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3"/>
  </p:notesMasterIdLst>
  <p:sldIdLst>
    <p:sldId id="257" r:id="rId2"/>
    <p:sldId id="324"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5" r:id="rId24"/>
    <p:sldId id="258" r:id="rId25"/>
    <p:sldId id="259" r:id="rId26"/>
    <p:sldId id="260" r:id="rId27"/>
    <p:sldId id="261" r:id="rId28"/>
    <p:sldId id="326" r:id="rId29"/>
    <p:sldId id="327" r:id="rId30"/>
    <p:sldId id="328" r:id="rId31"/>
    <p:sldId id="329" r:id="rId32"/>
    <p:sldId id="330" r:id="rId33"/>
    <p:sldId id="335" r:id="rId34"/>
    <p:sldId id="339" r:id="rId35"/>
    <p:sldId id="340" r:id="rId36"/>
    <p:sldId id="341" r:id="rId37"/>
    <p:sldId id="343" r:id="rId38"/>
    <p:sldId id="344" r:id="rId39"/>
    <p:sldId id="333" r:id="rId40"/>
    <p:sldId id="334" r:id="rId41"/>
    <p:sldId id="336" r:id="rId42"/>
    <p:sldId id="337" r:id="rId43"/>
    <p:sldId id="338" r:id="rId44"/>
    <p:sldId id="331" r:id="rId45"/>
    <p:sldId id="332" r:id="rId46"/>
    <p:sldId id="384" r:id="rId47"/>
    <p:sldId id="262" r:id="rId48"/>
    <p:sldId id="263" r:id="rId49"/>
    <p:sldId id="264" r:id="rId50"/>
    <p:sldId id="265" r:id="rId51"/>
    <p:sldId id="266" r:id="rId52"/>
    <p:sldId id="267" r:id="rId53"/>
    <p:sldId id="268" r:id="rId54"/>
    <p:sldId id="269" r:id="rId55"/>
    <p:sldId id="270" r:id="rId56"/>
    <p:sldId id="272" r:id="rId57"/>
    <p:sldId id="273" r:id="rId58"/>
    <p:sldId id="274"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271" r:id="rId74"/>
    <p:sldId id="366" r:id="rId75"/>
    <p:sldId id="367" r:id="rId76"/>
    <p:sldId id="368" r:id="rId77"/>
    <p:sldId id="369"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2" r:id="rId91"/>
    <p:sldId id="383" r:id="rId92"/>
    <p:sldId id="275" r:id="rId93"/>
    <p:sldId id="346" r:id="rId94"/>
    <p:sldId id="347" r:id="rId95"/>
    <p:sldId id="348" r:id="rId96"/>
    <p:sldId id="349" r:id="rId97"/>
    <p:sldId id="350" r:id="rId98"/>
    <p:sldId id="351" r:id="rId99"/>
    <p:sldId id="276" r:id="rId100"/>
    <p:sldId id="277" r:id="rId101"/>
    <p:sldId id="278" r:id="rId102"/>
    <p:sldId id="279" r:id="rId103"/>
    <p:sldId id="280" r:id="rId104"/>
    <p:sldId id="281" r:id="rId105"/>
    <p:sldId id="282" r:id="rId106"/>
    <p:sldId id="283" r:id="rId107"/>
    <p:sldId id="284" r:id="rId108"/>
    <p:sldId id="285" r:id="rId109"/>
    <p:sldId id="286" r:id="rId110"/>
    <p:sldId id="287" r:id="rId111"/>
    <p:sldId id="288" r:id="rId112"/>
    <p:sldId id="289" r:id="rId113"/>
    <p:sldId id="290" r:id="rId114"/>
    <p:sldId id="291" r:id="rId115"/>
    <p:sldId id="292" r:id="rId116"/>
    <p:sldId id="293" r:id="rId117"/>
    <p:sldId id="294" r:id="rId118"/>
    <p:sldId id="295" r:id="rId119"/>
    <p:sldId id="296" r:id="rId120"/>
    <p:sldId id="297" r:id="rId121"/>
    <p:sldId id="298" r:id="rId122"/>
  </p:sldIdLst>
  <p:sldSz cx="12192000" cy="6858000"/>
  <p:notesSz cx="12192000" cy="6858000"/>
  <p:defaultTextStyle>
    <a:defPPr>
      <a:defRPr kern="0"/>
    </a:defPPr>
  </p:defaultTextStyle>
  <p:extLst>
    <p:ext uri="{521415D9-36F7-43E2-AB2F-B90AF26B5E84}">
      <p14:sectionLst xmlns:p14="http://schemas.microsoft.com/office/powerpoint/2010/main">
        <p14:section name="Default Section" id="{CC577F01-5DCD-42E1-9590-99DEB16E41D6}">
          <p14:sldIdLst>
            <p14:sldId id="257"/>
            <p14:sldId id="324"/>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258"/>
            <p14:sldId id="259"/>
            <p14:sldId id="260"/>
            <p14:sldId id="261"/>
            <p14:sldId id="326"/>
            <p14:sldId id="327"/>
            <p14:sldId id="328"/>
            <p14:sldId id="329"/>
            <p14:sldId id="330"/>
            <p14:sldId id="335"/>
            <p14:sldId id="339"/>
            <p14:sldId id="340"/>
            <p14:sldId id="341"/>
            <p14:sldId id="343"/>
            <p14:sldId id="344"/>
            <p14:sldId id="333"/>
            <p14:sldId id="334"/>
            <p14:sldId id="336"/>
            <p14:sldId id="337"/>
            <p14:sldId id="338"/>
            <p14:sldId id="331"/>
            <p14:sldId id="332"/>
          </p14:sldIdLst>
        </p14:section>
        <p14:section name="Untitled Section" id="{B292EEDF-A5B0-448D-8642-E0336E3AD35A}">
          <p14:sldIdLst>
            <p14:sldId id="384"/>
            <p14:sldId id="262"/>
            <p14:sldId id="263"/>
            <p14:sldId id="264"/>
            <p14:sldId id="265"/>
            <p14:sldId id="266"/>
            <p14:sldId id="267"/>
            <p14:sldId id="268"/>
            <p14:sldId id="269"/>
            <p14:sldId id="270"/>
            <p14:sldId id="272"/>
            <p14:sldId id="273"/>
            <p14:sldId id="274"/>
            <p14:sldId id="352"/>
            <p14:sldId id="353"/>
            <p14:sldId id="354"/>
            <p14:sldId id="355"/>
            <p14:sldId id="356"/>
            <p14:sldId id="357"/>
            <p14:sldId id="358"/>
            <p14:sldId id="359"/>
            <p14:sldId id="360"/>
            <p14:sldId id="361"/>
            <p14:sldId id="362"/>
            <p14:sldId id="363"/>
            <p14:sldId id="364"/>
            <p14:sldId id="365"/>
            <p14:sldId id="271"/>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275"/>
            <p14:sldId id="346"/>
            <p14:sldId id="347"/>
            <p14:sldId id="348"/>
            <p14:sldId id="349"/>
            <p14:sldId id="350"/>
            <p14:sldId id="351"/>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MILA KESAVAN" userId="147b7e3e5a43799e" providerId="LiveId" clId="{360FD7C3-ED77-4666-934F-EC1C0C408530}"/>
    <pc:docChg chg="custSel modSld">
      <pc:chgData name="SARMILA KESAVAN" userId="147b7e3e5a43799e" providerId="LiveId" clId="{360FD7C3-ED77-4666-934F-EC1C0C408530}" dt="2024-04-28T13:21:05.026" v="0" actId="478"/>
      <pc:docMkLst>
        <pc:docMk/>
      </pc:docMkLst>
      <pc:sldChg chg="delSp mod">
        <pc:chgData name="SARMILA KESAVAN" userId="147b7e3e5a43799e" providerId="LiveId" clId="{360FD7C3-ED77-4666-934F-EC1C0C408530}" dt="2024-04-28T13:21:05.026" v="0" actId="478"/>
        <pc:sldMkLst>
          <pc:docMk/>
          <pc:sldMk cId="615977033" sldId="348"/>
        </pc:sldMkLst>
        <pc:spChg chg="del">
          <ac:chgData name="SARMILA KESAVAN" userId="147b7e3e5a43799e" providerId="LiveId" clId="{360FD7C3-ED77-4666-934F-EC1C0C408530}" dt="2024-04-28T13:21:05.026" v="0" actId="478"/>
          <ac:spMkLst>
            <pc:docMk/>
            <pc:sldMk cId="615977033" sldId="348"/>
            <ac:spMk id="2" creationId="{5C7B16B3-14A9-9340-D96B-386D47084044}"/>
          </ac:spMkLst>
        </pc:spChg>
      </pc:sldChg>
    </pc:docChg>
  </pc:docChgLst>
  <pc:docChgLst>
    <pc:chgData name="SARMILA KESAVAN" userId="147b7e3e5a43799e" providerId="LiveId" clId="{47DD5167-0038-4E97-8FA0-94E5E5017004}"/>
    <pc:docChg chg="modSld addSection">
      <pc:chgData name="SARMILA KESAVAN" userId="147b7e3e5a43799e" providerId="LiveId" clId="{47DD5167-0038-4E97-8FA0-94E5E5017004}" dt="2024-03-14T02:29:56.511" v="2" actId="20577"/>
      <pc:docMkLst>
        <pc:docMk/>
      </pc:docMkLst>
      <pc:sldChg chg="modSp mod">
        <pc:chgData name="SARMILA KESAVAN" userId="147b7e3e5a43799e" providerId="LiveId" clId="{47DD5167-0038-4E97-8FA0-94E5E5017004}" dt="2024-03-14T02:29:56.511" v="2" actId="20577"/>
        <pc:sldMkLst>
          <pc:docMk/>
          <pc:sldMk cId="2106177579" sldId="384"/>
        </pc:sldMkLst>
        <pc:spChg chg="mod">
          <ac:chgData name="SARMILA KESAVAN" userId="147b7e3e5a43799e" providerId="LiveId" clId="{47DD5167-0038-4E97-8FA0-94E5E5017004}" dt="2024-03-14T02:29:56.511" v="2" actId="20577"/>
          <ac:spMkLst>
            <pc:docMk/>
            <pc:sldMk cId="2106177579" sldId="384"/>
            <ac:spMk id="2" creationId="{3DC5DC50-64A8-E518-3B73-DF0538D87EC4}"/>
          </ac:spMkLst>
        </pc:spChg>
        <pc:graphicFrameChg chg="mod modGraphic">
          <ac:chgData name="SARMILA KESAVAN" userId="147b7e3e5a43799e" providerId="LiveId" clId="{47DD5167-0038-4E97-8FA0-94E5E5017004}" dt="2024-03-13T15:19:22.766" v="0" actId="14100"/>
          <ac:graphicFrameMkLst>
            <pc:docMk/>
            <pc:sldMk cId="2106177579" sldId="384"/>
            <ac:graphicFrameMk id="4" creationId="{350E4FFB-FABF-1CE2-4926-6799C754227A}"/>
          </ac:graphicFrameMkLst>
        </pc:graphicFrameChg>
      </pc:sldChg>
    </pc:docChg>
  </pc:docChgLst>
  <pc:docChgLst>
    <pc:chgData name="SARMILA KESAVAN" userId="147b7e3e5a43799e" providerId="LiveId" clId="{D61DDEF4-22CB-4243-9470-AF5D1E24AAE4}"/>
    <pc:docChg chg="modSld">
      <pc:chgData name="SARMILA KESAVAN" userId="147b7e3e5a43799e" providerId="LiveId" clId="{D61DDEF4-22CB-4243-9470-AF5D1E24AAE4}" dt="2024-11-08T03:16:06.276" v="2" actId="1036"/>
      <pc:docMkLst>
        <pc:docMk/>
      </pc:docMkLst>
      <pc:sldChg chg="modSp mod">
        <pc:chgData name="SARMILA KESAVAN" userId="147b7e3e5a43799e" providerId="LiveId" clId="{D61DDEF4-22CB-4243-9470-AF5D1E24AAE4}" dt="2024-11-08T03:16:06.276" v="2" actId="1036"/>
        <pc:sldMkLst>
          <pc:docMk/>
          <pc:sldMk cId="3441419298" sldId="309"/>
        </pc:sldMkLst>
        <pc:picChg chg="mod">
          <ac:chgData name="SARMILA KESAVAN" userId="147b7e3e5a43799e" providerId="LiveId" clId="{D61DDEF4-22CB-4243-9470-AF5D1E24AAE4}" dt="2024-11-08T03:16:06.276" v="2" actId="1036"/>
          <ac:picMkLst>
            <pc:docMk/>
            <pc:sldMk cId="3441419298" sldId="309"/>
            <ac:picMk id="5" creationId="{D97E9F96-B979-3D62-1BDB-CC98080E17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456B46C-34A6-462E-9A77-12A805A1BD28}" type="datetimeFigureOut">
              <a:rPr lang="en-IN" smtClean="0"/>
              <a:t>08-11-2024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D21549D-AC31-4A40-BEAA-7C3474B9B119}" type="slidenum">
              <a:rPr lang="en-IN" smtClean="0"/>
              <a:t>‹#›</a:t>
            </a:fld>
            <a:endParaRPr lang="en-IN"/>
          </a:p>
        </p:txBody>
      </p:sp>
    </p:spTree>
    <p:extLst>
      <p:ext uri="{BB962C8B-B14F-4D97-AF65-F5344CB8AC3E}">
        <p14:creationId xmlns:p14="http://schemas.microsoft.com/office/powerpoint/2010/main" val="1848244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000" b="1" i="0">
                <a:solidFill>
                  <a:srgbClr val="C00000"/>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C0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5945" y="214706"/>
            <a:ext cx="11640108" cy="1096771"/>
          </a:xfrm>
          <a:prstGeom prst="rect">
            <a:avLst/>
          </a:prstGeom>
        </p:spPr>
        <p:txBody>
          <a:bodyPr wrap="square" lIns="0" tIns="0" rIns="0" bIns="0">
            <a:spAutoFit/>
          </a:bodyPr>
          <a:lstStyle>
            <a:lvl1pPr>
              <a:defRPr sz="4000" b="1" i="0">
                <a:solidFill>
                  <a:srgbClr val="C00000"/>
                </a:solidFill>
                <a:latin typeface="Calibri"/>
                <a:cs typeface="Calibri"/>
              </a:defRPr>
            </a:lvl1pPr>
          </a:lstStyle>
          <a:p>
            <a:endParaRPr/>
          </a:p>
        </p:txBody>
      </p:sp>
      <p:sp>
        <p:nvSpPr>
          <p:cNvPr id="3" name="Holder 3"/>
          <p:cNvSpPr>
            <a:spLocks noGrp="1"/>
          </p:cNvSpPr>
          <p:nvPr>
            <p:ph type="body" idx="1"/>
          </p:nvPr>
        </p:nvSpPr>
        <p:spPr>
          <a:xfrm>
            <a:off x="6813042" y="1250950"/>
            <a:ext cx="5293995" cy="2386329"/>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5.xml"/><Relationship Id="rId4" Type="http://schemas.openxmlformats.org/officeDocument/2006/relationships/image" Target="../media/image64.jpg"/></Relationships>
</file>

<file path=ppt/slides/_rels/slide10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10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109.xml.rels><?xml version="1.0" encoding="UTF-8" standalone="yes"?>
<Relationships xmlns="http://schemas.openxmlformats.org/package/2006/relationships"><Relationship Id="rId3" Type="http://schemas.openxmlformats.org/officeDocument/2006/relationships/hyperlink" Target="https://www.javatpoint.com/bayes-theorem-in-artifical-intelligence" TargetMode="External"/><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geeksforgeeks.org/supervised-machine-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0463" rIns="0" bIns="0" rtlCol="0">
            <a:spAutoFit/>
          </a:bodyPr>
          <a:lstStyle/>
          <a:p>
            <a:pPr marL="5068570">
              <a:lnSpc>
                <a:spcPct val="100000"/>
              </a:lnSpc>
              <a:spcBef>
                <a:spcPts val="95"/>
              </a:spcBef>
            </a:pPr>
            <a:r>
              <a:rPr sz="4400" b="0" dirty="0">
                <a:solidFill>
                  <a:srgbClr val="000000"/>
                </a:solidFill>
                <a:latin typeface="Calibri Light"/>
                <a:cs typeface="Calibri Light"/>
              </a:rPr>
              <a:t>UNIT</a:t>
            </a:r>
            <a:r>
              <a:rPr sz="4400" b="0" spc="-250" dirty="0">
                <a:solidFill>
                  <a:srgbClr val="000000"/>
                </a:solidFill>
                <a:latin typeface="Calibri Light"/>
                <a:cs typeface="Calibri Light"/>
              </a:rPr>
              <a:t> </a:t>
            </a:r>
            <a:r>
              <a:rPr sz="4400" b="0" spc="-50" dirty="0">
                <a:solidFill>
                  <a:srgbClr val="000000"/>
                </a:solidFill>
                <a:latin typeface="Calibri Light"/>
                <a:cs typeface="Calibri Light"/>
              </a:rPr>
              <a:t>3</a:t>
            </a:r>
            <a:endParaRPr sz="4400">
              <a:latin typeface="Calibri Light"/>
              <a:cs typeface="Calibri Light"/>
            </a:endParaRPr>
          </a:p>
        </p:txBody>
      </p:sp>
      <p:sp>
        <p:nvSpPr>
          <p:cNvPr id="3" name="object 3"/>
          <p:cNvSpPr txBox="1"/>
          <p:nvPr/>
        </p:nvSpPr>
        <p:spPr>
          <a:xfrm>
            <a:off x="917244" y="2103196"/>
            <a:ext cx="10361295" cy="3319145"/>
          </a:xfrm>
          <a:prstGeom prst="rect">
            <a:avLst/>
          </a:prstGeom>
        </p:spPr>
        <p:txBody>
          <a:bodyPr vert="horz" wrap="square" lIns="0" tIns="12700" rIns="0" bIns="0" rtlCol="0">
            <a:spAutoFit/>
          </a:bodyPr>
          <a:lstStyle/>
          <a:p>
            <a:pPr marL="240029" indent="-227329">
              <a:lnSpc>
                <a:spcPct val="100000"/>
              </a:lnSpc>
              <a:spcBef>
                <a:spcPts val="100"/>
              </a:spcBef>
              <a:buFont typeface="Arial MT"/>
              <a:buChar char="•"/>
              <a:tabLst>
                <a:tab pos="240029" algn="l"/>
                <a:tab pos="1213485" algn="l"/>
                <a:tab pos="2753360" algn="l"/>
                <a:tab pos="4070350" algn="l"/>
                <a:tab pos="5265420" algn="l"/>
                <a:tab pos="5905500" algn="l"/>
                <a:tab pos="7183120" algn="l"/>
                <a:tab pos="7518400" algn="l"/>
                <a:tab pos="8362950" algn="l"/>
                <a:tab pos="8695055" algn="l"/>
                <a:tab pos="10194925" algn="l"/>
              </a:tabLst>
            </a:pPr>
            <a:r>
              <a:rPr sz="2400" spc="-10" dirty="0">
                <a:latin typeface="Times New Roman"/>
                <a:cs typeface="Times New Roman"/>
              </a:rPr>
              <a:t>Linear</a:t>
            </a:r>
            <a:r>
              <a:rPr sz="2400" dirty="0">
                <a:latin typeface="Times New Roman"/>
                <a:cs typeface="Times New Roman"/>
              </a:rPr>
              <a:t>	</a:t>
            </a:r>
            <a:r>
              <a:rPr sz="2400" spc="-10" dirty="0">
                <a:latin typeface="Times New Roman"/>
                <a:cs typeface="Times New Roman"/>
              </a:rPr>
              <a:t>Regression</a:t>
            </a:r>
            <a:r>
              <a:rPr sz="2400" dirty="0">
                <a:latin typeface="Times New Roman"/>
                <a:cs typeface="Times New Roman"/>
              </a:rPr>
              <a:t>	</a:t>
            </a:r>
            <a:r>
              <a:rPr sz="2400" spc="-10" dirty="0">
                <a:latin typeface="Times New Roman"/>
                <a:cs typeface="Times New Roman"/>
              </a:rPr>
              <a:t>-Relation</a:t>
            </a:r>
            <a:r>
              <a:rPr sz="2400" dirty="0">
                <a:latin typeface="Times New Roman"/>
                <a:cs typeface="Times New Roman"/>
              </a:rPr>
              <a:t>	</a:t>
            </a:r>
            <a:r>
              <a:rPr sz="2400" spc="-10" dirty="0">
                <a:latin typeface="Times New Roman"/>
                <a:cs typeface="Times New Roman"/>
              </a:rPr>
              <a:t>between</a:t>
            </a:r>
            <a:r>
              <a:rPr sz="2400" dirty="0">
                <a:latin typeface="Times New Roman"/>
                <a:cs typeface="Times New Roman"/>
              </a:rPr>
              <a:t>	</a:t>
            </a:r>
            <a:r>
              <a:rPr sz="2400" spc="-25" dirty="0">
                <a:latin typeface="Times New Roman"/>
                <a:cs typeface="Times New Roman"/>
              </a:rPr>
              <a:t>two</a:t>
            </a:r>
            <a:r>
              <a:rPr sz="2400" dirty="0">
                <a:latin typeface="Times New Roman"/>
                <a:cs typeface="Times New Roman"/>
              </a:rPr>
              <a:t>	</a:t>
            </a:r>
            <a:r>
              <a:rPr sz="2400" spc="-10" dirty="0">
                <a:latin typeface="Times New Roman"/>
                <a:cs typeface="Times New Roman"/>
              </a:rPr>
              <a:t>variables</a:t>
            </a:r>
            <a:r>
              <a:rPr sz="2400" dirty="0">
                <a:latin typeface="Times New Roman"/>
                <a:cs typeface="Times New Roman"/>
              </a:rPr>
              <a:t>	</a:t>
            </a:r>
            <a:r>
              <a:rPr sz="2400" spc="-50" dirty="0">
                <a:latin typeface="Times New Roman"/>
                <a:cs typeface="Times New Roman"/>
              </a:rPr>
              <a:t>–</a:t>
            </a:r>
            <a:r>
              <a:rPr sz="2400" dirty="0">
                <a:latin typeface="Times New Roman"/>
                <a:cs typeface="Times New Roman"/>
              </a:rPr>
              <a:t>	</a:t>
            </a:r>
            <a:r>
              <a:rPr sz="2400" spc="-10" dirty="0">
                <a:latin typeface="Times New Roman"/>
                <a:cs typeface="Times New Roman"/>
              </a:rPr>
              <a:t>Steps</a:t>
            </a:r>
            <a:r>
              <a:rPr sz="2400" dirty="0">
                <a:latin typeface="Times New Roman"/>
                <a:cs typeface="Times New Roman"/>
              </a:rPr>
              <a:t>	</a:t>
            </a:r>
            <a:r>
              <a:rPr sz="2400" spc="-50" dirty="0">
                <a:latin typeface="Times New Roman"/>
                <a:cs typeface="Times New Roman"/>
              </a:rPr>
              <a:t>–</a:t>
            </a:r>
            <a:r>
              <a:rPr sz="2400" dirty="0">
                <a:latin typeface="Times New Roman"/>
                <a:cs typeface="Times New Roman"/>
              </a:rPr>
              <a:t>	</a:t>
            </a:r>
            <a:r>
              <a:rPr sz="2400" spc="-10" dirty="0">
                <a:latin typeface="Times New Roman"/>
                <a:cs typeface="Times New Roman"/>
              </a:rPr>
              <a:t>Evaluation</a:t>
            </a:r>
            <a:r>
              <a:rPr sz="2400" dirty="0">
                <a:latin typeface="Times New Roman"/>
                <a:cs typeface="Times New Roman"/>
              </a:rPr>
              <a:t>	</a:t>
            </a:r>
            <a:r>
              <a:rPr sz="2400" spc="-50" dirty="0">
                <a:latin typeface="Times New Roman"/>
                <a:cs typeface="Times New Roman"/>
              </a:rPr>
              <a:t>–</a:t>
            </a:r>
            <a:endParaRPr sz="2400" dirty="0">
              <a:latin typeface="Times New Roman"/>
              <a:cs typeface="Times New Roman"/>
            </a:endParaRPr>
          </a:p>
          <a:p>
            <a:pPr marL="241300" marR="5080" lvl="1" algn="just">
              <a:lnSpc>
                <a:spcPct val="200100"/>
              </a:lnSpc>
            </a:pPr>
            <a:r>
              <a:rPr sz="2400" dirty="0">
                <a:latin typeface="Times New Roman"/>
                <a:cs typeface="Times New Roman"/>
              </a:rPr>
              <a:t>Logistic</a:t>
            </a:r>
            <a:r>
              <a:rPr sz="2400" spc="50" dirty="0">
                <a:latin typeface="Times New Roman"/>
                <a:cs typeface="Times New Roman"/>
              </a:rPr>
              <a:t> </a:t>
            </a:r>
            <a:r>
              <a:rPr sz="2400" dirty="0">
                <a:latin typeface="Times New Roman"/>
                <a:cs typeface="Times New Roman"/>
              </a:rPr>
              <a:t>Regression</a:t>
            </a:r>
            <a:r>
              <a:rPr sz="2400" spc="60" dirty="0">
                <a:latin typeface="Times New Roman"/>
                <a:cs typeface="Times New Roman"/>
              </a:rPr>
              <a:t> </a:t>
            </a:r>
            <a:r>
              <a:rPr sz="2400" dirty="0">
                <a:latin typeface="Times New Roman"/>
                <a:cs typeface="Times New Roman"/>
              </a:rPr>
              <a:t>–</a:t>
            </a:r>
            <a:r>
              <a:rPr sz="2400" spc="75" dirty="0">
                <a:latin typeface="Times New Roman"/>
                <a:cs typeface="Times New Roman"/>
              </a:rPr>
              <a:t> </a:t>
            </a:r>
            <a:r>
              <a:rPr sz="2400" dirty="0">
                <a:latin typeface="Times New Roman"/>
                <a:cs typeface="Times New Roman"/>
              </a:rPr>
              <a:t>Decision</a:t>
            </a:r>
            <a:r>
              <a:rPr sz="2400" spc="60" dirty="0">
                <a:latin typeface="Times New Roman"/>
                <a:cs typeface="Times New Roman"/>
              </a:rPr>
              <a:t> </a:t>
            </a:r>
            <a:r>
              <a:rPr sz="2400" dirty="0">
                <a:latin typeface="Times New Roman"/>
                <a:cs typeface="Times New Roman"/>
              </a:rPr>
              <a:t>Tree</a:t>
            </a:r>
            <a:r>
              <a:rPr sz="2400" spc="45" dirty="0">
                <a:latin typeface="Times New Roman"/>
                <a:cs typeface="Times New Roman"/>
              </a:rPr>
              <a:t> </a:t>
            </a:r>
            <a:r>
              <a:rPr sz="2400" dirty="0">
                <a:latin typeface="Times New Roman"/>
                <a:cs typeface="Times New Roman"/>
              </a:rPr>
              <a:t>–</a:t>
            </a:r>
            <a:r>
              <a:rPr sz="2400" spc="75" dirty="0">
                <a:latin typeface="Times New Roman"/>
                <a:cs typeface="Times New Roman"/>
              </a:rPr>
              <a:t> </a:t>
            </a:r>
            <a:r>
              <a:rPr sz="2400" dirty="0">
                <a:latin typeface="Times New Roman"/>
                <a:cs typeface="Times New Roman"/>
              </a:rPr>
              <a:t>Algorithms</a:t>
            </a:r>
            <a:r>
              <a:rPr sz="2400" spc="90" dirty="0">
                <a:latin typeface="Times New Roman"/>
                <a:cs typeface="Times New Roman"/>
              </a:rPr>
              <a:t> </a:t>
            </a:r>
            <a:r>
              <a:rPr sz="2400" dirty="0">
                <a:latin typeface="Times New Roman"/>
                <a:cs typeface="Times New Roman"/>
              </a:rPr>
              <a:t>–</a:t>
            </a:r>
            <a:r>
              <a:rPr sz="2400" spc="75" dirty="0">
                <a:latin typeface="Times New Roman"/>
                <a:cs typeface="Times New Roman"/>
              </a:rPr>
              <a:t> </a:t>
            </a:r>
            <a:r>
              <a:rPr sz="2400" dirty="0">
                <a:latin typeface="Times New Roman"/>
                <a:cs typeface="Times New Roman"/>
              </a:rPr>
              <a:t>Construction</a:t>
            </a:r>
            <a:r>
              <a:rPr sz="2400" spc="80" dirty="0">
                <a:latin typeface="Times New Roman"/>
                <a:cs typeface="Times New Roman"/>
              </a:rPr>
              <a:t> </a:t>
            </a:r>
            <a:r>
              <a:rPr sz="2400" dirty="0">
                <a:latin typeface="Times New Roman"/>
                <a:cs typeface="Times New Roman"/>
              </a:rPr>
              <a:t>–</a:t>
            </a:r>
            <a:r>
              <a:rPr sz="2400" spc="60" dirty="0">
                <a:latin typeface="Times New Roman"/>
                <a:cs typeface="Times New Roman"/>
              </a:rPr>
              <a:t> </a:t>
            </a:r>
            <a:r>
              <a:rPr sz="2400" spc="-10" dirty="0">
                <a:latin typeface="Times New Roman"/>
                <a:cs typeface="Times New Roman"/>
              </a:rPr>
              <a:t>Classification </a:t>
            </a:r>
            <a:r>
              <a:rPr sz="2400" dirty="0">
                <a:latin typeface="Times New Roman"/>
                <a:cs typeface="Times New Roman"/>
              </a:rPr>
              <a:t>using</a:t>
            </a:r>
            <a:r>
              <a:rPr sz="2400" spc="35" dirty="0">
                <a:latin typeface="Times New Roman"/>
                <a:cs typeface="Times New Roman"/>
              </a:rPr>
              <a:t> </a:t>
            </a:r>
            <a:r>
              <a:rPr sz="2400" dirty="0">
                <a:latin typeface="Times New Roman"/>
                <a:cs typeface="Times New Roman"/>
              </a:rPr>
              <a:t>Decision</a:t>
            </a:r>
            <a:r>
              <a:rPr sz="2400" spc="55" dirty="0">
                <a:latin typeface="Times New Roman"/>
                <a:cs typeface="Times New Roman"/>
              </a:rPr>
              <a:t> </a:t>
            </a:r>
            <a:r>
              <a:rPr sz="2400" dirty="0">
                <a:latin typeface="Times New Roman"/>
                <a:cs typeface="Times New Roman"/>
              </a:rPr>
              <a:t>Tree</a:t>
            </a:r>
            <a:r>
              <a:rPr sz="2400" spc="50" dirty="0">
                <a:latin typeface="Times New Roman"/>
                <a:cs typeface="Times New Roman"/>
              </a:rPr>
              <a:t> </a:t>
            </a:r>
            <a:r>
              <a:rPr sz="2400" dirty="0">
                <a:latin typeface="Times New Roman"/>
                <a:cs typeface="Times New Roman"/>
              </a:rPr>
              <a:t>–</a:t>
            </a:r>
            <a:r>
              <a:rPr sz="2400" spc="75" dirty="0">
                <a:latin typeface="Times New Roman"/>
                <a:cs typeface="Times New Roman"/>
              </a:rPr>
              <a:t> </a:t>
            </a:r>
            <a:r>
              <a:rPr sz="2400" dirty="0">
                <a:latin typeface="Times New Roman"/>
                <a:cs typeface="Times New Roman"/>
              </a:rPr>
              <a:t>Issues</a:t>
            </a:r>
            <a:r>
              <a:rPr sz="2400" spc="60" dirty="0">
                <a:latin typeface="Times New Roman"/>
                <a:cs typeface="Times New Roman"/>
              </a:rPr>
              <a:t> </a:t>
            </a:r>
            <a:r>
              <a:rPr sz="2400" dirty="0">
                <a:latin typeface="Times New Roman"/>
                <a:cs typeface="Times New Roman"/>
              </a:rPr>
              <a:t>–</a:t>
            </a:r>
            <a:r>
              <a:rPr sz="2400" spc="55" dirty="0">
                <a:latin typeface="Times New Roman"/>
                <a:cs typeface="Times New Roman"/>
              </a:rPr>
              <a:t> </a:t>
            </a:r>
            <a:r>
              <a:rPr sz="2400" spc="-10" dirty="0">
                <a:latin typeface="Times New Roman"/>
                <a:cs typeface="Times New Roman"/>
              </a:rPr>
              <a:t>Rule-</a:t>
            </a:r>
            <a:r>
              <a:rPr sz="2400" dirty="0">
                <a:latin typeface="Times New Roman"/>
                <a:cs typeface="Times New Roman"/>
              </a:rPr>
              <a:t>based</a:t>
            </a:r>
            <a:r>
              <a:rPr sz="2400" spc="60" dirty="0">
                <a:latin typeface="Times New Roman"/>
                <a:cs typeface="Times New Roman"/>
              </a:rPr>
              <a:t> </a:t>
            </a:r>
            <a:r>
              <a:rPr sz="2400" dirty="0">
                <a:latin typeface="Times New Roman"/>
                <a:cs typeface="Times New Roman"/>
              </a:rPr>
              <a:t>Classification</a:t>
            </a:r>
            <a:r>
              <a:rPr sz="2400" spc="65" dirty="0">
                <a:latin typeface="Times New Roman"/>
                <a:cs typeface="Times New Roman"/>
              </a:rPr>
              <a:t> </a:t>
            </a:r>
            <a:r>
              <a:rPr sz="2400" dirty="0">
                <a:latin typeface="Times New Roman"/>
                <a:cs typeface="Times New Roman"/>
              </a:rPr>
              <a:t>–</a:t>
            </a:r>
            <a:r>
              <a:rPr sz="2400" spc="55" dirty="0">
                <a:latin typeface="Times New Roman"/>
                <a:cs typeface="Times New Roman"/>
              </a:rPr>
              <a:t> </a:t>
            </a:r>
            <a:r>
              <a:rPr sz="2400" dirty="0">
                <a:latin typeface="Times New Roman"/>
                <a:cs typeface="Times New Roman"/>
              </a:rPr>
              <a:t>Pruning</a:t>
            </a:r>
            <a:r>
              <a:rPr sz="2400" spc="40" dirty="0">
                <a:latin typeface="Times New Roman"/>
                <a:cs typeface="Times New Roman"/>
              </a:rPr>
              <a:t> </a:t>
            </a:r>
            <a:r>
              <a:rPr sz="2400" dirty="0">
                <a:latin typeface="Times New Roman"/>
                <a:cs typeface="Times New Roman"/>
              </a:rPr>
              <a:t>the</a:t>
            </a:r>
            <a:r>
              <a:rPr sz="2400" spc="50" dirty="0">
                <a:latin typeface="Times New Roman"/>
                <a:cs typeface="Times New Roman"/>
              </a:rPr>
              <a:t> </a:t>
            </a:r>
            <a:r>
              <a:rPr sz="2400" dirty="0">
                <a:latin typeface="Times New Roman"/>
                <a:cs typeface="Times New Roman"/>
              </a:rPr>
              <a:t>Rule</a:t>
            </a:r>
            <a:r>
              <a:rPr sz="2400" spc="50" dirty="0">
                <a:latin typeface="Times New Roman"/>
                <a:cs typeface="Times New Roman"/>
              </a:rPr>
              <a:t> </a:t>
            </a:r>
            <a:r>
              <a:rPr sz="2400" dirty="0">
                <a:latin typeface="Times New Roman"/>
                <a:cs typeface="Times New Roman"/>
              </a:rPr>
              <a:t>Set</a:t>
            </a:r>
            <a:r>
              <a:rPr sz="2400" spc="60" dirty="0">
                <a:latin typeface="Times New Roman"/>
                <a:cs typeface="Times New Roman"/>
              </a:rPr>
              <a:t> </a:t>
            </a:r>
            <a:r>
              <a:rPr sz="2400" spc="-50" dirty="0">
                <a:latin typeface="Times New Roman"/>
                <a:cs typeface="Times New Roman"/>
              </a:rPr>
              <a:t>– </a:t>
            </a:r>
            <a:r>
              <a:rPr sz="2400" dirty="0">
                <a:latin typeface="Times New Roman"/>
                <a:cs typeface="Times New Roman"/>
              </a:rPr>
              <a:t>Support</a:t>
            </a:r>
            <a:r>
              <a:rPr sz="2400" spc="330" dirty="0">
                <a:latin typeface="Times New Roman"/>
                <a:cs typeface="Times New Roman"/>
              </a:rPr>
              <a:t> </a:t>
            </a:r>
            <a:r>
              <a:rPr sz="2400" dirty="0">
                <a:latin typeface="Times New Roman"/>
                <a:cs typeface="Times New Roman"/>
              </a:rPr>
              <a:t>Vector</a:t>
            </a:r>
            <a:r>
              <a:rPr sz="2400" spc="330" dirty="0">
                <a:latin typeface="Times New Roman"/>
                <a:cs typeface="Times New Roman"/>
              </a:rPr>
              <a:t> </a:t>
            </a:r>
            <a:r>
              <a:rPr sz="2400" dirty="0">
                <a:latin typeface="Times New Roman"/>
                <a:cs typeface="Times New Roman"/>
              </a:rPr>
              <a:t>Machines</a:t>
            </a:r>
            <a:r>
              <a:rPr sz="2400" spc="330" dirty="0">
                <a:latin typeface="Times New Roman"/>
                <a:cs typeface="Times New Roman"/>
              </a:rPr>
              <a:t> </a:t>
            </a:r>
            <a:r>
              <a:rPr sz="2400" dirty="0">
                <a:latin typeface="Times New Roman"/>
                <a:cs typeface="Times New Roman"/>
              </a:rPr>
              <a:t>–</a:t>
            </a:r>
            <a:r>
              <a:rPr sz="2400" spc="350" dirty="0">
                <a:latin typeface="Times New Roman"/>
                <a:cs typeface="Times New Roman"/>
              </a:rPr>
              <a:t> </a:t>
            </a:r>
            <a:r>
              <a:rPr sz="2400" dirty="0">
                <a:latin typeface="Times New Roman"/>
                <a:cs typeface="Times New Roman"/>
              </a:rPr>
              <a:t>Linear</a:t>
            </a:r>
            <a:r>
              <a:rPr sz="2400" spc="320" dirty="0">
                <a:latin typeface="Times New Roman"/>
                <a:cs typeface="Times New Roman"/>
              </a:rPr>
              <a:t> </a:t>
            </a:r>
            <a:r>
              <a:rPr sz="2400" dirty="0">
                <a:latin typeface="Times New Roman"/>
                <a:cs typeface="Times New Roman"/>
              </a:rPr>
              <a:t>SVM</a:t>
            </a:r>
            <a:r>
              <a:rPr sz="2400" spc="335" dirty="0">
                <a:latin typeface="Times New Roman"/>
                <a:cs typeface="Times New Roman"/>
              </a:rPr>
              <a:t> </a:t>
            </a:r>
            <a:r>
              <a:rPr sz="2400" dirty="0">
                <a:latin typeface="Times New Roman"/>
                <a:cs typeface="Times New Roman"/>
              </a:rPr>
              <a:t>–</a:t>
            </a:r>
            <a:r>
              <a:rPr sz="2400" spc="330" dirty="0">
                <a:latin typeface="Times New Roman"/>
                <a:cs typeface="Times New Roman"/>
              </a:rPr>
              <a:t> </a:t>
            </a:r>
            <a:r>
              <a:rPr sz="2400" dirty="0">
                <a:latin typeface="Times New Roman"/>
                <a:cs typeface="Times New Roman"/>
              </a:rPr>
              <a:t>Optimal</a:t>
            </a:r>
            <a:r>
              <a:rPr sz="2400" spc="320" dirty="0">
                <a:latin typeface="Times New Roman"/>
                <a:cs typeface="Times New Roman"/>
              </a:rPr>
              <a:t> </a:t>
            </a:r>
            <a:r>
              <a:rPr sz="2400" dirty="0">
                <a:latin typeface="Times New Roman"/>
                <a:cs typeface="Times New Roman"/>
              </a:rPr>
              <a:t>Hyperplane</a:t>
            </a:r>
            <a:r>
              <a:rPr sz="2400" spc="315" dirty="0">
                <a:latin typeface="Times New Roman"/>
                <a:cs typeface="Times New Roman"/>
              </a:rPr>
              <a:t> </a:t>
            </a:r>
            <a:r>
              <a:rPr sz="2400" dirty="0">
                <a:latin typeface="Times New Roman"/>
                <a:cs typeface="Times New Roman"/>
              </a:rPr>
              <a:t>–</a:t>
            </a:r>
            <a:r>
              <a:rPr sz="2400" spc="330" dirty="0">
                <a:latin typeface="Times New Roman"/>
                <a:cs typeface="Times New Roman"/>
              </a:rPr>
              <a:t> </a:t>
            </a:r>
            <a:r>
              <a:rPr sz="2400" dirty="0">
                <a:latin typeface="Times New Roman"/>
                <a:cs typeface="Times New Roman"/>
              </a:rPr>
              <a:t>Radial</a:t>
            </a:r>
            <a:r>
              <a:rPr sz="2400" spc="330" dirty="0">
                <a:latin typeface="Times New Roman"/>
                <a:cs typeface="Times New Roman"/>
              </a:rPr>
              <a:t> </a:t>
            </a:r>
            <a:r>
              <a:rPr sz="2400" spc="-10" dirty="0">
                <a:latin typeface="Times New Roman"/>
                <a:cs typeface="Times New Roman"/>
              </a:rPr>
              <a:t>Basis </a:t>
            </a:r>
            <a:r>
              <a:rPr sz="2400" dirty="0">
                <a:latin typeface="Times New Roman"/>
                <a:cs typeface="Times New Roman"/>
              </a:rPr>
              <a:t>Functions</a:t>
            </a:r>
            <a:r>
              <a:rPr sz="2400" spc="-45" dirty="0">
                <a:latin typeface="Times New Roman"/>
                <a:cs typeface="Times New Roman"/>
              </a:rPr>
              <a:t> </a:t>
            </a:r>
            <a:r>
              <a:rPr sz="2400" dirty="0">
                <a:latin typeface="Times New Roman"/>
                <a:cs typeface="Times New Roman"/>
              </a:rPr>
              <a:t>–</a:t>
            </a:r>
            <a:r>
              <a:rPr sz="2400" spc="-50" dirty="0">
                <a:latin typeface="Times New Roman"/>
                <a:cs typeface="Times New Roman"/>
              </a:rPr>
              <a:t> </a:t>
            </a:r>
            <a:r>
              <a:rPr sz="2400" dirty="0">
                <a:latin typeface="Times New Roman"/>
                <a:cs typeface="Times New Roman"/>
              </a:rPr>
              <a:t>Naïve</a:t>
            </a:r>
            <a:r>
              <a:rPr sz="2400" spc="-30" dirty="0">
                <a:latin typeface="Times New Roman"/>
                <a:cs typeface="Times New Roman"/>
              </a:rPr>
              <a:t> </a:t>
            </a:r>
            <a:r>
              <a:rPr sz="2400" dirty="0">
                <a:latin typeface="Times New Roman"/>
                <a:cs typeface="Times New Roman"/>
              </a:rPr>
              <a:t>Bayes</a:t>
            </a:r>
            <a:r>
              <a:rPr sz="2400" spc="40" dirty="0">
                <a:latin typeface="Times New Roman"/>
                <a:cs typeface="Times New Roman"/>
              </a:rPr>
              <a:t> </a:t>
            </a:r>
            <a:r>
              <a:rPr sz="2400" dirty="0">
                <a:latin typeface="Times New Roman"/>
                <a:cs typeface="Times New Roman"/>
              </a:rPr>
              <a:t>Classifier</a:t>
            </a:r>
            <a:r>
              <a:rPr sz="2400" spc="-50" dirty="0">
                <a:latin typeface="Times New Roman"/>
                <a:cs typeface="Times New Roman"/>
              </a:rPr>
              <a:t> </a:t>
            </a:r>
            <a:r>
              <a:rPr sz="2400" dirty="0">
                <a:latin typeface="Times New Roman"/>
                <a:cs typeface="Times New Roman"/>
              </a:rPr>
              <a:t>–</a:t>
            </a:r>
            <a:r>
              <a:rPr sz="2400" spc="-50" dirty="0">
                <a:latin typeface="Times New Roman"/>
                <a:cs typeface="Times New Roman"/>
              </a:rPr>
              <a:t> </a:t>
            </a:r>
            <a:r>
              <a:rPr sz="2400" dirty="0">
                <a:latin typeface="Times New Roman"/>
                <a:cs typeface="Times New Roman"/>
              </a:rPr>
              <a:t>Bayesian</a:t>
            </a:r>
            <a:r>
              <a:rPr sz="2400" spc="40" dirty="0">
                <a:latin typeface="Times New Roman"/>
                <a:cs typeface="Times New Roman"/>
              </a:rPr>
              <a:t> </a:t>
            </a:r>
            <a:r>
              <a:rPr sz="2400" dirty="0">
                <a:latin typeface="Times New Roman"/>
                <a:cs typeface="Times New Roman"/>
              </a:rPr>
              <a:t>Belief</a:t>
            </a:r>
            <a:r>
              <a:rPr sz="2400" spc="-35" dirty="0">
                <a:latin typeface="Times New Roman"/>
                <a:cs typeface="Times New Roman"/>
              </a:rPr>
              <a:t> </a:t>
            </a:r>
            <a:r>
              <a:rPr sz="2400" spc="-10" dirty="0">
                <a:latin typeface="Times New Roman"/>
                <a:cs typeface="Times New Roman"/>
              </a:rPr>
              <a:t>Networks.</a:t>
            </a:r>
            <a:endParaRPr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3C4A6-F028-38E5-27E4-019B1BEC29F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C9CD266-072E-919E-2161-5D71ED232DE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C36E43F-9550-2371-D7A3-E9F940D4ECC2}"/>
              </a:ext>
            </a:extLst>
          </p:cNvPr>
          <p:cNvPicPr>
            <a:picLocks noChangeAspect="1"/>
          </p:cNvPicPr>
          <p:nvPr/>
        </p:nvPicPr>
        <p:blipFill>
          <a:blip r:embed="rId2"/>
          <a:stretch>
            <a:fillRect/>
          </a:stretch>
        </p:blipFill>
        <p:spPr>
          <a:xfrm>
            <a:off x="1565780" y="0"/>
            <a:ext cx="9060439" cy="6858000"/>
          </a:xfrm>
          <a:prstGeom prst="rect">
            <a:avLst/>
          </a:prstGeom>
        </p:spPr>
      </p:pic>
    </p:spTree>
    <p:extLst>
      <p:ext uri="{BB962C8B-B14F-4D97-AF65-F5344CB8AC3E}">
        <p14:creationId xmlns:p14="http://schemas.microsoft.com/office/powerpoint/2010/main" val="19224766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0623" y="365759"/>
            <a:ext cx="6760464" cy="1737360"/>
          </a:xfrm>
          <a:prstGeom prst="rect">
            <a:avLst/>
          </a:prstGeom>
        </p:spPr>
      </p:pic>
      <p:sp>
        <p:nvSpPr>
          <p:cNvPr id="3" name="object 3"/>
          <p:cNvSpPr txBox="1"/>
          <p:nvPr/>
        </p:nvSpPr>
        <p:spPr>
          <a:xfrm>
            <a:off x="428345" y="51054"/>
            <a:ext cx="337185" cy="299720"/>
          </a:xfrm>
          <a:prstGeom prst="rect">
            <a:avLst/>
          </a:prstGeom>
        </p:spPr>
        <p:txBody>
          <a:bodyPr vert="horz" wrap="square" lIns="0" tIns="12700" rIns="0" bIns="0" rtlCol="0">
            <a:spAutoFit/>
          </a:bodyPr>
          <a:lstStyle/>
          <a:p>
            <a:pPr marL="12700">
              <a:lnSpc>
                <a:spcPct val="100000"/>
              </a:lnSpc>
              <a:spcBef>
                <a:spcPts val="100"/>
              </a:spcBef>
            </a:pPr>
            <a:r>
              <a:rPr sz="1800" b="1" u="sng" dirty="0">
                <a:uFill>
                  <a:solidFill>
                    <a:srgbClr val="000000"/>
                  </a:solidFill>
                </a:uFill>
                <a:latin typeface="Calibri"/>
                <a:cs typeface="Calibri"/>
              </a:rPr>
              <a:t>1</a:t>
            </a:r>
            <a:r>
              <a:rPr sz="1800" b="1" u="sng" spc="-10" dirty="0">
                <a:uFill>
                  <a:solidFill>
                    <a:srgbClr val="000000"/>
                  </a:solidFill>
                </a:uFill>
                <a:latin typeface="Calibri"/>
                <a:cs typeface="Calibri"/>
              </a:rPr>
              <a:t> </a:t>
            </a:r>
            <a:r>
              <a:rPr sz="1800" b="1" u="sng" spc="-50" dirty="0">
                <a:uFill>
                  <a:solidFill>
                    <a:srgbClr val="000000"/>
                  </a:solidFill>
                </a:uFill>
                <a:latin typeface="Calibri"/>
                <a:cs typeface="Calibri"/>
              </a:rPr>
              <a:t>D</a:t>
            </a:r>
            <a:endParaRPr sz="1800">
              <a:latin typeface="Calibri"/>
              <a:cs typeface="Calibri"/>
            </a:endParaRPr>
          </a:p>
        </p:txBody>
      </p:sp>
      <p:pic>
        <p:nvPicPr>
          <p:cNvPr id="4" name="object 4"/>
          <p:cNvPicPr/>
          <p:nvPr/>
        </p:nvPicPr>
        <p:blipFill>
          <a:blip r:embed="rId3" cstate="print"/>
          <a:stretch>
            <a:fillRect/>
          </a:stretch>
        </p:blipFill>
        <p:spPr>
          <a:xfrm>
            <a:off x="350520" y="2840735"/>
            <a:ext cx="5212080" cy="3200400"/>
          </a:xfrm>
          <a:prstGeom prst="rect">
            <a:avLst/>
          </a:prstGeom>
        </p:spPr>
      </p:pic>
      <p:sp>
        <p:nvSpPr>
          <p:cNvPr id="5" name="object 5"/>
          <p:cNvSpPr txBox="1"/>
          <p:nvPr/>
        </p:nvSpPr>
        <p:spPr>
          <a:xfrm>
            <a:off x="365861" y="2591511"/>
            <a:ext cx="389255" cy="300355"/>
          </a:xfrm>
          <a:prstGeom prst="rect">
            <a:avLst/>
          </a:prstGeom>
        </p:spPr>
        <p:txBody>
          <a:bodyPr vert="horz" wrap="square" lIns="0" tIns="12700" rIns="0" bIns="0" rtlCol="0">
            <a:spAutoFit/>
          </a:bodyPr>
          <a:lstStyle/>
          <a:p>
            <a:pPr marL="12700">
              <a:lnSpc>
                <a:spcPct val="100000"/>
              </a:lnSpc>
              <a:spcBef>
                <a:spcPts val="100"/>
              </a:spcBef>
            </a:pPr>
            <a:r>
              <a:rPr sz="1800" b="1" u="sng" dirty="0">
                <a:uFill>
                  <a:solidFill>
                    <a:srgbClr val="000000"/>
                  </a:solidFill>
                </a:uFill>
                <a:latin typeface="Calibri"/>
                <a:cs typeface="Calibri"/>
              </a:rPr>
              <a:t>2</a:t>
            </a:r>
            <a:r>
              <a:rPr sz="1800" b="1" u="sng" spc="409" dirty="0">
                <a:uFill>
                  <a:solidFill>
                    <a:srgbClr val="000000"/>
                  </a:solidFill>
                </a:uFill>
                <a:latin typeface="Calibri"/>
                <a:cs typeface="Calibri"/>
              </a:rPr>
              <a:t> </a:t>
            </a:r>
            <a:r>
              <a:rPr sz="1800" b="1" u="sng" spc="-50" dirty="0">
                <a:uFill>
                  <a:solidFill>
                    <a:srgbClr val="000000"/>
                  </a:solidFill>
                </a:uFill>
                <a:latin typeface="Calibri"/>
                <a:cs typeface="Calibri"/>
              </a:rPr>
              <a:t>D</a:t>
            </a:r>
            <a:endParaRPr sz="1800">
              <a:latin typeface="Calibri"/>
              <a:cs typeface="Calibri"/>
            </a:endParaRPr>
          </a:p>
        </p:txBody>
      </p:sp>
      <p:pic>
        <p:nvPicPr>
          <p:cNvPr id="6" name="object 6"/>
          <p:cNvPicPr/>
          <p:nvPr/>
        </p:nvPicPr>
        <p:blipFill>
          <a:blip r:embed="rId4" cstate="print"/>
          <a:stretch>
            <a:fillRect/>
          </a:stretch>
        </p:blipFill>
        <p:spPr>
          <a:xfrm>
            <a:off x="6629400" y="2612135"/>
            <a:ext cx="4794504" cy="3429000"/>
          </a:xfrm>
          <a:prstGeom prst="rect">
            <a:avLst/>
          </a:prstGeom>
        </p:spPr>
      </p:pic>
      <p:sp>
        <p:nvSpPr>
          <p:cNvPr id="7" name="object 7"/>
          <p:cNvSpPr txBox="1"/>
          <p:nvPr/>
        </p:nvSpPr>
        <p:spPr>
          <a:xfrm>
            <a:off x="7736585" y="2121534"/>
            <a:ext cx="334010" cy="299720"/>
          </a:xfrm>
          <a:prstGeom prst="rect">
            <a:avLst/>
          </a:prstGeom>
        </p:spPr>
        <p:txBody>
          <a:bodyPr vert="horz" wrap="square" lIns="0" tIns="12700" rIns="0" bIns="0" rtlCol="0">
            <a:spAutoFit/>
          </a:bodyPr>
          <a:lstStyle/>
          <a:p>
            <a:pPr marL="12700">
              <a:lnSpc>
                <a:spcPct val="100000"/>
              </a:lnSpc>
              <a:spcBef>
                <a:spcPts val="100"/>
              </a:spcBef>
            </a:pPr>
            <a:r>
              <a:rPr sz="1800" u="sng" dirty="0">
                <a:uFill>
                  <a:solidFill>
                    <a:srgbClr val="000000"/>
                  </a:solidFill>
                </a:uFill>
                <a:latin typeface="Calibri"/>
                <a:cs typeface="Calibri"/>
              </a:rPr>
              <a:t>3</a:t>
            </a:r>
            <a:r>
              <a:rPr sz="1800" u="sng" spc="-10" dirty="0">
                <a:uFill>
                  <a:solidFill>
                    <a:srgbClr val="000000"/>
                  </a:solidFill>
                </a:uFill>
                <a:latin typeface="Calibri"/>
                <a:cs typeface="Calibri"/>
              </a:rPr>
              <a:t> </a:t>
            </a:r>
            <a:r>
              <a:rPr sz="1800" u="sng" spc="-50" dirty="0">
                <a:uFill>
                  <a:solidFill>
                    <a:srgbClr val="000000"/>
                  </a:solidFill>
                </a:uFill>
                <a:latin typeface="Calibri"/>
                <a:cs typeface="Calibri"/>
              </a:rPr>
              <a:t>D</a:t>
            </a:r>
            <a:endParaRPr sz="180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8863" y="749808"/>
            <a:ext cx="8485632" cy="503224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8485" rIns="0" bIns="0" rtlCol="0">
            <a:spAutoFit/>
          </a:bodyPr>
          <a:lstStyle/>
          <a:p>
            <a:pPr marL="380365">
              <a:lnSpc>
                <a:spcPct val="100000"/>
              </a:lnSpc>
              <a:spcBef>
                <a:spcPts val="100"/>
              </a:spcBef>
            </a:pPr>
            <a:r>
              <a:rPr sz="3600" u="sng" dirty="0">
                <a:uFill>
                  <a:solidFill>
                    <a:srgbClr val="C00000"/>
                  </a:solidFill>
                </a:uFill>
              </a:rPr>
              <a:t>SVM</a:t>
            </a:r>
            <a:r>
              <a:rPr sz="3600" u="sng" spc="-80" dirty="0">
                <a:uFill>
                  <a:solidFill>
                    <a:srgbClr val="C00000"/>
                  </a:solidFill>
                </a:uFill>
              </a:rPr>
              <a:t> </a:t>
            </a:r>
            <a:r>
              <a:rPr sz="3600" u="sng" dirty="0">
                <a:uFill>
                  <a:solidFill>
                    <a:srgbClr val="C00000"/>
                  </a:solidFill>
                </a:uFill>
              </a:rPr>
              <a:t>–</a:t>
            </a:r>
            <a:r>
              <a:rPr sz="3600" u="sng" spc="-90" dirty="0">
                <a:uFill>
                  <a:solidFill>
                    <a:srgbClr val="C00000"/>
                  </a:solidFill>
                </a:uFill>
              </a:rPr>
              <a:t> </a:t>
            </a:r>
            <a:r>
              <a:rPr sz="3600" u="sng" dirty="0">
                <a:uFill>
                  <a:solidFill>
                    <a:srgbClr val="C00000"/>
                  </a:solidFill>
                </a:uFill>
              </a:rPr>
              <a:t>Support</a:t>
            </a:r>
            <a:r>
              <a:rPr sz="3600" u="sng" spc="-110" dirty="0">
                <a:uFill>
                  <a:solidFill>
                    <a:srgbClr val="C00000"/>
                  </a:solidFill>
                </a:uFill>
              </a:rPr>
              <a:t> </a:t>
            </a:r>
            <a:r>
              <a:rPr sz="3600" u="sng" spc="-20" dirty="0">
                <a:uFill>
                  <a:solidFill>
                    <a:srgbClr val="C00000"/>
                  </a:solidFill>
                </a:uFill>
              </a:rPr>
              <a:t>Vector</a:t>
            </a:r>
            <a:r>
              <a:rPr sz="3600" u="sng" spc="-105" dirty="0">
                <a:uFill>
                  <a:solidFill>
                    <a:srgbClr val="C00000"/>
                  </a:solidFill>
                </a:uFill>
              </a:rPr>
              <a:t> </a:t>
            </a:r>
            <a:r>
              <a:rPr sz="3600" u="sng" spc="-10" dirty="0">
                <a:uFill>
                  <a:solidFill>
                    <a:srgbClr val="C00000"/>
                  </a:solidFill>
                </a:uFill>
              </a:rPr>
              <a:t>machines</a:t>
            </a:r>
            <a:endParaRPr sz="3600"/>
          </a:p>
        </p:txBody>
      </p:sp>
      <p:pic>
        <p:nvPicPr>
          <p:cNvPr id="3" name="object 3"/>
          <p:cNvPicPr/>
          <p:nvPr/>
        </p:nvPicPr>
        <p:blipFill>
          <a:blip r:embed="rId2" cstate="print"/>
          <a:stretch>
            <a:fillRect/>
          </a:stretch>
        </p:blipFill>
        <p:spPr>
          <a:xfrm>
            <a:off x="1098448" y="1136903"/>
            <a:ext cx="7179919" cy="356538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3839" y="280492"/>
            <a:ext cx="6106795" cy="574675"/>
          </a:xfrm>
          <a:prstGeom prst="rect">
            <a:avLst/>
          </a:prstGeom>
        </p:spPr>
        <p:txBody>
          <a:bodyPr vert="horz" wrap="square" lIns="0" tIns="12700" rIns="0" bIns="0" rtlCol="0">
            <a:spAutoFit/>
          </a:bodyPr>
          <a:lstStyle/>
          <a:p>
            <a:pPr marL="12700">
              <a:lnSpc>
                <a:spcPct val="100000"/>
              </a:lnSpc>
              <a:spcBef>
                <a:spcPts val="100"/>
              </a:spcBef>
            </a:pPr>
            <a:r>
              <a:rPr sz="3600" u="sng" dirty="0">
                <a:uFill>
                  <a:solidFill>
                    <a:srgbClr val="C00000"/>
                  </a:solidFill>
                </a:uFill>
              </a:rPr>
              <a:t>SVM</a:t>
            </a:r>
            <a:r>
              <a:rPr sz="3600" u="sng" spc="-80" dirty="0">
                <a:uFill>
                  <a:solidFill>
                    <a:srgbClr val="C00000"/>
                  </a:solidFill>
                </a:uFill>
              </a:rPr>
              <a:t> </a:t>
            </a:r>
            <a:r>
              <a:rPr sz="3600" u="sng" dirty="0">
                <a:uFill>
                  <a:solidFill>
                    <a:srgbClr val="C00000"/>
                  </a:solidFill>
                </a:uFill>
              </a:rPr>
              <a:t>–</a:t>
            </a:r>
            <a:r>
              <a:rPr sz="3600" u="sng" spc="-90" dirty="0">
                <a:uFill>
                  <a:solidFill>
                    <a:srgbClr val="C00000"/>
                  </a:solidFill>
                </a:uFill>
              </a:rPr>
              <a:t> </a:t>
            </a:r>
            <a:r>
              <a:rPr sz="3600" u="sng" dirty="0">
                <a:uFill>
                  <a:solidFill>
                    <a:srgbClr val="C00000"/>
                  </a:solidFill>
                </a:uFill>
              </a:rPr>
              <a:t>Support</a:t>
            </a:r>
            <a:r>
              <a:rPr sz="3600" u="sng" spc="-110" dirty="0">
                <a:uFill>
                  <a:solidFill>
                    <a:srgbClr val="C00000"/>
                  </a:solidFill>
                </a:uFill>
              </a:rPr>
              <a:t> </a:t>
            </a:r>
            <a:r>
              <a:rPr sz="3600" u="sng" spc="-20" dirty="0">
                <a:uFill>
                  <a:solidFill>
                    <a:srgbClr val="C00000"/>
                  </a:solidFill>
                </a:uFill>
              </a:rPr>
              <a:t>Vector</a:t>
            </a:r>
            <a:r>
              <a:rPr sz="3600" u="sng" spc="-105" dirty="0">
                <a:uFill>
                  <a:solidFill>
                    <a:srgbClr val="C00000"/>
                  </a:solidFill>
                </a:uFill>
              </a:rPr>
              <a:t> </a:t>
            </a:r>
            <a:r>
              <a:rPr sz="3600" u="sng" spc="-10" dirty="0">
                <a:uFill>
                  <a:solidFill>
                    <a:srgbClr val="C00000"/>
                  </a:solidFill>
                </a:uFill>
              </a:rPr>
              <a:t>machines</a:t>
            </a:r>
            <a:endParaRPr sz="3600"/>
          </a:p>
        </p:txBody>
      </p:sp>
      <p:sp>
        <p:nvSpPr>
          <p:cNvPr id="3" name="object 3"/>
          <p:cNvSpPr txBox="1"/>
          <p:nvPr/>
        </p:nvSpPr>
        <p:spPr>
          <a:xfrm>
            <a:off x="410667" y="776665"/>
            <a:ext cx="11217275" cy="4966335"/>
          </a:xfrm>
          <a:prstGeom prst="rect">
            <a:avLst/>
          </a:prstGeom>
        </p:spPr>
        <p:txBody>
          <a:bodyPr vert="horz" wrap="square" lIns="0" tIns="195580" rIns="0" bIns="0" rtlCol="0">
            <a:spAutoFit/>
          </a:bodyPr>
          <a:lstStyle/>
          <a:p>
            <a:pPr marL="12700">
              <a:lnSpc>
                <a:spcPct val="100000"/>
              </a:lnSpc>
              <a:spcBef>
                <a:spcPts val="1540"/>
              </a:spcBef>
            </a:pPr>
            <a:r>
              <a:rPr sz="2400" b="1" u="sng" spc="-20" dirty="0">
                <a:uFill>
                  <a:solidFill>
                    <a:srgbClr val="000000"/>
                  </a:solidFill>
                </a:uFill>
                <a:latin typeface="Times New Roman"/>
                <a:cs typeface="Times New Roman"/>
              </a:rPr>
              <a:t>Types</a:t>
            </a:r>
            <a:r>
              <a:rPr sz="2400" b="1" u="sng" spc="-70" dirty="0">
                <a:uFill>
                  <a:solidFill>
                    <a:srgbClr val="000000"/>
                  </a:solidFill>
                </a:uFill>
                <a:latin typeface="Times New Roman"/>
                <a:cs typeface="Times New Roman"/>
              </a:rPr>
              <a:t> </a:t>
            </a:r>
            <a:r>
              <a:rPr sz="2400" b="1" u="sng" dirty="0">
                <a:uFill>
                  <a:solidFill>
                    <a:srgbClr val="000000"/>
                  </a:solidFill>
                </a:uFill>
                <a:latin typeface="Times New Roman"/>
                <a:cs typeface="Times New Roman"/>
              </a:rPr>
              <a:t>of</a:t>
            </a:r>
            <a:r>
              <a:rPr sz="2400" b="1" u="sng" spc="-25" dirty="0">
                <a:uFill>
                  <a:solidFill>
                    <a:srgbClr val="000000"/>
                  </a:solidFill>
                </a:uFill>
                <a:latin typeface="Times New Roman"/>
                <a:cs typeface="Times New Roman"/>
              </a:rPr>
              <a:t> SVM</a:t>
            </a:r>
            <a:endParaRPr sz="2400">
              <a:latin typeface="Times New Roman"/>
              <a:cs typeface="Times New Roman"/>
            </a:endParaRPr>
          </a:p>
          <a:p>
            <a:pPr marL="356235" indent="-343535">
              <a:lnSpc>
                <a:spcPct val="100000"/>
              </a:lnSpc>
              <a:spcBef>
                <a:spcPts val="1445"/>
              </a:spcBef>
              <a:buFont typeface="Wingdings"/>
              <a:buChar char=""/>
              <a:tabLst>
                <a:tab pos="356235" algn="l"/>
              </a:tabLst>
            </a:pPr>
            <a:r>
              <a:rPr sz="2400" dirty="0">
                <a:latin typeface="Times New Roman"/>
                <a:cs typeface="Times New Roman"/>
              </a:rPr>
              <a:t>SVM</a:t>
            </a:r>
            <a:r>
              <a:rPr sz="2400" spc="-20" dirty="0">
                <a:latin typeface="Times New Roman"/>
                <a:cs typeface="Times New Roman"/>
              </a:rPr>
              <a:t> </a:t>
            </a:r>
            <a:r>
              <a:rPr sz="2400" dirty="0">
                <a:latin typeface="Times New Roman"/>
                <a:cs typeface="Times New Roman"/>
              </a:rPr>
              <a:t>can be</a:t>
            </a:r>
            <a:r>
              <a:rPr sz="2400" spc="-30" dirty="0">
                <a:latin typeface="Times New Roman"/>
                <a:cs typeface="Times New Roman"/>
              </a:rPr>
              <a:t> </a:t>
            </a:r>
            <a:r>
              <a:rPr sz="2400" dirty="0">
                <a:latin typeface="Times New Roman"/>
                <a:cs typeface="Times New Roman"/>
              </a:rPr>
              <a:t>of</a:t>
            </a:r>
            <a:r>
              <a:rPr sz="2400" spc="-30" dirty="0">
                <a:latin typeface="Times New Roman"/>
                <a:cs typeface="Times New Roman"/>
              </a:rPr>
              <a:t> </a:t>
            </a:r>
            <a:r>
              <a:rPr sz="2400" dirty="0">
                <a:latin typeface="Times New Roman"/>
                <a:cs typeface="Times New Roman"/>
              </a:rPr>
              <a:t>two</a:t>
            </a:r>
            <a:r>
              <a:rPr sz="2400" spc="-15" dirty="0">
                <a:latin typeface="Times New Roman"/>
                <a:cs typeface="Times New Roman"/>
              </a:rPr>
              <a:t> </a:t>
            </a:r>
            <a:r>
              <a:rPr sz="2400" spc="-10" dirty="0">
                <a:latin typeface="Times New Roman"/>
                <a:cs typeface="Times New Roman"/>
              </a:rPr>
              <a:t>types:</a:t>
            </a:r>
            <a:endParaRPr sz="2400">
              <a:latin typeface="Times New Roman"/>
              <a:cs typeface="Times New Roman"/>
            </a:endParaRPr>
          </a:p>
          <a:p>
            <a:pPr marL="355600" marR="87630" indent="-343535">
              <a:lnSpc>
                <a:spcPct val="150100"/>
              </a:lnSpc>
              <a:buFont typeface="Wingdings"/>
              <a:buChar char=""/>
              <a:tabLst>
                <a:tab pos="356870" algn="l"/>
              </a:tabLst>
            </a:pPr>
            <a:r>
              <a:rPr sz="2400" dirty="0">
                <a:latin typeface="Times New Roman"/>
                <a:cs typeface="Times New Roman"/>
              </a:rPr>
              <a:t>Linear SVM:</a:t>
            </a:r>
            <a:r>
              <a:rPr sz="2400" spc="-25" dirty="0">
                <a:latin typeface="Times New Roman"/>
                <a:cs typeface="Times New Roman"/>
              </a:rPr>
              <a:t> </a:t>
            </a:r>
            <a:r>
              <a:rPr sz="2400" dirty="0">
                <a:latin typeface="Times New Roman"/>
                <a:cs typeface="Times New Roman"/>
              </a:rPr>
              <a:t>Linear</a:t>
            </a:r>
            <a:r>
              <a:rPr sz="2400" spc="25" dirty="0">
                <a:latin typeface="Times New Roman"/>
                <a:cs typeface="Times New Roman"/>
              </a:rPr>
              <a:t> </a:t>
            </a:r>
            <a:r>
              <a:rPr sz="2400" dirty="0">
                <a:latin typeface="Times New Roman"/>
                <a:cs typeface="Times New Roman"/>
              </a:rPr>
              <a:t>SVM</a:t>
            </a:r>
            <a:r>
              <a:rPr sz="2400" spc="-30" dirty="0">
                <a:latin typeface="Times New Roman"/>
                <a:cs typeface="Times New Roman"/>
              </a:rPr>
              <a:t> </a:t>
            </a:r>
            <a:r>
              <a:rPr sz="2400" dirty="0">
                <a:latin typeface="Times New Roman"/>
                <a:cs typeface="Times New Roman"/>
              </a:rPr>
              <a:t>is</a:t>
            </a:r>
            <a:r>
              <a:rPr sz="2400" spc="-55" dirty="0">
                <a:latin typeface="Times New Roman"/>
                <a:cs typeface="Times New Roman"/>
              </a:rPr>
              <a:t> </a:t>
            </a:r>
            <a:r>
              <a:rPr sz="2400" dirty="0">
                <a:latin typeface="Times New Roman"/>
                <a:cs typeface="Times New Roman"/>
              </a:rPr>
              <a:t>used</a:t>
            </a:r>
            <a:r>
              <a:rPr sz="2400" spc="-15" dirty="0">
                <a:latin typeface="Times New Roman"/>
                <a:cs typeface="Times New Roman"/>
              </a:rPr>
              <a:t> </a:t>
            </a:r>
            <a:r>
              <a:rPr sz="2400" dirty="0">
                <a:latin typeface="Times New Roman"/>
                <a:cs typeface="Times New Roman"/>
              </a:rPr>
              <a:t>for</a:t>
            </a:r>
            <a:r>
              <a:rPr sz="2400" spc="-20" dirty="0">
                <a:latin typeface="Times New Roman"/>
                <a:cs typeface="Times New Roman"/>
              </a:rPr>
              <a:t> </a:t>
            </a:r>
            <a:r>
              <a:rPr sz="2400" dirty="0">
                <a:solidFill>
                  <a:srgbClr val="FF0000"/>
                </a:solidFill>
                <a:latin typeface="Times New Roman"/>
                <a:cs typeface="Times New Roman"/>
              </a:rPr>
              <a:t>linearly</a:t>
            </a:r>
            <a:r>
              <a:rPr sz="2400" spc="-30" dirty="0">
                <a:solidFill>
                  <a:srgbClr val="FF0000"/>
                </a:solidFill>
                <a:latin typeface="Times New Roman"/>
                <a:cs typeface="Times New Roman"/>
              </a:rPr>
              <a:t> </a:t>
            </a:r>
            <a:r>
              <a:rPr sz="2400" dirty="0">
                <a:solidFill>
                  <a:srgbClr val="FF0000"/>
                </a:solidFill>
                <a:latin typeface="Times New Roman"/>
                <a:cs typeface="Times New Roman"/>
              </a:rPr>
              <a:t>separable</a:t>
            </a:r>
            <a:r>
              <a:rPr sz="2400" spc="-10" dirty="0">
                <a:solidFill>
                  <a:srgbClr val="FF0000"/>
                </a:solidFill>
                <a:latin typeface="Times New Roman"/>
                <a:cs typeface="Times New Roman"/>
              </a:rPr>
              <a:t> </a:t>
            </a:r>
            <a:r>
              <a:rPr sz="2400" dirty="0">
                <a:solidFill>
                  <a:srgbClr val="FF0000"/>
                </a:solidFill>
                <a:latin typeface="Times New Roman"/>
                <a:cs typeface="Times New Roman"/>
              </a:rPr>
              <a:t>data</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which</a:t>
            </a:r>
            <a:r>
              <a:rPr sz="2400" spc="-15" dirty="0">
                <a:latin typeface="Times New Roman"/>
                <a:cs typeface="Times New Roman"/>
              </a:rPr>
              <a:t> </a:t>
            </a:r>
            <a:r>
              <a:rPr sz="2400" dirty="0">
                <a:latin typeface="Times New Roman"/>
                <a:cs typeface="Times New Roman"/>
              </a:rPr>
              <a:t>means</a:t>
            </a:r>
            <a:r>
              <a:rPr sz="2400" spc="-30" dirty="0">
                <a:latin typeface="Times New Roman"/>
                <a:cs typeface="Times New Roman"/>
              </a:rPr>
              <a:t> </a:t>
            </a:r>
            <a:r>
              <a:rPr sz="2400" dirty="0">
                <a:latin typeface="Times New Roman"/>
                <a:cs typeface="Times New Roman"/>
              </a:rPr>
              <a:t>if</a:t>
            </a:r>
            <a:r>
              <a:rPr sz="2400" spc="-30" dirty="0">
                <a:latin typeface="Times New Roman"/>
                <a:cs typeface="Times New Roman"/>
              </a:rPr>
              <a:t> </a:t>
            </a:r>
            <a:r>
              <a:rPr sz="2400" dirty="0">
                <a:latin typeface="Times New Roman"/>
                <a:cs typeface="Times New Roman"/>
              </a:rPr>
              <a:t>a</a:t>
            </a:r>
            <a:r>
              <a:rPr sz="2400" spc="-40" dirty="0">
                <a:latin typeface="Times New Roman"/>
                <a:cs typeface="Times New Roman"/>
              </a:rPr>
              <a:t> </a:t>
            </a:r>
            <a:r>
              <a:rPr sz="2400" spc="-10" dirty="0">
                <a:latin typeface="Times New Roman"/>
                <a:cs typeface="Times New Roman"/>
              </a:rPr>
              <a:t>dataset 	</a:t>
            </a:r>
            <a:r>
              <a:rPr sz="2400" dirty="0">
                <a:latin typeface="Times New Roman"/>
                <a:cs typeface="Times New Roman"/>
              </a:rPr>
              <a:t>can</a:t>
            </a:r>
            <a:r>
              <a:rPr sz="2400" spc="5" dirty="0">
                <a:latin typeface="Times New Roman"/>
                <a:cs typeface="Times New Roman"/>
              </a:rPr>
              <a:t> </a:t>
            </a:r>
            <a:r>
              <a:rPr sz="2400" dirty="0">
                <a:latin typeface="Times New Roman"/>
                <a:cs typeface="Times New Roman"/>
              </a:rPr>
              <a:t>be</a:t>
            </a:r>
            <a:r>
              <a:rPr sz="2400" spc="-25" dirty="0">
                <a:latin typeface="Times New Roman"/>
                <a:cs typeface="Times New Roman"/>
              </a:rPr>
              <a:t> </a:t>
            </a:r>
            <a:r>
              <a:rPr sz="2400" dirty="0">
                <a:latin typeface="Times New Roman"/>
                <a:cs typeface="Times New Roman"/>
              </a:rPr>
              <a:t>classified</a:t>
            </a:r>
            <a:r>
              <a:rPr sz="2400" spc="-10" dirty="0">
                <a:latin typeface="Times New Roman"/>
                <a:cs typeface="Times New Roman"/>
              </a:rPr>
              <a:t> </a:t>
            </a:r>
            <a:r>
              <a:rPr sz="2400" dirty="0">
                <a:latin typeface="Times New Roman"/>
                <a:cs typeface="Times New Roman"/>
              </a:rPr>
              <a:t>into</a:t>
            </a:r>
            <a:r>
              <a:rPr sz="2400" spc="-40" dirty="0">
                <a:latin typeface="Times New Roman"/>
                <a:cs typeface="Times New Roman"/>
              </a:rPr>
              <a:t> </a:t>
            </a:r>
            <a:r>
              <a:rPr sz="2400" dirty="0">
                <a:latin typeface="Times New Roman"/>
                <a:cs typeface="Times New Roman"/>
              </a:rPr>
              <a:t>two </a:t>
            </a:r>
            <a:r>
              <a:rPr sz="2400" dirty="0">
                <a:solidFill>
                  <a:srgbClr val="FF0000"/>
                </a:solidFill>
                <a:latin typeface="Times New Roman"/>
                <a:cs typeface="Times New Roman"/>
              </a:rPr>
              <a:t>classes</a:t>
            </a:r>
            <a:r>
              <a:rPr sz="2400" spc="10" dirty="0">
                <a:solidFill>
                  <a:srgbClr val="FF0000"/>
                </a:solidFill>
                <a:latin typeface="Times New Roman"/>
                <a:cs typeface="Times New Roman"/>
              </a:rPr>
              <a:t> </a:t>
            </a:r>
            <a:r>
              <a:rPr sz="2400" dirty="0">
                <a:solidFill>
                  <a:srgbClr val="FF0000"/>
                </a:solidFill>
                <a:latin typeface="Times New Roman"/>
                <a:cs typeface="Times New Roman"/>
              </a:rPr>
              <a:t>by</a:t>
            </a:r>
            <a:r>
              <a:rPr sz="2400" spc="-15" dirty="0">
                <a:solidFill>
                  <a:srgbClr val="FF0000"/>
                </a:solidFill>
                <a:latin typeface="Times New Roman"/>
                <a:cs typeface="Times New Roman"/>
              </a:rPr>
              <a:t> </a:t>
            </a:r>
            <a:r>
              <a:rPr sz="2400" dirty="0">
                <a:solidFill>
                  <a:srgbClr val="FF0000"/>
                </a:solidFill>
                <a:latin typeface="Times New Roman"/>
                <a:cs typeface="Times New Roman"/>
              </a:rPr>
              <a:t>using</a:t>
            </a:r>
            <a:r>
              <a:rPr sz="2400" spc="-30" dirty="0">
                <a:solidFill>
                  <a:srgbClr val="FF0000"/>
                </a:solidFill>
                <a:latin typeface="Times New Roman"/>
                <a:cs typeface="Times New Roman"/>
              </a:rPr>
              <a:t> </a:t>
            </a:r>
            <a:r>
              <a:rPr sz="2400" dirty="0">
                <a:solidFill>
                  <a:srgbClr val="FF0000"/>
                </a:solidFill>
                <a:latin typeface="Times New Roman"/>
                <a:cs typeface="Times New Roman"/>
              </a:rPr>
              <a:t>a single</a:t>
            </a:r>
            <a:r>
              <a:rPr sz="2400" spc="-10" dirty="0">
                <a:solidFill>
                  <a:srgbClr val="FF0000"/>
                </a:solidFill>
                <a:latin typeface="Times New Roman"/>
                <a:cs typeface="Times New Roman"/>
              </a:rPr>
              <a:t> </a:t>
            </a:r>
            <a:r>
              <a:rPr sz="2400" dirty="0">
                <a:solidFill>
                  <a:srgbClr val="FF0000"/>
                </a:solidFill>
                <a:latin typeface="Times New Roman"/>
                <a:cs typeface="Times New Roman"/>
              </a:rPr>
              <a:t>straight</a:t>
            </a:r>
            <a:r>
              <a:rPr sz="2400" spc="15" dirty="0">
                <a:solidFill>
                  <a:srgbClr val="FF0000"/>
                </a:solidFill>
                <a:latin typeface="Times New Roman"/>
                <a:cs typeface="Times New Roman"/>
              </a:rPr>
              <a:t> </a:t>
            </a:r>
            <a:r>
              <a:rPr sz="2400" dirty="0">
                <a:solidFill>
                  <a:srgbClr val="FF0000"/>
                </a:solidFill>
                <a:latin typeface="Times New Roman"/>
                <a:cs typeface="Times New Roman"/>
              </a:rPr>
              <a:t>line</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then</a:t>
            </a:r>
            <a:r>
              <a:rPr sz="2400" spc="-15" dirty="0">
                <a:latin typeface="Times New Roman"/>
                <a:cs typeface="Times New Roman"/>
              </a:rPr>
              <a:t> </a:t>
            </a:r>
            <a:r>
              <a:rPr sz="2400" dirty="0">
                <a:latin typeface="Times New Roman"/>
                <a:cs typeface="Times New Roman"/>
              </a:rPr>
              <a:t>such</a:t>
            </a:r>
            <a:r>
              <a:rPr sz="2400" spc="-15" dirty="0">
                <a:latin typeface="Times New Roman"/>
                <a:cs typeface="Times New Roman"/>
              </a:rPr>
              <a:t> </a:t>
            </a:r>
            <a:r>
              <a:rPr sz="2400" dirty="0">
                <a:latin typeface="Times New Roman"/>
                <a:cs typeface="Times New Roman"/>
              </a:rPr>
              <a:t>data</a:t>
            </a:r>
            <a:r>
              <a:rPr sz="2400" spc="5" dirty="0">
                <a:latin typeface="Times New Roman"/>
                <a:cs typeface="Times New Roman"/>
              </a:rPr>
              <a:t> </a:t>
            </a:r>
            <a:r>
              <a:rPr sz="2400" dirty="0">
                <a:latin typeface="Times New Roman"/>
                <a:cs typeface="Times New Roman"/>
              </a:rPr>
              <a:t>is</a:t>
            </a:r>
            <a:r>
              <a:rPr sz="2400" spc="-35" dirty="0">
                <a:latin typeface="Times New Roman"/>
                <a:cs typeface="Times New Roman"/>
              </a:rPr>
              <a:t> </a:t>
            </a:r>
            <a:r>
              <a:rPr sz="2400" spc="-10" dirty="0">
                <a:latin typeface="Times New Roman"/>
                <a:cs typeface="Times New Roman"/>
              </a:rPr>
              <a:t>termed 	</a:t>
            </a:r>
            <a:r>
              <a:rPr sz="2400" dirty="0">
                <a:latin typeface="Times New Roman"/>
                <a:cs typeface="Times New Roman"/>
              </a:rPr>
              <a:t>as</a:t>
            </a:r>
            <a:r>
              <a:rPr sz="2400" spc="-30" dirty="0">
                <a:latin typeface="Times New Roman"/>
                <a:cs typeface="Times New Roman"/>
              </a:rPr>
              <a:t> </a:t>
            </a:r>
            <a:r>
              <a:rPr sz="2400" dirty="0">
                <a:latin typeface="Times New Roman"/>
                <a:cs typeface="Times New Roman"/>
              </a:rPr>
              <a:t>linearly</a:t>
            </a:r>
            <a:r>
              <a:rPr sz="2400" spc="-35" dirty="0">
                <a:latin typeface="Times New Roman"/>
                <a:cs typeface="Times New Roman"/>
              </a:rPr>
              <a:t> </a:t>
            </a:r>
            <a:r>
              <a:rPr sz="2400" dirty="0">
                <a:latin typeface="Times New Roman"/>
                <a:cs typeface="Times New Roman"/>
              </a:rPr>
              <a:t>separable</a:t>
            </a:r>
            <a:r>
              <a:rPr sz="2400" spc="-15" dirty="0">
                <a:latin typeface="Times New Roman"/>
                <a:cs typeface="Times New Roman"/>
              </a:rPr>
              <a:t> </a:t>
            </a:r>
            <a:r>
              <a:rPr sz="2400" dirty="0">
                <a:latin typeface="Times New Roman"/>
                <a:cs typeface="Times New Roman"/>
              </a:rPr>
              <a:t>data,</a:t>
            </a:r>
            <a:r>
              <a:rPr sz="2400" spc="-3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dirty="0">
                <a:latin typeface="Times New Roman"/>
                <a:cs typeface="Times New Roman"/>
              </a:rPr>
              <a:t>classifier</a:t>
            </a:r>
            <a:r>
              <a:rPr sz="2400" spc="-30" dirty="0">
                <a:latin typeface="Times New Roman"/>
                <a:cs typeface="Times New Roman"/>
              </a:rPr>
              <a:t> </a:t>
            </a:r>
            <a:r>
              <a:rPr sz="2400" dirty="0">
                <a:latin typeface="Times New Roman"/>
                <a:cs typeface="Times New Roman"/>
              </a:rPr>
              <a:t>is</a:t>
            </a:r>
            <a:r>
              <a:rPr sz="2400" spc="-30" dirty="0">
                <a:latin typeface="Times New Roman"/>
                <a:cs typeface="Times New Roman"/>
              </a:rPr>
              <a:t> </a:t>
            </a:r>
            <a:r>
              <a:rPr sz="2400" dirty="0">
                <a:latin typeface="Times New Roman"/>
                <a:cs typeface="Times New Roman"/>
              </a:rPr>
              <a:t>used</a:t>
            </a:r>
            <a:r>
              <a:rPr sz="2400" spc="-25" dirty="0">
                <a:latin typeface="Times New Roman"/>
                <a:cs typeface="Times New Roman"/>
              </a:rPr>
              <a:t> </a:t>
            </a:r>
            <a:r>
              <a:rPr sz="2400" dirty="0">
                <a:latin typeface="Times New Roman"/>
                <a:cs typeface="Times New Roman"/>
              </a:rPr>
              <a:t>called</a:t>
            </a:r>
            <a:r>
              <a:rPr sz="2400" spc="-30" dirty="0">
                <a:latin typeface="Times New Roman"/>
                <a:cs typeface="Times New Roman"/>
              </a:rPr>
              <a:t> </a:t>
            </a:r>
            <a:r>
              <a:rPr sz="2400" dirty="0">
                <a:latin typeface="Times New Roman"/>
                <a:cs typeface="Times New Roman"/>
              </a:rPr>
              <a:t>as</a:t>
            </a:r>
            <a:r>
              <a:rPr sz="2400" spc="-30" dirty="0">
                <a:latin typeface="Times New Roman"/>
                <a:cs typeface="Times New Roman"/>
              </a:rPr>
              <a:t> </a:t>
            </a:r>
            <a:r>
              <a:rPr sz="2400" dirty="0">
                <a:latin typeface="Times New Roman"/>
                <a:cs typeface="Times New Roman"/>
              </a:rPr>
              <a:t>Linear</a:t>
            </a:r>
            <a:r>
              <a:rPr sz="2400" spc="30" dirty="0">
                <a:latin typeface="Times New Roman"/>
                <a:cs typeface="Times New Roman"/>
              </a:rPr>
              <a:t> </a:t>
            </a:r>
            <a:r>
              <a:rPr sz="2400" dirty="0">
                <a:latin typeface="Times New Roman"/>
                <a:cs typeface="Times New Roman"/>
              </a:rPr>
              <a:t>SVM</a:t>
            </a:r>
            <a:r>
              <a:rPr sz="2400" spc="-30" dirty="0">
                <a:latin typeface="Times New Roman"/>
                <a:cs typeface="Times New Roman"/>
              </a:rPr>
              <a:t> </a:t>
            </a:r>
            <a:r>
              <a:rPr sz="2400" spc="-10" dirty="0">
                <a:latin typeface="Times New Roman"/>
                <a:cs typeface="Times New Roman"/>
              </a:rPr>
              <a:t>classifier.</a:t>
            </a:r>
            <a:endParaRPr sz="2400">
              <a:latin typeface="Times New Roman"/>
              <a:cs typeface="Times New Roman"/>
            </a:endParaRPr>
          </a:p>
          <a:p>
            <a:pPr>
              <a:lnSpc>
                <a:spcPct val="100000"/>
              </a:lnSpc>
              <a:spcBef>
                <a:spcPts val="1555"/>
              </a:spcBef>
              <a:buFont typeface="Wingdings"/>
              <a:buChar char=""/>
            </a:pPr>
            <a:endParaRPr sz="2400">
              <a:latin typeface="Times New Roman"/>
              <a:cs typeface="Times New Roman"/>
            </a:endParaRPr>
          </a:p>
          <a:p>
            <a:pPr marL="355600" marR="5080" indent="-343535">
              <a:lnSpc>
                <a:spcPct val="150100"/>
              </a:lnSpc>
              <a:buFont typeface="Wingdings"/>
              <a:buChar char=""/>
              <a:tabLst>
                <a:tab pos="356870" algn="l"/>
              </a:tabLst>
            </a:pPr>
            <a:r>
              <a:rPr sz="2400" spc="-20" dirty="0">
                <a:latin typeface="Times New Roman"/>
                <a:cs typeface="Times New Roman"/>
              </a:rPr>
              <a:t>Non-</a:t>
            </a:r>
            <a:r>
              <a:rPr sz="2400" dirty="0">
                <a:latin typeface="Times New Roman"/>
                <a:cs typeface="Times New Roman"/>
              </a:rPr>
              <a:t>linear</a:t>
            </a:r>
            <a:r>
              <a:rPr sz="2400" spc="-10" dirty="0">
                <a:latin typeface="Times New Roman"/>
                <a:cs typeface="Times New Roman"/>
              </a:rPr>
              <a:t> </a:t>
            </a:r>
            <a:r>
              <a:rPr sz="2400" dirty="0">
                <a:latin typeface="Times New Roman"/>
                <a:cs typeface="Times New Roman"/>
              </a:rPr>
              <a:t>SVM:</a:t>
            </a:r>
            <a:r>
              <a:rPr sz="2400" spc="-20" dirty="0">
                <a:latin typeface="Times New Roman"/>
                <a:cs typeface="Times New Roman"/>
              </a:rPr>
              <a:t> </a:t>
            </a:r>
            <a:r>
              <a:rPr sz="2400" spc="-10" dirty="0">
                <a:latin typeface="Times New Roman"/>
                <a:cs typeface="Times New Roman"/>
              </a:rPr>
              <a:t>Non-</a:t>
            </a:r>
            <a:r>
              <a:rPr sz="2400" dirty="0">
                <a:latin typeface="Times New Roman"/>
                <a:cs typeface="Times New Roman"/>
              </a:rPr>
              <a:t>Linear</a:t>
            </a:r>
            <a:r>
              <a:rPr sz="2400" spc="35" dirty="0">
                <a:latin typeface="Times New Roman"/>
                <a:cs typeface="Times New Roman"/>
              </a:rPr>
              <a:t> </a:t>
            </a:r>
            <a:r>
              <a:rPr sz="2400" dirty="0">
                <a:latin typeface="Times New Roman"/>
                <a:cs typeface="Times New Roman"/>
              </a:rPr>
              <a:t>SVM</a:t>
            </a:r>
            <a:r>
              <a:rPr sz="2400" spc="-20" dirty="0">
                <a:latin typeface="Times New Roman"/>
                <a:cs typeface="Times New Roman"/>
              </a:rPr>
              <a:t> </a:t>
            </a:r>
            <a:r>
              <a:rPr sz="2400" dirty="0">
                <a:latin typeface="Times New Roman"/>
                <a:cs typeface="Times New Roman"/>
              </a:rPr>
              <a:t>is</a:t>
            </a:r>
            <a:r>
              <a:rPr sz="2400" spc="-25" dirty="0">
                <a:latin typeface="Times New Roman"/>
                <a:cs typeface="Times New Roman"/>
              </a:rPr>
              <a:t> </a:t>
            </a:r>
            <a:r>
              <a:rPr sz="2400" dirty="0">
                <a:latin typeface="Times New Roman"/>
                <a:cs typeface="Times New Roman"/>
              </a:rPr>
              <a:t>used</a:t>
            </a:r>
            <a:r>
              <a:rPr sz="2400" spc="-20" dirty="0">
                <a:latin typeface="Times New Roman"/>
                <a:cs typeface="Times New Roman"/>
              </a:rPr>
              <a:t> </a:t>
            </a:r>
            <a:r>
              <a:rPr sz="2400" dirty="0">
                <a:latin typeface="Times New Roman"/>
                <a:cs typeface="Times New Roman"/>
              </a:rPr>
              <a:t>for </a:t>
            </a:r>
            <a:r>
              <a:rPr sz="2400" spc="-10" dirty="0">
                <a:solidFill>
                  <a:srgbClr val="FF0000"/>
                </a:solidFill>
                <a:latin typeface="Times New Roman"/>
                <a:cs typeface="Times New Roman"/>
              </a:rPr>
              <a:t>non-</a:t>
            </a:r>
            <a:r>
              <a:rPr sz="2400" dirty="0">
                <a:solidFill>
                  <a:srgbClr val="FF0000"/>
                </a:solidFill>
                <a:latin typeface="Times New Roman"/>
                <a:cs typeface="Times New Roman"/>
              </a:rPr>
              <a:t>linearly</a:t>
            </a:r>
            <a:r>
              <a:rPr sz="2400" spc="-20" dirty="0">
                <a:solidFill>
                  <a:srgbClr val="FF0000"/>
                </a:solidFill>
                <a:latin typeface="Times New Roman"/>
                <a:cs typeface="Times New Roman"/>
              </a:rPr>
              <a:t> </a:t>
            </a:r>
            <a:r>
              <a:rPr sz="2400" dirty="0">
                <a:solidFill>
                  <a:srgbClr val="FF0000"/>
                </a:solidFill>
                <a:latin typeface="Times New Roman"/>
                <a:cs typeface="Times New Roman"/>
              </a:rPr>
              <a:t>separated</a:t>
            </a:r>
            <a:r>
              <a:rPr sz="2400" spc="-5" dirty="0">
                <a:solidFill>
                  <a:srgbClr val="FF0000"/>
                </a:solidFill>
                <a:latin typeface="Times New Roman"/>
                <a:cs typeface="Times New Roman"/>
              </a:rPr>
              <a:t> </a:t>
            </a:r>
            <a:r>
              <a:rPr sz="2400" dirty="0">
                <a:solidFill>
                  <a:srgbClr val="FF0000"/>
                </a:solidFill>
                <a:latin typeface="Times New Roman"/>
                <a:cs typeface="Times New Roman"/>
              </a:rPr>
              <a:t>data</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which</a:t>
            </a:r>
            <a:r>
              <a:rPr sz="2400" spc="-20" dirty="0">
                <a:latin typeface="Times New Roman"/>
                <a:cs typeface="Times New Roman"/>
              </a:rPr>
              <a:t> </a:t>
            </a:r>
            <a:r>
              <a:rPr sz="2400" spc="-10" dirty="0">
                <a:latin typeface="Times New Roman"/>
                <a:cs typeface="Times New Roman"/>
              </a:rPr>
              <a:t>means 	</a:t>
            </a:r>
            <a:r>
              <a:rPr sz="2400" dirty="0">
                <a:latin typeface="Times New Roman"/>
                <a:cs typeface="Times New Roman"/>
              </a:rPr>
              <a:t>if</a:t>
            </a:r>
            <a:r>
              <a:rPr sz="2400" spc="-15" dirty="0">
                <a:latin typeface="Times New Roman"/>
                <a:cs typeface="Times New Roman"/>
              </a:rPr>
              <a:t> </a:t>
            </a:r>
            <a:r>
              <a:rPr sz="2400" dirty="0">
                <a:latin typeface="Times New Roman"/>
                <a:cs typeface="Times New Roman"/>
              </a:rPr>
              <a:t>a</a:t>
            </a:r>
            <a:r>
              <a:rPr sz="2400" spc="-25" dirty="0">
                <a:latin typeface="Times New Roman"/>
                <a:cs typeface="Times New Roman"/>
              </a:rPr>
              <a:t> </a:t>
            </a:r>
            <a:r>
              <a:rPr sz="2400" dirty="0">
                <a:latin typeface="Times New Roman"/>
                <a:cs typeface="Times New Roman"/>
              </a:rPr>
              <a:t>dataset</a:t>
            </a:r>
            <a:r>
              <a:rPr sz="2400" spc="-10" dirty="0">
                <a:latin typeface="Times New Roman"/>
                <a:cs typeface="Times New Roman"/>
              </a:rPr>
              <a:t> </a:t>
            </a:r>
            <a:r>
              <a:rPr sz="2400" dirty="0">
                <a:solidFill>
                  <a:srgbClr val="FF0000"/>
                </a:solidFill>
                <a:latin typeface="Times New Roman"/>
                <a:cs typeface="Times New Roman"/>
              </a:rPr>
              <a:t>cannot</a:t>
            </a:r>
            <a:r>
              <a:rPr sz="2400" spc="-10" dirty="0">
                <a:solidFill>
                  <a:srgbClr val="FF0000"/>
                </a:solidFill>
                <a:latin typeface="Times New Roman"/>
                <a:cs typeface="Times New Roman"/>
              </a:rPr>
              <a:t> </a:t>
            </a:r>
            <a:r>
              <a:rPr sz="2400" dirty="0">
                <a:solidFill>
                  <a:srgbClr val="FF0000"/>
                </a:solidFill>
                <a:latin typeface="Times New Roman"/>
                <a:cs typeface="Times New Roman"/>
              </a:rPr>
              <a:t>be classified</a:t>
            </a:r>
            <a:r>
              <a:rPr sz="2400" spc="-25" dirty="0">
                <a:solidFill>
                  <a:srgbClr val="FF0000"/>
                </a:solidFill>
                <a:latin typeface="Times New Roman"/>
                <a:cs typeface="Times New Roman"/>
              </a:rPr>
              <a:t> </a:t>
            </a:r>
            <a:r>
              <a:rPr sz="2400" dirty="0">
                <a:solidFill>
                  <a:srgbClr val="FF0000"/>
                </a:solidFill>
                <a:latin typeface="Times New Roman"/>
                <a:cs typeface="Times New Roman"/>
              </a:rPr>
              <a:t>by</a:t>
            </a:r>
            <a:r>
              <a:rPr sz="2400" spc="-15" dirty="0">
                <a:solidFill>
                  <a:srgbClr val="FF0000"/>
                </a:solidFill>
                <a:latin typeface="Times New Roman"/>
                <a:cs typeface="Times New Roman"/>
              </a:rPr>
              <a:t> </a:t>
            </a:r>
            <a:r>
              <a:rPr sz="2400" dirty="0">
                <a:solidFill>
                  <a:srgbClr val="FF0000"/>
                </a:solidFill>
                <a:latin typeface="Times New Roman"/>
                <a:cs typeface="Times New Roman"/>
              </a:rPr>
              <a:t>using</a:t>
            </a:r>
            <a:r>
              <a:rPr sz="2400" spc="-35" dirty="0">
                <a:solidFill>
                  <a:srgbClr val="FF0000"/>
                </a:solidFill>
                <a:latin typeface="Times New Roman"/>
                <a:cs typeface="Times New Roman"/>
              </a:rPr>
              <a:t> </a:t>
            </a:r>
            <a:r>
              <a:rPr sz="2400" dirty="0">
                <a:solidFill>
                  <a:srgbClr val="FF0000"/>
                </a:solidFill>
                <a:latin typeface="Times New Roman"/>
                <a:cs typeface="Times New Roman"/>
              </a:rPr>
              <a:t>a</a:t>
            </a:r>
            <a:r>
              <a:rPr sz="2400" spc="-5" dirty="0">
                <a:solidFill>
                  <a:srgbClr val="FF0000"/>
                </a:solidFill>
                <a:latin typeface="Times New Roman"/>
                <a:cs typeface="Times New Roman"/>
              </a:rPr>
              <a:t> </a:t>
            </a:r>
            <a:r>
              <a:rPr sz="2400" dirty="0">
                <a:solidFill>
                  <a:srgbClr val="FF0000"/>
                </a:solidFill>
                <a:latin typeface="Times New Roman"/>
                <a:cs typeface="Times New Roman"/>
              </a:rPr>
              <a:t>straight</a:t>
            </a:r>
            <a:r>
              <a:rPr sz="2400" spc="-10" dirty="0">
                <a:solidFill>
                  <a:srgbClr val="FF0000"/>
                </a:solidFill>
                <a:latin typeface="Times New Roman"/>
                <a:cs typeface="Times New Roman"/>
              </a:rPr>
              <a:t> </a:t>
            </a:r>
            <a:r>
              <a:rPr sz="2400" dirty="0">
                <a:solidFill>
                  <a:srgbClr val="FF0000"/>
                </a:solidFill>
                <a:latin typeface="Times New Roman"/>
                <a:cs typeface="Times New Roman"/>
              </a:rPr>
              <a:t>line</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then</a:t>
            </a:r>
            <a:r>
              <a:rPr sz="2400" spc="-15" dirty="0">
                <a:latin typeface="Times New Roman"/>
                <a:cs typeface="Times New Roman"/>
              </a:rPr>
              <a:t> </a:t>
            </a:r>
            <a:r>
              <a:rPr sz="2400" dirty="0">
                <a:latin typeface="Times New Roman"/>
                <a:cs typeface="Times New Roman"/>
              </a:rPr>
              <a:t>such</a:t>
            </a:r>
            <a:r>
              <a:rPr sz="2400" spc="-10" dirty="0">
                <a:latin typeface="Times New Roman"/>
                <a:cs typeface="Times New Roman"/>
              </a:rPr>
              <a:t> </a:t>
            </a:r>
            <a:r>
              <a:rPr sz="2400" dirty="0">
                <a:latin typeface="Times New Roman"/>
                <a:cs typeface="Times New Roman"/>
              </a:rPr>
              <a:t>data</a:t>
            </a:r>
            <a:r>
              <a:rPr sz="2400" spc="-10" dirty="0">
                <a:latin typeface="Times New Roman"/>
                <a:cs typeface="Times New Roman"/>
              </a:rPr>
              <a:t> </a:t>
            </a:r>
            <a:r>
              <a:rPr sz="2400" dirty="0">
                <a:latin typeface="Times New Roman"/>
                <a:cs typeface="Times New Roman"/>
              </a:rPr>
              <a:t>is</a:t>
            </a:r>
            <a:r>
              <a:rPr sz="2400" spc="-15" dirty="0">
                <a:latin typeface="Times New Roman"/>
                <a:cs typeface="Times New Roman"/>
              </a:rPr>
              <a:t> </a:t>
            </a:r>
            <a:r>
              <a:rPr sz="2400" dirty="0">
                <a:latin typeface="Times New Roman"/>
                <a:cs typeface="Times New Roman"/>
              </a:rPr>
              <a:t>termed</a:t>
            </a:r>
            <a:r>
              <a:rPr sz="2400" spc="-10" dirty="0">
                <a:latin typeface="Times New Roman"/>
                <a:cs typeface="Times New Roman"/>
              </a:rPr>
              <a:t> </a:t>
            </a:r>
            <a:r>
              <a:rPr sz="2400" dirty="0">
                <a:latin typeface="Times New Roman"/>
                <a:cs typeface="Times New Roman"/>
              </a:rPr>
              <a:t>as</a:t>
            </a:r>
            <a:r>
              <a:rPr sz="2400" spc="-10" dirty="0">
                <a:latin typeface="Times New Roman"/>
                <a:cs typeface="Times New Roman"/>
              </a:rPr>
              <a:t> </a:t>
            </a:r>
            <a:r>
              <a:rPr sz="2400" spc="-20" dirty="0">
                <a:latin typeface="Times New Roman"/>
                <a:cs typeface="Times New Roman"/>
              </a:rPr>
              <a:t>non- 	</a:t>
            </a:r>
            <a:r>
              <a:rPr sz="2400" dirty="0">
                <a:latin typeface="Times New Roman"/>
                <a:cs typeface="Times New Roman"/>
              </a:rPr>
              <a:t>linear</a:t>
            </a:r>
            <a:r>
              <a:rPr sz="2400" spc="-35" dirty="0">
                <a:latin typeface="Times New Roman"/>
                <a:cs typeface="Times New Roman"/>
              </a:rPr>
              <a:t> </a:t>
            </a:r>
            <a:r>
              <a:rPr sz="2400" dirty="0">
                <a:latin typeface="Times New Roman"/>
                <a:cs typeface="Times New Roman"/>
              </a:rPr>
              <a:t>data</a:t>
            </a:r>
            <a:r>
              <a:rPr sz="2400" spc="-2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dirty="0">
                <a:latin typeface="Times New Roman"/>
                <a:cs typeface="Times New Roman"/>
              </a:rPr>
              <a:t>classifier</a:t>
            </a:r>
            <a:r>
              <a:rPr sz="2400" spc="-40" dirty="0">
                <a:latin typeface="Times New Roman"/>
                <a:cs typeface="Times New Roman"/>
              </a:rPr>
              <a:t> </a:t>
            </a:r>
            <a:r>
              <a:rPr sz="2400" dirty="0">
                <a:latin typeface="Times New Roman"/>
                <a:cs typeface="Times New Roman"/>
              </a:rPr>
              <a:t>used</a:t>
            </a:r>
            <a:r>
              <a:rPr sz="2400" spc="-20" dirty="0">
                <a:latin typeface="Times New Roman"/>
                <a:cs typeface="Times New Roman"/>
              </a:rPr>
              <a:t> </a:t>
            </a:r>
            <a:r>
              <a:rPr sz="2400" dirty="0">
                <a:latin typeface="Times New Roman"/>
                <a:cs typeface="Times New Roman"/>
              </a:rPr>
              <a:t>is</a:t>
            </a:r>
            <a:r>
              <a:rPr sz="2400" spc="-25" dirty="0">
                <a:latin typeface="Times New Roman"/>
                <a:cs typeface="Times New Roman"/>
              </a:rPr>
              <a:t> </a:t>
            </a:r>
            <a:r>
              <a:rPr sz="2400" dirty="0">
                <a:latin typeface="Times New Roman"/>
                <a:cs typeface="Times New Roman"/>
              </a:rPr>
              <a:t>called</a:t>
            </a:r>
            <a:r>
              <a:rPr sz="2400" spc="-20" dirty="0">
                <a:latin typeface="Times New Roman"/>
                <a:cs typeface="Times New Roman"/>
              </a:rPr>
              <a:t> </a:t>
            </a:r>
            <a:r>
              <a:rPr sz="2400" dirty="0">
                <a:latin typeface="Times New Roman"/>
                <a:cs typeface="Times New Roman"/>
              </a:rPr>
              <a:t>as</a:t>
            </a:r>
            <a:r>
              <a:rPr sz="2400" spc="-25" dirty="0">
                <a:latin typeface="Times New Roman"/>
                <a:cs typeface="Times New Roman"/>
              </a:rPr>
              <a:t> </a:t>
            </a:r>
            <a:r>
              <a:rPr sz="2400" dirty="0">
                <a:latin typeface="Times New Roman"/>
                <a:cs typeface="Times New Roman"/>
              </a:rPr>
              <a:t>Non-linear</a:t>
            </a:r>
            <a:r>
              <a:rPr sz="2400" spc="-5" dirty="0">
                <a:latin typeface="Times New Roman"/>
                <a:cs typeface="Times New Roman"/>
              </a:rPr>
              <a:t> </a:t>
            </a:r>
            <a:r>
              <a:rPr sz="2400" dirty="0">
                <a:latin typeface="Times New Roman"/>
                <a:cs typeface="Times New Roman"/>
              </a:rPr>
              <a:t>SVM</a:t>
            </a:r>
            <a:r>
              <a:rPr sz="2400" spc="-25" dirty="0">
                <a:latin typeface="Times New Roman"/>
                <a:cs typeface="Times New Roman"/>
              </a:rPr>
              <a:t> </a:t>
            </a:r>
            <a:r>
              <a:rPr sz="2400" spc="-10" dirty="0">
                <a:latin typeface="Times New Roman"/>
                <a:cs typeface="Times New Roman"/>
              </a:rPr>
              <a:t>classifier.</a:t>
            </a:r>
            <a:endParaRPr sz="2400">
              <a:latin typeface="Times New Roman"/>
              <a:cs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4688" y="637031"/>
            <a:ext cx="7754111" cy="4858512"/>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0975" y="1014983"/>
            <a:ext cx="9387840" cy="4069079"/>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43200" y="902207"/>
            <a:ext cx="6937247" cy="5233416"/>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8485" rIns="0" bIns="0" rtlCol="0">
            <a:spAutoFit/>
          </a:bodyPr>
          <a:lstStyle/>
          <a:p>
            <a:pPr marL="380365">
              <a:lnSpc>
                <a:spcPct val="100000"/>
              </a:lnSpc>
              <a:spcBef>
                <a:spcPts val="100"/>
              </a:spcBef>
            </a:pPr>
            <a:r>
              <a:rPr sz="3600" u="sng" dirty="0">
                <a:uFill>
                  <a:solidFill>
                    <a:srgbClr val="C00000"/>
                  </a:solidFill>
                </a:uFill>
              </a:rPr>
              <a:t>SVM</a:t>
            </a:r>
            <a:r>
              <a:rPr sz="3600" u="sng" spc="-80" dirty="0">
                <a:uFill>
                  <a:solidFill>
                    <a:srgbClr val="C00000"/>
                  </a:solidFill>
                </a:uFill>
              </a:rPr>
              <a:t> </a:t>
            </a:r>
            <a:r>
              <a:rPr sz="3600" u="sng" dirty="0">
                <a:uFill>
                  <a:solidFill>
                    <a:srgbClr val="C00000"/>
                  </a:solidFill>
                </a:uFill>
              </a:rPr>
              <a:t>–</a:t>
            </a:r>
            <a:r>
              <a:rPr sz="3600" u="sng" spc="-90" dirty="0">
                <a:uFill>
                  <a:solidFill>
                    <a:srgbClr val="C00000"/>
                  </a:solidFill>
                </a:uFill>
              </a:rPr>
              <a:t> </a:t>
            </a:r>
            <a:r>
              <a:rPr sz="3600" u="sng" dirty="0">
                <a:uFill>
                  <a:solidFill>
                    <a:srgbClr val="C00000"/>
                  </a:solidFill>
                </a:uFill>
              </a:rPr>
              <a:t>Support</a:t>
            </a:r>
            <a:r>
              <a:rPr sz="3600" u="sng" spc="-110" dirty="0">
                <a:uFill>
                  <a:solidFill>
                    <a:srgbClr val="C00000"/>
                  </a:solidFill>
                </a:uFill>
              </a:rPr>
              <a:t> </a:t>
            </a:r>
            <a:r>
              <a:rPr sz="3600" u="sng" spc="-20" dirty="0">
                <a:uFill>
                  <a:solidFill>
                    <a:srgbClr val="C00000"/>
                  </a:solidFill>
                </a:uFill>
              </a:rPr>
              <a:t>Vector</a:t>
            </a:r>
            <a:r>
              <a:rPr sz="3600" u="sng" spc="-105" dirty="0">
                <a:uFill>
                  <a:solidFill>
                    <a:srgbClr val="C00000"/>
                  </a:solidFill>
                </a:uFill>
              </a:rPr>
              <a:t> </a:t>
            </a:r>
            <a:r>
              <a:rPr sz="3600" u="sng" spc="-10" dirty="0">
                <a:uFill>
                  <a:solidFill>
                    <a:srgbClr val="C00000"/>
                  </a:solidFill>
                </a:uFill>
              </a:rPr>
              <a:t>machines</a:t>
            </a:r>
            <a:endParaRPr sz="3600"/>
          </a:p>
        </p:txBody>
      </p:sp>
      <p:grpSp>
        <p:nvGrpSpPr>
          <p:cNvPr id="3" name="object 3"/>
          <p:cNvGrpSpPr/>
          <p:nvPr/>
        </p:nvGrpSpPr>
        <p:grpSpPr>
          <a:xfrm>
            <a:off x="708764" y="1067252"/>
            <a:ext cx="4579620" cy="5720715"/>
            <a:chOff x="708764" y="1067252"/>
            <a:chExt cx="4579620" cy="5720715"/>
          </a:xfrm>
        </p:grpSpPr>
        <p:pic>
          <p:nvPicPr>
            <p:cNvPr id="4" name="object 4"/>
            <p:cNvPicPr/>
            <p:nvPr/>
          </p:nvPicPr>
          <p:blipFill>
            <a:blip r:embed="rId2" cstate="print"/>
            <a:stretch>
              <a:fillRect/>
            </a:stretch>
          </p:blipFill>
          <p:spPr>
            <a:xfrm>
              <a:off x="708764" y="1067252"/>
              <a:ext cx="3119815" cy="2806205"/>
            </a:xfrm>
            <a:prstGeom prst="rect">
              <a:avLst/>
            </a:prstGeom>
          </p:spPr>
        </p:pic>
        <p:pic>
          <p:nvPicPr>
            <p:cNvPr id="5" name="object 5"/>
            <p:cNvPicPr/>
            <p:nvPr/>
          </p:nvPicPr>
          <p:blipFill>
            <a:blip r:embed="rId3" cstate="print"/>
            <a:stretch>
              <a:fillRect/>
            </a:stretch>
          </p:blipFill>
          <p:spPr>
            <a:xfrm>
              <a:off x="1176527" y="3727702"/>
              <a:ext cx="4111752" cy="3060192"/>
            </a:xfrm>
            <a:prstGeom prst="rect">
              <a:avLst/>
            </a:prstGeom>
          </p:spPr>
        </p:pic>
      </p:grpSp>
      <p:pic>
        <p:nvPicPr>
          <p:cNvPr id="6" name="object 6"/>
          <p:cNvPicPr/>
          <p:nvPr/>
        </p:nvPicPr>
        <p:blipFill>
          <a:blip r:embed="rId4" cstate="print"/>
          <a:stretch>
            <a:fillRect/>
          </a:stretch>
        </p:blipFill>
        <p:spPr>
          <a:xfrm>
            <a:off x="7117080" y="1170058"/>
            <a:ext cx="4596383" cy="4618279"/>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3839" y="280492"/>
            <a:ext cx="6106795" cy="574675"/>
          </a:xfrm>
          <a:prstGeom prst="rect">
            <a:avLst/>
          </a:prstGeom>
        </p:spPr>
        <p:txBody>
          <a:bodyPr vert="horz" wrap="square" lIns="0" tIns="12700" rIns="0" bIns="0" rtlCol="0">
            <a:spAutoFit/>
          </a:bodyPr>
          <a:lstStyle/>
          <a:p>
            <a:pPr marL="12700">
              <a:lnSpc>
                <a:spcPct val="100000"/>
              </a:lnSpc>
              <a:spcBef>
                <a:spcPts val="100"/>
              </a:spcBef>
            </a:pPr>
            <a:r>
              <a:rPr sz="3600" u="sng" dirty="0">
                <a:uFill>
                  <a:solidFill>
                    <a:srgbClr val="C00000"/>
                  </a:solidFill>
                </a:uFill>
              </a:rPr>
              <a:t>SVM</a:t>
            </a:r>
            <a:r>
              <a:rPr sz="3600" u="sng" spc="-80" dirty="0">
                <a:uFill>
                  <a:solidFill>
                    <a:srgbClr val="C00000"/>
                  </a:solidFill>
                </a:uFill>
              </a:rPr>
              <a:t> </a:t>
            </a:r>
            <a:r>
              <a:rPr sz="3600" u="sng" dirty="0">
                <a:uFill>
                  <a:solidFill>
                    <a:srgbClr val="C00000"/>
                  </a:solidFill>
                </a:uFill>
              </a:rPr>
              <a:t>–</a:t>
            </a:r>
            <a:r>
              <a:rPr sz="3600" u="sng" spc="-90" dirty="0">
                <a:uFill>
                  <a:solidFill>
                    <a:srgbClr val="C00000"/>
                  </a:solidFill>
                </a:uFill>
              </a:rPr>
              <a:t> </a:t>
            </a:r>
            <a:r>
              <a:rPr sz="3600" u="sng" dirty="0">
                <a:uFill>
                  <a:solidFill>
                    <a:srgbClr val="C00000"/>
                  </a:solidFill>
                </a:uFill>
              </a:rPr>
              <a:t>Support</a:t>
            </a:r>
            <a:r>
              <a:rPr sz="3600" u="sng" spc="-110" dirty="0">
                <a:uFill>
                  <a:solidFill>
                    <a:srgbClr val="C00000"/>
                  </a:solidFill>
                </a:uFill>
              </a:rPr>
              <a:t> </a:t>
            </a:r>
            <a:r>
              <a:rPr sz="3600" u="sng" spc="-20" dirty="0">
                <a:uFill>
                  <a:solidFill>
                    <a:srgbClr val="C00000"/>
                  </a:solidFill>
                </a:uFill>
              </a:rPr>
              <a:t>Vector</a:t>
            </a:r>
            <a:r>
              <a:rPr sz="3600" u="sng" spc="-105" dirty="0">
                <a:uFill>
                  <a:solidFill>
                    <a:srgbClr val="C00000"/>
                  </a:solidFill>
                </a:uFill>
              </a:rPr>
              <a:t> </a:t>
            </a:r>
            <a:r>
              <a:rPr sz="3600" u="sng" spc="-10" dirty="0">
                <a:uFill>
                  <a:solidFill>
                    <a:srgbClr val="C00000"/>
                  </a:solidFill>
                </a:uFill>
              </a:rPr>
              <a:t>machines</a:t>
            </a:r>
            <a:endParaRPr sz="3600"/>
          </a:p>
        </p:txBody>
      </p:sp>
      <p:sp>
        <p:nvSpPr>
          <p:cNvPr id="3" name="object 3"/>
          <p:cNvSpPr txBox="1"/>
          <p:nvPr/>
        </p:nvSpPr>
        <p:spPr>
          <a:xfrm>
            <a:off x="643839" y="1036141"/>
            <a:ext cx="2397125" cy="391795"/>
          </a:xfrm>
          <a:prstGeom prst="rect">
            <a:avLst/>
          </a:prstGeom>
        </p:spPr>
        <p:txBody>
          <a:bodyPr vert="horz" wrap="square" lIns="0" tIns="12700" rIns="0" bIns="0" rtlCol="0">
            <a:spAutoFit/>
          </a:bodyPr>
          <a:lstStyle/>
          <a:p>
            <a:pPr marL="12700">
              <a:lnSpc>
                <a:spcPct val="100000"/>
              </a:lnSpc>
              <a:spcBef>
                <a:spcPts val="100"/>
              </a:spcBef>
            </a:pPr>
            <a:r>
              <a:rPr sz="2400" b="1" u="sng" spc="-20" dirty="0">
                <a:uFill>
                  <a:solidFill>
                    <a:srgbClr val="000000"/>
                  </a:solidFill>
                </a:uFill>
                <a:latin typeface="Times New Roman"/>
                <a:cs typeface="Times New Roman"/>
              </a:rPr>
              <a:t>Non-</a:t>
            </a:r>
            <a:r>
              <a:rPr sz="2400" b="1" u="sng" dirty="0">
                <a:uFill>
                  <a:solidFill>
                    <a:srgbClr val="000000"/>
                  </a:solidFill>
                </a:uFill>
                <a:latin typeface="Times New Roman"/>
                <a:cs typeface="Times New Roman"/>
              </a:rPr>
              <a:t>Linear</a:t>
            </a:r>
            <a:r>
              <a:rPr sz="2400" b="1" u="sng" spc="-60" dirty="0">
                <a:uFill>
                  <a:solidFill>
                    <a:srgbClr val="000000"/>
                  </a:solidFill>
                </a:uFill>
                <a:latin typeface="Times New Roman"/>
                <a:cs typeface="Times New Roman"/>
              </a:rPr>
              <a:t> </a:t>
            </a:r>
            <a:r>
              <a:rPr sz="2400" b="1" u="sng" spc="-20" dirty="0">
                <a:uFill>
                  <a:solidFill>
                    <a:srgbClr val="000000"/>
                  </a:solidFill>
                </a:uFill>
                <a:latin typeface="Times New Roman"/>
                <a:cs typeface="Times New Roman"/>
              </a:rPr>
              <a:t>SVM:</a:t>
            </a:r>
            <a:endParaRPr sz="2400">
              <a:latin typeface="Times New Roman"/>
              <a:cs typeface="Times New Roman"/>
            </a:endParaRPr>
          </a:p>
        </p:txBody>
      </p:sp>
      <p:grpSp>
        <p:nvGrpSpPr>
          <p:cNvPr id="4" name="object 4"/>
          <p:cNvGrpSpPr/>
          <p:nvPr/>
        </p:nvGrpSpPr>
        <p:grpSpPr>
          <a:xfrm>
            <a:off x="520820" y="1831848"/>
            <a:ext cx="11122660" cy="4627245"/>
            <a:chOff x="520820" y="1831848"/>
            <a:chExt cx="11122660" cy="4627245"/>
          </a:xfrm>
        </p:grpSpPr>
        <p:pic>
          <p:nvPicPr>
            <p:cNvPr id="5" name="object 5"/>
            <p:cNvPicPr/>
            <p:nvPr/>
          </p:nvPicPr>
          <p:blipFill>
            <a:blip r:embed="rId2" cstate="print"/>
            <a:stretch>
              <a:fillRect/>
            </a:stretch>
          </p:blipFill>
          <p:spPr>
            <a:xfrm>
              <a:off x="520820" y="1831848"/>
              <a:ext cx="3423291" cy="2881892"/>
            </a:xfrm>
            <a:prstGeom prst="rect">
              <a:avLst/>
            </a:prstGeom>
          </p:spPr>
        </p:pic>
        <p:pic>
          <p:nvPicPr>
            <p:cNvPr id="6" name="object 6"/>
            <p:cNvPicPr/>
            <p:nvPr/>
          </p:nvPicPr>
          <p:blipFill>
            <a:blip r:embed="rId3" cstate="print"/>
            <a:stretch>
              <a:fillRect/>
            </a:stretch>
          </p:blipFill>
          <p:spPr>
            <a:xfrm>
              <a:off x="3297935" y="4200144"/>
              <a:ext cx="4102608" cy="2258568"/>
            </a:xfrm>
            <a:prstGeom prst="rect">
              <a:avLst/>
            </a:prstGeom>
          </p:spPr>
        </p:pic>
        <p:pic>
          <p:nvPicPr>
            <p:cNvPr id="7" name="object 7"/>
            <p:cNvPicPr/>
            <p:nvPr/>
          </p:nvPicPr>
          <p:blipFill>
            <a:blip r:embed="rId4" cstate="print"/>
            <a:stretch>
              <a:fillRect/>
            </a:stretch>
          </p:blipFill>
          <p:spPr>
            <a:xfrm>
              <a:off x="7144512" y="4050792"/>
              <a:ext cx="4498848" cy="2407920"/>
            </a:xfrm>
            <a:prstGeom prst="rect">
              <a:avLst/>
            </a:prstGeom>
          </p:spPr>
        </p:pic>
      </p:grpSp>
      <p:sp>
        <p:nvSpPr>
          <p:cNvPr id="8" name="object 8"/>
          <p:cNvSpPr txBox="1"/>
          <p:nvPr/>
        </p:nvSpPr>
        <p:spPr>
          <a:xfrm>
            <a:off x="867867" y="5207000"/>
            <a:ext cx="133604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Z =x2</a:t>
            </a:r>
            <a:r>
              <a:rPr sz="2400" b="1" spc="-25" dirty="0">
                <a:latin typeface="Times New Roman"/>
                <a:cs typeface="Times New Roman"/>
              </a:rPr>
              <a:t> +y2</a:t>
            </a:r>
            <a:endParaRPr sz="2400">
              <a:latin typeface="Times New Roman"/>
              <a:cs typeface="Times New Roman"/>
            </a:endParaRPr>
          </a:p>
        </p:txBody>
      </p:sp>
      <p:pic>
        <p:nvPicPr>
          <p:cNvPr id="9" name="object 9"/>
          <p:cNvPicPr/>
          <p:nvPr/>
        </p:nvPicPr>
        <p:blipFill>
          <a:blip r:embed="rId5" cstate="print"/>
          <a:stretch>
            <a:fillRect/>
          </a:stretch>
        </p:blipFill>
        <p:spPr>
          <a:xfrm>
            <a:off x="5946116" y="1021080"/>
            <a:ext cx="3899805" cy="2757236"/>
          </a:xfrm>
          <a:prstGeom prst="rect">
            <a:avLst/>
          </a:prstGeom>
        </p:spPr>
      </p:pic>
      <p:sp>
        <p:nvSpPr>
          <p:cNvPr id="10" name="object 10"/>
          <p:cNvSpPr txBox="1"/>
          <p:nvPr/>
        </p:nvSpPr>
        <p:spPr>
          <a:xfrm>
            <a:off x="4293234" y="6479540"/>
            <a:ext cx="8642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3D</a:t>
            </a:r>
            <a:r>
              <a:rPr sz="1800" spc="-15" dirty="0">
                <a:latin typeface="Calibri"/>
                <a:cs typeface="Calibri"/>
              </a:rPr>
              <a:t> </a:t>
            </a:r>
            <a:r>
              <a:rPr sz="1800" spc="-20" dirty="0">
                <a:latin typeface="Calibri"/>
                <a:cs typeface="Calibri"/>
              </a:rPr>
              <a:t>space</a:t>
            </a:r>
            <a:endParaRPr sz="1800">
              <a:latin typeface="Calibri"/>
              <a:cs typeface="Calibri"/>
            </a:endParaRPr>
          </a:p>
        </p:txBody>
      </p:sp>
      <p:sp>
        <p:nvSpPr>
          <p:cNvPr id="11" name="object 11"/>
          <p:cNvSpPr txBox="1"/>
          <p:nvPr/>
        </p:nvSpPr>
        <p:spPr>
          <a:xfrm>
            <a:off x="8889618" y="6471005"/>
            <a:ext cx="8642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2D</a:t>
            </a:r>
            <a:r>
              <a:rPr sz="1800" spc="-15" dirty="0">
                <a:latin typeface="Calibri"/>
                <a:cs typeface="Calibri"/>
              </a:rPr>
              <a:t> </a:t>
            </a:r>
            <a:r>
              <a:rPr sz="1800" spc="-20" dirty="0">
                <a:latin typeface="Calibri"/>
                <a:cs typeface="Calibri"/>
              </a:rPr>
              <a:t>space</a:t>
            </a:r>
            <a:endParaRPr sz="1800">
              <a:latin typeface="Calibri"/>
              <a:cs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4836"/>
            <a:ext cx="4800600" cy="495515"/>
          </a:xfrm>
          <a:prstGeom prst="rect">
            <a:avLst/>
          </a:prstGeom>
        </p:spPr>
      </p:pic>
      <p:sp>
        <p:nvSpPr>
          <p:cNvPr id="3" name="object 3"/>
          <p:cNvSpPr txBox="1"/>
          <p:nvPr/>
        </p:nvSpPr>
        <p:spPr>
          <a:xfrm>
            <a:off x="867867" y="719560"/>
            <a:ext cx="9459595" cy="5513705"/>
          </a:xfrm>
          <a:prstGeom prst="rect">
            <a:avLst/>
          </a:prstGeom>
        </p:spPr>
        <p:txBody>
          <a:bodyPr vert="horz" wrap="square" lIns="0" tIns="194945" rIns="0" bIns="0" rtlCol="0">
            <a:spAutoFit/>
          </a:bodyPr>
          <a:lstStyle/>
          <a:p>
            <a:pPr marL="12700" algn="just">
              <a:lnSpc>
                <a:spcPct val="100000"/>
              </a:lnSpc>
              <a:spcBef>
                <a:spcPts val="1535"/>
              </a:spcBef>
            </a:pPr>
            <a:r>
              <a:rPr sz="2400" b="1" dirty="0">
                <a:latin typeface="Calibri"/>
                <a:cs typeface="Calibri"/>
              </a:rPr>
              <a:t>Why</a:t>
            </a:r>
            <a:r>
              <a:rPr sz="2400" b="1" spc="-60" dirty="0">
                <a:latin typeface="Calibri"/>
                <a:cs typeface="Calibri"/>
              </a:rPr>
              <a:t> </a:t>
            </a:r>
            <a:r>
              <a:rPr sz="2400" b="1" dirty="0">
                <a:latin typeface="Calibri"/>
                <a:cs typeface="Calibri"/>
              </a:rPr>
              <a:t>is</a:t>
            </a:r>
            <a:r>
              <a:rPr sz="2400" b="1" spc="-50" dirty="0">
                <a:latin typeface="Calibri"/>
                <a:cs typeface="Calibri"/>
              </a:rPr>
              <a:t> </a:t>
            </a:r>
            <a:r>
              <a:rPr sz="2400" b="1" dirty="0">
                <a:latin typeface="Calibri"/>
                <a:cs typeface="Calibri"/>
              </a:rPr>
              <a:t>it</a:t>
            </a:r>
            <a:r>
              <a:rPr sz="2400" b="1" spc="-45" dirty="0">
                <a:latin typeface="Calibri"/>
                <a:cs typeface="Calibri"/>
              </a:rPr>
              <a:t> </a:t>
            </a:r>
            <a:r>
              <a:rPr sz="2400" b="1" dirty="0">
                <a:latin typeface="Calibri"/>
                <a:cs typeface="Calibri"/>
              </a:rPr>
              <a:t>called</a:t>
            </a:r>
            <a:r>
              <a:rPr sz="2400" b="1" spc="-40" dirty="0">
                <a:latin typeface="Calibri"/>
                <a:cs typeface="Calibri"/>
              </a:rPr>
              <a:t> </a:t>
            </a:r>
            <a:r>
              <a:rPr sz="2400" b="1" dirty="0">
                <a:latin typeface="Calibri"/>
                <a:cs typeface="Calibri"/>
              </a:rPr>
              <a:t>Naïve</a:t>
            </a:r>
            <a:r>
              <a:rPr sz="2400" b="1" spc="-35" dirty="0">
                <a:latin typeface="Calibri"/>
                <a:cs typeface="Calibri"/>
              </a:rPr>
              <a:t> </a:t>
            </a:r>
            <a:r>
              <a:rPr sz="2400" b="1" spc="-10" dirty="0">
                <a:latin typeface="Calibri"/>
                <a:cs typeface="Calibri"/>
              </a:rPr>
              <a:t>Bayes?</a:t>
            </a:r>
            <a:endParaRPr sz="2400">
              <a:latin typeface="Calibri"/>
              <a:cs typeface="Calibri"/>
            </a:endParaRPr>
          </a:p>
          <a:p>
            <a:pPr marL="12700" marR="12065" algn="just">
              <a:lnSpc>
                <a:spcPts val="4320"/>
              </a:lnSpc>
              <a:spcBef>
                <a:spcPts val="385"/>
              </a:spcBef>
            </a:pPr>
            <a:r>
              <a:rPr sz="2400" dirty="0">
                <a:latin typeface="Calibri"/>
                <a:cs typeface="Calibri"/>
              </a:rPr>
              <a:t>The</a:t>
            </a:r>
            <a:r>
              <a:rPr sz="2400" spc="420" dirty="0">
                <a:latin typeface="Calibri"/>
                <a:cs typeface="Calibri"/>
              </a:rPr>
              <a:t> </a:t>
            </a:r>
            <a:r>
              <a:rPr sz="2400" dirty="0">
                <a:latin typeface="Calibri"/>
                <a:cs typeface="Calibri"/>
              </a:rPr>
              <a:t>Naïve</a:t>
            </a:r>
            <a:r>
              <a:rPr sz="2400" spc="395" dirty="0">
                <a:latin typeface="Calibri"/>
                <a:cs typeface="Calibri"/>
              </a:rPr>
              <a:t> </a:t>
            </a:r>
            <a:r>
              <a:rPr sz="2400" dirty="0">
                <a:latin typeface="Calibri"/>
                <a:cs typeface="Calibri"/>
              </a:rPr>
              <a:t>Bayes</a:t>
            </a:r>
            <a:r>
              <a:rPr sz="2400" spc="415" dirty="0">
                <a:latin typeface="Calibri"/>
                <a:cs typeface="Calibri"/>
              </a:rPr>
              <a:t> </a:t>
            </a:r>
            <a:r>
              <a:rPr sz="2400" dirty="0">
                <a:latin typeface="Calibri"/>
                <a:cs typeface="Calibri"/>
              </a:rPr>
              <a:t>algorithm</a:t>
            </a:r>
            <a:r>
              <a:rPr sz="2400" spc="425" dirty="0">
                <a:latin typeface="Calibri"/>
                <a:cs typeface="Calibri"/>
              </a:rPr>
              <a:t> </a:t>
            </a:r>
            <a:r>
              <a:rPr sz="2400" dirty="0">
                <a:latin typeface="Calibri"/>
                <a:cs typeface="Calibri"/>
              </a:rPr>
              <a:t>is</a:t>
            </a:r>
            <a:r>
              <a:rPr sz="2400" spc="395" dirty="0">
                <a:latin typeface="Calibri"/>
                <a:cs typeface="Calibri"/>
              </a:rPr>
              <a:t> </a:t>
            </a:r>
            <a:r>
              <a:rPr sz="2400" dirty="0">
                <a:latin typeface="Calibri"/>
                <a:cs typeface="Calibri"/>
              </a:rPr>
              <a:t>comprised</a:t>
            </a:r>
            <a:r>
              <a:rPr sz="2400" spc="415" dirty="0">
                <a:latin typeface="Calibri"/>
                <a:cs typeface="Calibri"/>
              </a:rPr>
              <a:t> </a:t>
            </a:r>
            <a:r>
              <a:rPr sz="2400" dirty="0">
                <a:latin typeface="Calibri"/>
                <a:cs typeface="Calibri"/>
              </a:rPr>
              <a:t>of</a:t>
            </a:r>
            <a:r>
              <a:rPr sz="2400" spc="405" dirty="0">
                <a:latin typeface="Calibri"/>
                <a:cs typeface="Calibri"/>
              </a:rPr>
              <a:t> </a:t>
            </a:r>
            <a:r>
              <a:rPr sz="2400" dirty="0">
                <a:latin typeface="Calibri"/>
                <a:cs typeface="Calibri"/>
              </a:rPr>
              <a:t>two</a:t>
            </a:r>
            <a:r>
              <a:rPr sz="2400" spc="425" dirty="0">
                <a:latin typeface="Calibri"/>
                <a:cs typeface="Calibri"/>
              </a:rPr>
              <a:t> </a:t>
            </a:r>
            <a:r>
              <a:rPr sz="2400" dirty="0">
                <a:latin typeface="Calibri"/>
                <a:cs typeface="Calibri"/>
              </a:rPr>
              <a:t>words</a:t>
            </a:r>
            <a:r>
              <a:rPr sz="2400" spc="415" dirty="0">
                <a:latin typeface="Calibri"/>
                <a:cs typeface="Calibri"/>
              </a:rPr>
              <a:t> </a:t>
            </a:r>
            <a:r>
              <a:rPr sz="2400" dirty="0">
                <a:latin typeface="Calibri"/>
                <a:cs typeface="Calibri"/>
              </a:rPr>
              <a:t>Naïve</a:t>
            </a:r>
            <a:r>
              <a:rPr sz="2400" spc="425" dirty="0">
                <a:latin typeface="Calibri"/>
                <a:cs typeface="Calibri"/>
              </a:rPr>
              <a:t> </a:t>
            </a:r>
            <a:r>
              <a:rPr sz="2400" dirty="0">
                <a:latin typeface="Calibri"/>
                <a:cs typeface="Calibri"/>
              </a:rPr>
              <a:t>and</a:t>
            </a:r>
            <a:r>
              <a:rPr sz="2400" spc="420" dirty="0">
                <a:latin typeface="Calibri"/>
                <a:cs typeface="Calibri"/>
              </a:rPr>
              <a:t> </a:t>
            </a:r>
            <a:r>
              <a:rPr sz="2400" spc="-10" dirty="0">
                <a:latin typeface="Calibri"/>
                <a:cs typeface="Calibri"/>
              </a:rPr>
              <a:t>Bayes, </a:t>
            </a:r>
            <a:r>
              <a:rPr sz="2400" dirty="0">
                <a:latin typeface="Calibri"/>
                <a:cs typeface="Calibri"/>
              </a:rPr>
              <a:t>Which</a:t>
            </a:r>
            <a:r>
              <a:rPr sz="2400" spc="-45" dirty="0">
                <a:latin typeface="Calibri"/>
                <a:cs typeface="Calibri"/>
              </a:rPr>
              <a:t> </a:t>
            </a:r>
            <a:r>
              <a:rPr sz="2400" dirty="0">
                <a:latin typeface="Calibri"/>
                <a:cs typeface="Calibri"/>
              </a:rPr>
              <a:t>can</a:t>
            </a:r>
            <a:r>
              <a:rPr sz="2400" spc="-45" dirty="0">
                <a:latin typeface="Calibri"/>
                <a:cs typeface="Calibri"/>
              </a:rPr>
              <a:t> </a:t>
            </a:r>
            <a:r>
              <a:rPr sz="2400" dirty="0">
                <a:latin typeface="Calibri"/>
                <a:cs typeface="Calibri"/>
              </a:rPr>
              <a:t>be</a:t>
            </a:r>
            <a:r>
              <a:rPr sz="2400" spc="-55" dirty="0">
                <a:latin typeface="Calibri"/>
                <a:cs typeface="Calibri"/>
              </a:rPr>
              <a:t> </a:t>
            </a:r>
            <a:r>
              <a:rPr sz="2400" dirty="0">
                <a:latin typeface="Calibri"/>
                <a:cs typeface="Calibri"/>
              </a:rPr>
              <a:t>described</a:t>
            </a:r>
            <a:r>
              <a:rPr sz="2400" spc="-65" dirty="0">
                <a:latin typeface="Calibri"/>
                <a:cs typeface="Calibri"/>
              </a:rPr>
              <a:t> </a:t>
            </a:r>
            <a:r>
              <a:rPr sz="2400" spc="-25" dirty="0">
                <a:latin typeface="Calibri"/>
                <a:cs typeface="Calibri"/>
              </a:rPr>
              <a:t>as:</a:t>
            </a:r>
            <a:endParaRPr sz="2400">
              <a:latin typeface="Calibri"/>
              <a:cs typeface="Calibri"/>
            </a:endParaRPr>
          </a:p>
          <a:p>
            <a:pPr marL="12700" marR="5080" indent="-8255" algn="just">
              <a:lnSpc>
                <a:spcPts val="4320"/>
              </a:lnSpc>
              <a:spcBef>
                <a:spcPts val="5"/>
              </a:spcBef>
              <a:buSzPct val="95833"/>
              <a:buFont typeface="Arial MT"/>
              <a:buChar char="•"/>
              <a:tabLst>
                <a:tab pos="118745" algn="l"/>
              </a:tabLst>
            </a:pPr>
            <a:r>
              <a:rPr sz="2400" b="1" dirty="0">
                <a:latin typeface="Calibri"/>
                <a:cs typeface="Calibri"/>
              </a:rPr>
              <a:t>	Naïve</a:t>
            </a:r>
            <a:r>
              <a:rPr sz="2400" dirty="0">
                <a:latin typeface="Calibri"/>
                <a:cs typeface="Calibri"/>
              </a:rPr>
              <a:t>:</a:t>
            </a:r>
            <a:r>
              <a:rPr sz="2400" spc="-10" dirty="0">
                <a:latin typeface="Calibri"/>
                <a:cs typeface="Calibri"/>
              </a:rPr>
              <a:t> </a:t>
            </a:r>
            <a:r>
              <a:rPr sz="2400" dirty="0">
                <a:latin typeface="Calibri"/>
                <a:cs typeface="Calibri"/>
              </a:rPr>
              <a:t>It</a:t>
            </a:r>
            <a:r>
              <a:rPr sz="2400" spc="-25"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called</a:t>
            </a:r>
            <a:r>
              <a:rPr sz="2400" spc="-35" dirty="0">
                <a:latin typeface="Calibri"/>
                <a:cs typeface="Calibri"/>
              </a:rPr>
              <a:t> </a:t>
            </a:r>
            <a:r>
              <a:rPr sz="2400" dirty="0">
                <a:latin typeface="Calibri"/>
                <a:cs typeface="Calibri"/>
              </a:rPr>
              <a:t>Naïve</a:t>
            </a:r>
            <a:r>
              <a:rPr sz="2400" spc="-25" dirty="0">
                <a:latin typeface="Calibri"/>
                <a:cs typeface="Calibri"/>
              </a:rPr>
              <a:t> </a:t>
            </a:r>
            <a:r>
              <a:rPr sz="2400" dirty="0">
                <a:latin typeface="Calibri"/>
                <a:cs typeface="Calibri"/>
              </a:rPr>
              <a:t>because</a:t>
            </a:r>
            <a:r>
              <a:rPr sz="2400" spc="-20" dirty="0">
                <a:latin typeface="Calibri"/>
                <a:cs typeface="Calibri"/>
              </a:rPr>
              <a:t> </a:t>
            </a:r>
            <a:r>
              <a:rPr sz="2400" dirty="0">
                <a:latin typeface="Calibri"/>
                <a:cs typeface="Calibri"/>
              </a:rPr>
              <a:t>it</a:t>
            </a:r>
            <a:r>
              <a:rPr sz="2400" spc="-20" dirty="0">
                <a:latin typeface="Calibri"/>
                <a:cs typeface="Calibri"/>
              </a:rPr>
              <a:t> </a:t>
            </a:r>
            <a:r>
              <a:rPr sz="2400" dirty="0">
                <a:latin typeface="Calibri"/>
                <a:cs typeface="Calibri"/>
              </a:rPr>
              <a:t>assumes</a:t>
            </a:r>
            <a:r>
              <a:rPr sz="2400" spc="-65" dirty="0">
                <a:latin typeface="Calibri"/>
                <a:cs typeface="Calibri"/>
              </a:rPr>
              <a:t> </a:t>
            </a:r>
            <a:r>
              <a:rPr sz="2400" dirty="0">
                <a:latin typeface="Calibri"/>
                <a:cs typeface="Calibri"/>
              </a:rPr>
              <a:t>that</a:t>
            </a:r>
            <a:r>
              <a:rPr sz="2400" spc="-25" dirty="0">
                <a:latin typeface="Calibri"/>
                <a:cs typeface="Calibri"/>
              </a:rPr>
              <a:t> </a:t>
            </a:r>
            <a:r>
              <a:rPr sz="2400" dirty="0">
                <a:latin typeface="Calibri"/>
                <a:cs typeface="Calibri"/>
              </a:rPr>
              <a:t>the</a:t>
            </a:r>
            <a:r>
              <a:rPr sz="2400" spc="-25" dirty="0">
                <a:latin typeface="Calibri"/>
                <a:cs typeface="Calibri"/>
              </a:rPr>
              <a:t> </a:t>
            </a:r>
            <a:r>
              <a:rPr sz="2400" dirty="0">
                <a:solidFill>
                  <a:srgbClr val="FF0000"/>
                </a:solidFill>
                <a:latin typeface="Calibri"/>
                <a:cs typeface="Calibri"/>
              </a:rPr>
              <a:t>occurrence</a:t>
            </a:r>
            <a:r>
              <a:rPr sz="2400" spc="-25" dirty="0">
                <a:solidFill>
                  <a:srgbClr val="FF0000"/>
                </a:solidFill>
                <a:latin typeface="Calibri"/>
                <a:cs typeface="Calibri"/>
              </a:rPr>
              <a:t> </a:t>
            </a:r>
            <a:r>
              <a:rPr sz="2400" dirty="0">
                <a:solidFill>
                  <a:srgbClr val="FF0000"/>
                </a:solidFill>
                <a:latin typeface="Calibri"/>
                <a:cs typeface="Calibri"/>
              </a:rPr>
              <a:t>of</a:t>
            </a:r>
            <a:r>
              <a:rPr sz="2400" spc="-30" dirty="0">
                <a:solidFill>
                  <a:srgbClr val="FF0000"/>
                </a:solidFill>
                <a:latin typeface="Calibri"/>
                <a:cs typeface="Calibri"/>
              </a:rPr>
              <a:t> </a:t>
            </a:r>
            <a:r>
              <a:rPr sz="2400" dirty="0">
                <a:solidFill>
                  <a:srgbClr val="FF0000"/>
                </a:solidFill>
                <a:latin typeface="Calibri"/>
                <a:cs typeface="Calibri"/>
              </a:rPr>
              <a:t>a</a:t>
            </a:r>
            <a:r>
              <a:rPr sz="2400" spc="-30" dirty="0">
                <a:solidFill>
                  <a:srgbClr val="FF0000"/>
                </a:solidFill>
                <a:latin typeface="Calibri"/>
                <a:cs typeface="Calibri"/>
              </a:rPr>
              <a:t> </a:t>
            </a:r>
            <a:r>
              <a:rPr sz="2400" spc="-10" dirty="0">
                <a:solidFill>
                  <a:srgbClr val="FF0000"/>
                </a:solidFill>
                <a:latin typeface="Calibri"/>
                <a:cs typeface="Calibri"/>
              </a:rPr>
              <a:t>certain </a:t>
            </a:r>
            <a:r>
              <a:rPr sz="2400" dirty="0">
                <a:solidFill>
                  <a:srgbClr val="FF0000"/>
                </a:solidFill>
                <a:latin typeface="Calibri"/>
                <a:cs typeface="Calibri"/>
              </a:rPr>
              <a:t>feature</a:t>
            </a:r>
            <a:r>
              <a:rPr sz="2400" spc="204" dirty="0">
                <a:solidFill>
                  <a:srgbClr val="FF0000"/>
                </a:solidFill>
                <a:latin typeface="Calibri"/>
                <a:cs typeface="Calibri"/>
              </a:rPr>
              <a:t> </a:t>
            </a:r>
            <a:r>
              <a:rPr sz="2400" dirty="0">
                <a:solidFill>
                  <a:srgbClr val="FF0000"/>
                </a:solidFill>
                <a:latin typeface="Calibri"/>
                <a:cs typeface="Calibri"/>
              </a:rPr>
              <a:t>is</a:t>
            </a:r>
            <a:r>
              <a:rPr sz="2400" spc="190" dirty="0">
                <a:solidFill>
                  <a:srgbClr val="FF0000"/>
                </a:solidFill>
                <a:latin typeface="Calibri"/>
                <a:cs typeface="Calibri"/>
              </a:rPr>
              <a:t> </a:t>
            </a:r>
            <a:r>
              <a:rPr sz="2400" dirty="0">
                <a:solidFill>
                  <a:srgbClr val="FF0000"/>
                </a:solidFill>
                <a:latin typeface="Calibri"/>
                <a:cs typeface="Calibri"/>
              </a:rPr>
              <a:t>independent</a:t>
            </a:r>
            <a:r>
              <a:rPr sz="2400" spc="190" dirty="0">
                <a:solidFill>
                  <a:srgbClr val="FF0000"/>
                </a:solidFill>
                <a:latin typeface="Calibri"/>
                <a:cs typeface="Calibri"/>
              </a:rPr>
              <a:t> </a:t>
            </a:r>
            <a:r>
              <a:rPr sz="2400" dirty="0">
                <a:solidFill>
                  <a:srgbClr val="FF0000"/>
                </a:solidFill>
                <a:latin typeface="Calibri"/>
                <a:cs typeface="Calibri"/>
              </a:rPr>
              <a:t>of</a:t>
            </a:r>
            <a:r>
              <a:rPr sz="2400" spc="204" dirty="0">
                <a:solidFill>
                  <a:srgbClr val="FF0000"/>
                </a:solidFill>
                <a:latin typeface="Calibri"/>
                <a:cs typeface="Calibri"/>
              </a:rPr>
              <a:t> </a:t>
            </a:r>
            <a:r>
              <a:rPr sz="2400" dirty="0">
                <a:solidFill>
                  <a:srgbClr val="FF0000"/>
                </a:solidFill>
                <a:latin typeface="Calibri"/>
                <a:cs typeface="Calibri"/>
              </a:rPr>
              <a:t>the</a:t>
            </a:r>
            <a:r>
              <a:rPr sz="2400" spc="195" dirty="0">
                <a:solidFill>
                  <a:srgbClr val="FF0000"/>
                </a:solidFill>
                <a:latin typeface="Calibri"/>
                <a:cs typeface="Calibri"/>
              </a:rPr>
              <a:t> </a:t>
            </a:r>
            <a:r>
              <a:rPr sz="2400" dirty="0">
                <a:solidFill>
                  <a:srgbClr val="FF0000"/>
                </a:solidFill>
                <a:latin typeface="Calibri"/>
                <a:cs typeface="Calibri"/>
              </a:rPr>
              <a:t>occurrence</a:t>
            </a:r>
            <a:r>
              <a:rPr sz="2400" spc="204" dirty="0">
                <a:solidFill>
                  <a:srgbClr val="FF0000"/>
                </a:solidFill>
                <a:latin typeface="Calibri"/>
                <a:cs typeface="Calibri"/>
              </a:rPr>
              <a:t> </a:t>
            </a:r>
            <a:r>
              <a:rPr sz="2400" dirty="0">
                <a:solidFill>
                  <a:srgbClr val="FF0000"/>
                </a:solidFill>
                <a:latin typeface="Calibri"/>
                <a:cs typeface="Calibri"/>
              </a:rPr>
              <a:t>of</a:t>
            </a:r>
            <a:r>
              <a:rPr sz="2400" spc="204" dirty="0">
                <a:solidFill>
                  <a:srgbClr val="FF0000"/>
                </a:solidFill>
                <a:latin typeface="Calibri"/>
                <a:cs typeface="Calibri"/>
              </a:rPr>
              <a:t> </a:t>
            </a:r>
            <a:r>
              <a:rPr sz="2400" dirty="0">
                <a:solidFill>
                  <a:srgbClr val="FF0000"/>
                </a:solidFill>
                <a:latin typeface="Calibri"/>
                <a:cs typeface="Calibri"/>
              </a:rPr>
              <a:t>other</a:t>
            </a:r>
            <a:r>
              <a:rPr sz="2400" spc="204" dirty="0">
                <a:solidFill>
                  <a:srgbClr val="FF0000"/>
                </a:solidFill>
                <a:latin typeface="Calibri"/>
                <a:cs typeface="Calibri"/>
              </a:rPr>
              <a:t> </a:t>
            </a:r>
            <a:r>
              <a:rPr sz="2400" dirty="0">
                <a:solidFill>
                  <a:srgbClr val="FF0000"/>
                </a:solidFill>
                <a:latin typeface="Calibri"/>
                <a:cs typeface="Calibri"/>
              </a:rPr>
              <a:t>features</a:t>
            </a:r>
            <a:r>
              <a:rPr sz="2400" dirty="0">
                <a:latin typeface="Calibri"/>
                <a:cs typeface="Calibri"/>
              </a:rPr>
              <a:t>.</a:t>
            </a:r>
            <a:r>
              <a:rPr sz="2400" spc="190" dirty="0">
                <a:latin typeface="Calibri"/>
                <a:cs typeface="Calibri"/>
              </a:rPr>
              <a:t> </a:t>
            </a:r>
            <a:r>
              <a:rPr sz="2400" dirty="0">
                <a:latin typeface="Calibri"/>
                <a:cs typeface="Calibri"/>
              </a:rPr>
              <a:t>Such</a:t>
            </a:r>
            <a:r>
              <a:rPr sz="2400" spc="210" dirty="0">
                <a:latin typeface="Calibri"/>
                <a:cs typeface="Calibri"/>
              </a:rPr>
              <a:t> </a:t>
            </a:r>
            <a:r>
              <a:rPr sz="2400" dirty="0">
                <a:latin typeface="Calibri"/>
                <a:cs typeface="Calibri"/>
              </a:rPr>
              <a:t>as</a:t>
            </a:r>
            <a:r>
              <a:rPr sz="2400" spc="195" dirty="0">
                <a:latin typeface="Calibri"/>
                <a:cs typeface="Calibri"/>
              </a:rPr>
              <a:t> </a:t>
            </a:r>
            <a:r>
              <a:rPr sz="2400" dirty="0">
                <a:latin typeface="Calibri"/>
                <a:cs typeface="Calibri"/>
              </a:rPr>
              <a:t>if</a:t>
            </a:r>
            <a:r>
              <a:rPr sz="2400" spc="190" dirty="0">
                <a:latin typeface="Calibri"/>
                <a:cs typeface="Calibri"/>
              </a:rPr>
              <a:t> </a:t>
            </a:r>
            <a:r>
              <a:rPr sz="2400" spc="-25" dirty="0">
                <a:latin typeface="Calibri"/>
                <a:cs typeface="Calibri"/>
              </a:rPr>
              <a:t>the </a:t>
            </a:r>
            <a:r>
              <a:rPr sz="2400" dirty="0">
                <a:latin typeface="Calibri"/>
                <a:cs typeface="Calibri"/>
              </a:rPr>
              <a:t>fruit</a:t>
            </a:r>
            <a:r>
              <a:rPr sz="2400" spc="-10"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identified</a:t>
            </a:r>
            <a:r>
              <a:rPr sz="2400" spc="-20" dirty="0">
                <a:latin typeface="Calibri"/>
                <a:cs typeface="Calibri"/>
              </a:rPr>
              <a:t> </a:t>
            </a:r>
            <a:r>
              <a:rPr sz="2400" dirty="0">
                <a:latin typeface="Calibri"/>
                <a:cs typeface="Calibri"/>
              </a:rPr>
              <a:t>on</a:t>
            </a:r>
            <a:r>
              <a:rPr sz="2400" spc="-3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bases</a:t>
            </a:r>
            <a:r>
              <a:rPr sz="2400" spc="-30" dirty="0">
                <a:latin typeface="Calibri"/>
                <a:cs typeface="Calibri"/>
              </a:rPr>
              <a:t> </a:t>
            </a:r>
            <a:r>
              <a:rPr sz="2400" dirty="0">
                <a:latin typeface="Calibri"/>
                <a:cs typeface="Calibri"/>
              </a:rPr>
              <a:t>of</a:t>
            </a:r>
            <a:r>
              <a:rPr sz="2400" spc="-35" dirty="0">
                <a:latin typeface="Calibri"/>
                <a:cs typeface="Calibri"/>
              </a:rPr>
              <a:t> </a:t>
            </a:r>
            <a:r>
              <a:rPr sz="2400" spc="-25" dirty="0">
                <a:latin typeface="Calibri"/>
                <a:cs typeface="Calibri"/>
              </a:rPr>
              <a:t>color,</a:t>
            </a:r>
            <a:r>
              <a:rPr sz="2400" spc="-15" dirty="0">
                <a:latin typeface="Calibri"/>
                <a:cs typeface="Calibri"/>
              </a:rPr>
              <a:t> </a:t>
            </a:r>
            <a:r>
              <a:rPr sz="2400" dirty="0">
                <a:latin typeface="Calibri"/>
                <a:cs typeface="Calibri"/>
              </a:rPr>
              <a:t>shape,</a:t>
            </a:r>
            <a:r>
              <a:rPr sz="2400" spc="-15" dirty="0">
                <a:latin typeface="Calibri"/>
                <a:cs typeface="Calibri"/>
              </a:rPr>
              <a:t> </a:t>
            </a:r>
            <a:r>
              <a:rPr sz="2400" dirty="0">
                <a:latin typeface="Calibri"/>
                <a:cs typeface="Calibri"/>
              </a:rPr>
              <a:t>and</a:t>
            </a:r>
            <a:r>
              <a:rPr sz="2400" spc="-35" dirty="0">
                <a:latin typeface="Calibri"/>
                <a:cs typeface="Calibri"/>
              </a:rPr>
              <a:t> </a:t>
            </a:r>
            <a:r>
              <a:rPr sz="2400" dirty="0">
                <a:latin typeface="Calibri"/>
                <a:cs typeface="Calibri"/>
              </a:rPr>
              <a:t>taste,</a:t>
            </a:r>
            <a:r>
              <a:rPr sz="2400" spc="-40" dirty="0">
                <a:latin typeface="Calibri"/>
                <a:cs typeface="Calibri"/>
              </a:rPr>
              <a:t> </a:t>
            </a:r>
            <a:r>
              <a:rPr sz="2400" dirty="0">
                <a:latin typeface="Calibri"/>
                <a:cs typeface="Calibri"/>
              </a:rPr>
              <a:t>then</a:t>
            </a:r>
            <a:r>
              <a:rPr sz="2400" spc="-30" dirty="0">
                <a:latin typeface="Calibri"/>
                <a:cs typeface="Calibri"/>
              </a:rPr>
              <a:t> </a:t>
            </a:r>
            <a:r>
              <a:rPr sz="2400" dirty="0">
                <a:latin typeface="Calibri"/>
                <a:cs typeface="Calibri"/>
              </a:rPr>
              <a:t>red,</a:t>
            </a:r>
            <a:r>
              <a:rPr sz="2400" spc="-40" dirty="0">
                <a:latin typeface="Calibri"/>
                <a:cs typeface="Calibri"/>
              </a:rPr>
              <a:t> </a:t>
            </a:r>
            <a:r>
              <a:rPr sz="2400" spc="-10" dirty="0">
                <a:latin typeface="Calibri"/>
                <a:cs typeface="Calibri"/>
              </a:rPr>
              <a:t>spherical,</a:t>
            </a:r>
            <a:endParaRPr sz="2400">
              <a:latin typeface="Calibri"/>
              <a:cs typeface="Calibri"/>
            </a:endParaRPr>
          </a:p>
          <a:p>
            <a:pPr marL="12700" marR="7620" algn="just">
              <a:lnSpc>
                <a:spcPts val="4320"/>
              </a:lnSpc>
              <a:spcBef>
                <a:spcPts val="5"/>
              </a:spcBef>
            </a:pPr>
            <a:r>
              <a:rPr sz="2400" dirty="0">
                <a:latin typeface="Calibri"/>
                <a:cs typeface="Calibri"/>
              </a:rPr>
              <a:t>and</a:t>
            </a:r>
            <a:r>
              <a:rPr sz="2400" spc="210" dirty="0">
                <a:latin typeface="Calibri"/>
                <a:cs typeface="Calibri"/>
              </a:rPr>
              <a:t> </a:t>
            </a:r>
            <a:r>
              <a:rPr sz="2400" dirty="0">
                <a:latin typeface="Calibri"/>
                <a:cs typeface="Calibri"/>
              </a:rPr>
              <a:t>sweet</a:t>
            </a:r>
            <a:r>
              <a:rPr sz="2400" spc="195" dirty="0">
                <a:latin typeface="Calibri"/>
                <a:cs typeface="Calibri"/>
              </a:rPr>
              <a:t> </a:t>
            </a:r>
            <a:r>
              <a:rPr sz="2400" dirty="0">
                <a:latin typeface="Calibri"/>
                <a:cs typeface="Calibri"/>
              </a:rPr>
              <a:t>fruit</a:t>
            </a:r>
            <a:r>
              <a:rPr sz="2400" spc="220" dirty="0">
                <a:latin typeface="Calibri"/>
                <a:cs typeface="Calibri"/>
              </a:rPr>
              <a:t> </a:t>
            </a:r>
            <a:r>
              <a:rPr sz="2400" dirty="0">
                <a:latin typeface="Calibri"/>
                <a:cs typeface="Calibri"/>
              </a:rPr>
              <a:t>is</a:t>
            </a:r>
            <a:r>
              <a:rPr sz="2400" spc="175" dirty="0">
                <a:latin typeface="Calibri"/>
                <a:cs typeface="Calibri"/>
              </a:rPr>
              <a:t> </a:t>
            </a:r>
            <a:r>
              <a:rPr sz="2400" dirty="0">
                <a:latin typeface="Calibri"/>
                <a:cs typeface="Calibri"/>
              </a:rPr>
              <a:t>recognized</a:t>
            </a:r>
            <a:r>
              <a:rPr sz="2400" spc="215" dirty="0">
                <a:latin typeface="Calibri"/>
                <a:cs typeface="Calibri"/>
              </a:rPr>
              <a:t> </a:t>
            </a:r>
            <a:r>
              <a:rPr sz="2400" dirty="0">
                <a:latin typeface="Calibri"/>
                <a:cs typeface="Calibri"/>
              </a:rPr>
              <a:t>as</a:t>
            </a:r>
            <a:r>
              <a:rPr sz="2400" spc="200" dirty="0">
                <a:latin typeface="Calibri"/>
                <a:cs typeface="Calibri"/>
              </a:rPr>
              <a:t> </a:t>
            </a:r>
            <a:r>
              <a:rPr sz="2400" dirty="0">
                <a:latin typeface="Calibri"/>
                <a:cs typeface="Calibri"/>
              </a:rPr>
              <a:t>an</a:t>
            </a:r>
            <a:r>
              <a:rPr sz="2400" spc="210" dirty="0">
                <a:latin typeface="Calibri"/>
                <a:cs typeface="Calibri"/>
              </a:rPr>
              <a:t> </a:t>
            </a:r>
            <a:r>
              <a:rPr sz="2400" dirty="0">
                <a:latin typeface="Calibri"/>
                <a:cs typeface="Calibri"/>
              </a:rPr>
              <a:t>apple.</a:t>
            </a:r>
            <a:r>
              <a:rPr sz="2400" spc="195" dirty="0">
                <a:latin typeface="Calibri"/>
                <a:cs typeface="Calibri"/>
              </a:rPr>
              <a:t> </a:t>
            </a:r>
            <a:r>
              <a:rPr sz="2400" dirty="0">
                <a:latin typeface="Calibri"/>
                <a:cs typeface="Calibri"/>
              </a:rPr>
              <a:t>Hence</a:t>
            </a:r>
            <a:r>
              <a:rPr sz="2400" spc="215" dirty="0">
                <a:latin typeface="Calibri"/>
                <a:cs typeface="Calibri"/>
              </a:rPr>
              <a:t> </a:t>
            </a:r>
            <a:r>
              <a:rPr sz="2400" dirty="0">
                <a:latin typeface="Calibri"/>
                <a:cs typeface="Calibri"/>
              </a:rPr>
              <a:t>each</a:t>
            </a:r>
            <a:r>
              <a:rPr sz="2400" spc="215" dirty="0">
                <a:latin typeface="Calibri"/>
                <a:cs typeface="Calibri"/>
              </a:rPr>
              <a:t> </a:t>
            </a:r>
            <a:r>
              <a:rPr sz="2400" dirty="0">
                <a:latin typeface="Calibri"/>
                <a:cs typeface="Calibri"/>
              </a:rPr>
              <a:t>feature</a:t>
            </a:r>
            <a:r>
              <a:rPr sz="2400" spc="204" dirty="0">
                <a:latin typeface="Calibri"/>
                <a:cs typeface="Calibri"/>
              </a:rPr>
              <a:t> </a:t>
            </a:r>
            <a:r>
              <a:rPr sz="2400" spc="-10" dirty="0">
                <a:latin typeface="Calibri"/>
                <a:cs typeface="Calibri"/>
              </a:rPr>
              <a:t>individually contributes</a:t>
            </a:r>
            <a:r>
              <a:rPr sz="2400" spc="-70"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identify</a:t>
            </a:r>
            <a:r>
              <a:rPr sz="2400" spc="-75" dirty="0">
                <a:latin typeface="Calibri"/>
                <a:cs typeface="Calibri"/>
              </a:rPr>
              <a:t> </a:t>
            </a:r>
            <a:r>
              <a:rPr sz="2400" dirty="0">
                <a:latin typeface="Calibri"/>
                <a:cs typeface="Calibri"/>
              </a:rPr>
              <a:t>that</a:t>
            </a:r>
            <a:r>
              <a:rPr sz="2400" spc="-45" dirty="0">
                <a:latin typeface="Calibri"/>
                <a:cs typeface="Calibri"/>
              </a:rPr>
              <a:t> </a:t>
            </a:r>
            <a:r>
              <a:rPr sz="2400" dirty="0">
                <a:latin typeface="Calibri"/>
                <a:cs typeface="Calibri"/>
              </a:rPr>
              <a:t>it</a:t>
            </a:r>
            <a:r>
              <a:rPr sz="2400" spc="-25"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an</a:t>
            </a:r>
            <a:r>
              <a:rPr sz="2400" spc="-25" dirty="0">
                <a:latin typeface="Calibri"/>
                <a:cs typeface="Calibri"/>
              </a:rPr>
              <a:t> </a:t>
            </a:r>
            <a:r>
              <a:rPr sz="2400" dirty="0">
                <a:latin typeface="Calibri"/>
                <a:cs typeface="Calibri"/>
              </a:rPr>
              <a:t>apple</a:t>
            </a:r>
            <a:r>
              <a:rPr sz="2400" spc="-55" dirty="0">
                <a:latin typeface="Calibri"/>
                <a:cs typeface="Calibri"/>
              </a:rPr>
              <a:t> </a:t>
            </a:r>
            <a:r>
              <a:rPr sz="2400" dirty="0">
                <a:latin typeface="Calibri"/>
                <a:cs typeface="Calibri"/>
              </a:rPr>
              <a:t>without</a:t>
            </a:r>
            <a:r>
              <a:rPr sz="2400" spc="-35" dirty="0">
                <a:latin typeface="Calibri"/>
                <a:cs typeface="Calibri"/>
              </a:rPr>
              <a:t> </a:t>
            </a:r>
            <a:r>
              <a:rPr sz="2400" dirty="0">
                <a:latin typeface="Calibri"/>
                <a:cs typeface="Calibri"/>
              </a:rPr>
              <a:t>depending</a:t>
            </a:r>
            <a:r>
              <a:rPr sz="2400" spc="-60" dirty="0">
                <a:latin typeface="Calibri"/>
                <a:cs typeface="Calibri"/>
              </a:rPr>
              <a:t> </a:t>
            </a:r>
            <a:r>
              <a:rPr sz="2400" dirty="0">
                <a:latin typeface="Calibri"/>
                <a:cs typeface="Calibri"/>
              </a:rPr>
              <a:t>on</a:t>
            </a:r>
            <a:r>
              <a:rPr sz="2400" spc="-5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other.</a:t>
            </a:r>
            <a:endParaRPr sz="2400">
              <a:latin typeface="Calibri"/>
              <a:cs typeface="Calibri"/>
            </a:endParaRPr>
          </a:p>
          <a:p>
            <a:pPr marL="118745" indent="-114300" algn="just">
              <a:lnSpc>
                <a:spcPct val="100000"/>
              </a:lnSpc>
              <a:spcBef>
                <a:spcPts val="1060"/>
              </a:spcBef>
              <a:buSzPct val="95833"/>
              <a:buFont typeface="Arial MT"/>
              <a:buChar char="•"/>
              <a:tabLst>
                <a:tab pos="118745" algn="l"/>
              </a:tabLst>
            </a:pPr>
            <a:r>
              <a:rPr sz="2400" b="1" dirty="0">
                <a:latin typeface="Calibri"/>
                <a:cs typeface="Calibri"/>
                <a:hlinkClick r:id="rId3"/>
              </a:rPr>
              <a:t>Bayes</a:t>
            </a:r>
            <a:r>
              <a:rPr sz="2400" dirty="0">
                <a:latin typeface="Calibri"/>
                <a:cs typeface="Calibri"/>
                <a:hlinkClick r:id="rId3"/>
              </a:rPr>
              <a:t>:</a:t>
            </a:r>
            <a:r>
              <a:rPr sz="2400" spc="450" dirty="0">
                <a:latin typeface="Calibri"/>
                <a:cs typeface="Calibri"/>
                <a:hlinkClick r:id="rId3"/>
              </a:rPr>
              <a:t> </a:t>
            </a:r>
            <a:r>
              <a:rPr sz="2400" dirty="0">
                <a:latin typeface="Calibri"/>
                <a:cs typeface="Calibri"/>
                <a:hlinkClick r:id="rId3"/>
              </a:rPr>
              <a:t>It</a:t>
            </a:r>
            <a:r>
              <a:rPr sz="2400" spc="459" dirty="0">
                <a:latin typeface="Calibri"/>
                <a:cs typeface="Calibri"/>
                <a:hlinkClick r:id="rId3"/>
              </a:rPr>
              <a:t> </a:t>
            </a:r>
            <a:r>
              <a:rPr sz="2400" dirty="0">
                <a:latin typeface="Calibri"/>
                <a:cs typeface="Calibri"/>
                <a:hlinkClick r:id="rId3"/>
              </a:rPr>
              <a:t>is</a:t>
            </a:r>
            <a:r>
              <a:rPr sz="2400" spc="445" dirty="0">
                <a:latin typeface="Calibri"/>
                <a:cs typeface="Calibri"/>
                <a:hlinkClick r:id="rId3"/>
              </a:rPr>
              <a:t> </a:t>
            </a:r>
            <a:r>
              <a:rPr sz="2400" dirty="0">
                <a:latin typeface="Calibri"/>
                <a:cs typeface="Calibri"/>
                <a:hlinkClick r:id="rId3"/>
              </a:rPr>
              <a:t>called</a:t>
            </a:r>
            <a:r>
              <a:rPr sz="2400" spc="470" dirty="0">
                <a:latin typeface="Calibri"/>
                <a:cs typeface="Calibri"/>
                <a:hlinkClick r:id="rId3"/>
              </a:rPr>
              <a:t> </a:t>
            </a:r>
            <a:r>
              <a:rPr sz="2400" dirty="0">
                <a:latin typeface="Calibri"/>
                <a:cs typeface="Calibri"/>
                <a:hlinkClick r:id="rId3"/>
              </a:rPr>
              <a:t>Bayes</a:t>
            </a:r>
            <a:r>
              <a:rPr sz="2400" spc="445" dirty="0">
                <a:latin typeface="Calibri"/>
                <a:cs typeface="Calibri"/>
                <a:hlinkClick r:id="rId3"/>
              </a:rPr>
              <a:t> </a:t>
            </a:r>
            <a:r>
              <a:rPr sz="2400" dirty="0">
                <a:latin typeface="Calibri"/>
                <a:cs typeface="Calibri"/>
                <a:hlinkClick r:id="rId3"/>
              </a:rPr>
              <a:t>because</a:t>
            </a:r>
            <a:r>
              <a:rPr sz="2400" spc="455" dirty="0">
                <a:latin typeface="Calibri"/>
                <a:cs typeface="Calibri"/>
                <a:hlinkClick r:id="rId3"/>
              </a:rPr>
              <a:t> </a:t>
            </a:r>
            <a:r>
              <a:rPr sz="2400" dirty="0">
                <a:latin typeface="Calibri"/>
                <a:cs typeface="Calibri"/>
                <a:hlinkClick r:id="rId3"/>
              </a:rPr>
              <a:t>it</a:t>
            </a:r>
            <a:r>
              <a:rPr sz="2400" spc="434" dirty="0">
                <a:latin typeface="Calibri"/>
                <a:cs typeface="Calibri"/>
                <a:hlinkClick r:id="rId3"/>
              </a:rPr>
              <a:t> </a:t>
            </a:r>
            <a:r>
              <a:rPr sz="2400" dirty="0">
                <a:latin typeface="Calibri"/>
                <a:cs typeface="Calibri"/>
                <a:hlinkClick r:id="rId3"/>
              </a:rPr>
              <a:t>depends</a:t>
            </a:r>
            <a:r>
              <a:rPr sz="2400" spc="440" dirty="0">
                <a:latin typeface="Calibri"/>
                <a:cs typeface="Calibri"/>
                <a:hlinkClick r:id="rId3"/>
              </a:rPr>
              <a:t> </a:t>
            </a:r>
            <a:r>
              <a:rPr sz="2400" dirty="0">
                <a:latin typeface="Calibri"/>
                <a:cs typeface="Calibri"/>
                <a:hlinkClick r:id="rId3"/>
              </a:rPr>
              <a:t>on</a:t>
            </a:r>
            <a:r>
              <a:rPr sz="2400" spc="459" dirty="0">
                <a:latin typeface="Calibri"/>
                <a:cs typeface="Calibri"/>
                <a:hlinkClick r:id="rId3"/>
              </a:rPr>
              <a:t> </a:t>
            </a:r>
            <a:r>
              <a:rPr sz="2400" dirty="0">
                <a:latin typeface="Calibri"/>
                <a:cs typeface="Calibri"/>
                <a:hlinkClick r:id="rId3"/>
              </a:rPr>
              <a:t>the</a:t>
            </a:r>
            <a:r>
              <a:rPr sz="2400" spc="459" dirty="0">
                <a:latin typeface="Calibri"/>
                <a:cs typeface="Calibri"/>
                <a:hlinkClick r:id="rId3"/>
              </a:rPr>
              <a:t> </a:t>
            </a:r>
            <a:r>
              <a:rPr sz="2400" dirty="0">
                <a:latin typeface="Calibri"/>
                <a:cs typeface="Calibri"/>
                <a:hlinkClick r:id="rId3"/>
              </a:rPr>
              <a:t>principle</a:t>
            </a:r>
            <a:r>
              <a:rPr sz="2400" spc="445" dirty="0">
                <a:latin typeface="Calibri"/>
                <a:cs typeface="Calibri"/>
                <a:hlinkClick r:id="rId3"/>
              </a:rPr>
              <a:t> </a:t>
            </a:r>
            <a:r>
              <a:rPr sz="2400" dirty="0">
                <a:latin typeface="Calibri"/>
                <a:cs typeface="Calibri"/>
                <a:hlinkClick r:id="rId3"/>
              </a:rPr>
              <a:t>of</a:t>
            </a:r>
            <a:r>
              <a:rPr sz="2400" spc="455" dirty="0">
                <a:latin typeface="Calibri"/>
                <a:cs typeface="Calibri"/>
                <a:hlinkClick r:id="rId3"/>
              </a:rPr>
              <a:t> </a:t>
            </a:r>
            <a:r>
              <a:rPr sz="2400" u="sng" spc="-10" dirty="0">
                <a:solidFill>
                  <a:srgbClr val="0462C1"/>
                </a:solidFill>
                <a:uFill>
                  <a:solidFill>
                    <a:srgbClr val="0462C1"/>
                  </a:solidFill>
                </a:uFill>
                <a:latin typeface="Calibri"/>
                <a:cs typeface="Calibri"/>
                <a:hlinkClick r:id="rId3"/>
              </a:rPr>
              <a:t>Bayes'</a:t>
            </a:r>
            <a:endParaRPr sz="2400">
              <a:latin typeface="Calibri"/>
              <a:cs typeface="Calibri"/>
            </a:endParaRPr>
          </a:p>
          <a:p>
            <a:pPr marL="12700">
              <a:lnSpc>
                <a:spcPct val="100000"/>
              </a:lnSpc>
              <a:spcBef>
                <a:spcPts val="1440"/>
              </a:spcBef>
            </a:pPr>
            <a:r>
              <a:rPr sz="2400" u="sng" spc="-10" dirty="0">
                <a:solidFill>
                  <a:srgbClr val="0462C1"/>
                </a:solidFill>
                <a:uFill>
                  <a:solidFill>
                    <a:srgbClr val="0462C1"/>
                  </a:solidFill>
                </a:uFill>
                <a:latin typeface="Calibri"/>
                <a:cs typeface="Calibri"/>
                <a:hlinkClick r:id="rId3"/>
              </a:rPr>
              <a:t>Theorem</a:t>
            </a:r>
            <a:r>
              <a:rPr sz="2400" spc="-10" dirty="0">
                <a:latin typeface="Calibri"/>
                <a:cs typeface="Calibri"/>
                <a:hlinkClick r:id="rId3"/>
              </a:rPr>
              <a:t>.</a:t>
            </a:r>
            <a:endParaRPr sz="24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1BAE-AE4B-13FB-F9F4-5E7F3FB303C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759EA3-E94A-EC34-87CE-074AF5F32F3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FB44E70-4D30-EBEE-F836-9865BFBB4593}"/>
              </a:ext>
            </a:extLst>
          </p:cNvPr>
          <p:cNvPicPr>
            <a:picLocks noChangeAspect="1"/>
          </p:cNvPicPr>
          <p:nvPr/>
        </p:nvPicPr>
        <p:blipFill>
          <a:blip r:embed="rId2"/>
          <a:stretch>
            <a:fillRect/>
          </a:stretch>
        </p:blipFill>
        <p:spPr>
          <a:xfrm>
            <a:off x="1557337" y="233362"/>
            <a:ext cx="9077325" cy="6391275"/>
          </a:xfrm>
          <a:prstGeom prst="rect">
            <a:avLst/>
          </a:prstGeom>
        </p:spPr>
      </p:pic>
    </p:spTree>
    <p:extLst>
      <p:ext uri="{BB962C8B-B14F-4D97-AF65-F5344CB8AC3E}">
        <p14:creationId xmlns:p14="http://schemas.microsoft.com/office/powerpoint/2010/main" val="12206548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4836"/>
            <a:ext cx="4800600" cy="495515"/>
          </a:xfrm>
          <a:prstGeom prst="rect">
            <a:avLst/>
          </a:prstGeom>
        </p:spPr>
      </p:pic>
      <p:sp>
        <p:nvSpPr>
          <p:cNvPr id="3" name="object 3"/>
          <p:cNvSpPr txBox="1"/>
          <p:nvPr/>
        </p:nvSpPr>
        <p:spPr>
          <a:xfrm>
            <a:off x="482295" y="547243"/>
            <a:ext cx="10882630" cy="1243965"/>
          </a:xfrm>
          <a:prstGeom prst="rect">
            <a:avLst/>
          </a:prstGeom>
        </p:spPr>
        <p:txBody>
          <a:bodyPr vert="horz" wrap="square" lIns="0" tIns="11430" rIns="0" bIns="0" rtlCol="0">
            <a:spAutoFit/>
          </a:bodyPr>
          <a:lstStyle/>
          <a:p>
            <a:pPr marL="12700">
              <a:lnSpc>
                <a:spcPct val="100000"/>
              </a:lnSpc>
              <a:spcBef>
                <a:spcPts val="90"/>
              </a:spcBef>
            </a:pPr>
            <a:r>
              <a:rPr sz="2000" b="1" dirty="0">
                <a:latin typeface="Calibri"/>
                <a:cs typeface="Calibri"/>
              </a:rPr>
              <a:t>Bayes'</a:t>
            </a:r>
            <a:r>
              <a:rPr sz="2000" b="1" spc="-105" dirty="0">
                <a:latin typeface="Calibri"/>
                <a:cs typeface="Calibri"/>
              </a:rPr>
              <a:t> </a:t>
            </a:r>
            <a:r>
              <a:rPr sz="2000" b="1" spc="-10" dirty="0">
                <a:latin typeface="Calibri"/>
                <a:cs typeface="Calibri"/>
              </a:rPr>
              <a:t>Theorem:</a:t>
            </a:r>
            <a:endParaRPr sz="2000">
              <a:latin typeface="Calibri"/>
              <a:cs typeface="Calibri"/>
            </a:endParaRPr>
          </a:p>
          <a:p>
            <a:pPr marL="100330" indent="-97155">
              <a:lnSpc>
                <a:spcPct val="100000"/>
              </a:lnSpc>
              <a:buSzPct val="95000"/>
              <a:buFont typeface="Arial MT"/>
              <a:buChar char="•"/>
              <a:tabLst>
                <a:tab pos="100330" algn="l"/>
              </a:tabLst>
            </a:pPr>
            <a:r>
              <a:rPr sz="2000" dirty="0">
                <a:latin typeface="Calibri"/>
                <a:cs typeface="Calibri"/>
              </a:rPr>
              <a:t>Bayes'</a:t>
            </a:r>
            <a:r>
              <a:rPr sz="2000" spc="-30" dirty="0">
                <a:latin typeface="Calibri"/>
                <a:cs typeface="Calibri"/>
              </a:rPr>
              <a:t> </a:t>
            </a:r>
            <a:r>
              <a:rPr sz="2000" dirty="0">
                <a:latin typeface="Calibri"/>
                <a:cs typeface="Calibri"/>
              </a:rPr>
              <a:t>theorem</a:t>
            </a:r>
            <a:r>
              <a:rPr sz="2000" spc="-50" dirty="0">
                <a:latin typeface="Calibri"/>
                <a:cs typeface="Calibri"/>
              </a:rPr>
              <a:t> </a:t>
            </a:r>
            <a:r>
              <a:rPr sz="2000" dirty="0">
                <a:latin typeface="Calibri"/>
                <a:cs typeface="Calibri"/>
              </a:rPr>
              <a:t>is</a:t>
            </a:r>
            <a:r>
              <a:rPr sz="2000" spc="-50" dirty="0">
                <a:latin typeface="Calibri"/>
                <a:cs typeface="Calibri"/>
              </a:rPr>
              <a:t> </a:t>
            </a:r>
            <a:r>
              <a:rPr sz="2000" dirty="0">
                <a:latin typeface="Calibri"/>
                <a:cs typeface="Calibri"/>
              </a:rPr>
              <a:t>also</a:t>
            </a:r>
            <a:r>
              <a:rPr sz="2000" spc="-40" dirty="0">
                <a:latin typeface="Calibri"/>
                <a:cs typeface="Calibri"/>
              </a:rPr>
              <a:t> </a:t>
            </a:r>
            <a:r>
              <a:rPr sz="2000" dirty="0">
                <a:latin typeface="Calibri"/>
                <a:cs typeface="Calibri"/>
              </a:rPr>
              <a:t>known</a:t>
            </a:r>
            <a:r>
              <a:rPr sz="2000" spc="-75" dirty="0">
                <a:latin typeface="Calibri"/>
                <a:cs typeface="Calibri"/>
              </a:rPr>
              <a:t> </a:t>
            </a:r>
            <a:r>
              <a:rPr sz="2000" dirty="0">
                <a:latin typeface="Calibri"/>
                <a:cs typeface="Calibri"/>
              </a:rPr>
              <a:t>as</a:t>
            </a:r>
            <a:r>
              <a:rPr sz="2000" spc="-15" dirty="0">
                <a:latin typeface="Calibri"/>
                <a:cs typeface="Calibri"/>
              </a:rPr>
              <a:t> </a:t>
            </a:r>
            <a:r>
              <a:rPr sz="2000" b="1" spc="-10" dirty="0">
                <a:latin typeface="Calibri"/>
                <a:cs typeface="Calibri"/>
              </a:rPr>
              <a:t>Bayes'</a:t>
            </a:r>
            <a:r>
              <a:rPr sz="2000" b="1" spc="-45" dirty="0">
                <a:latin typeface="Calibri"/>
                <a:cs typeface="Calibri"/>
              </a:rPr>
              <a:t> </a:t>
            </a:r>
            <a:r>
              <a:rPr sz="2000" b="1" dirty="0">
                <a:latin typeface="Calibri"/>
                <a:cs typeface="Calibri"/>
              </a:rPr>
              <a:t>Rule</a:t>
            </a:r>
            <a:r>
              <a:rPr sz="2000" b="1" spc="-45" dirty="0">
                <a:latin typeface="Calibri"/>
                <a:cs typeface="Calibri"/>
              </a:rPr>
              <a:t> </a:t>
            </a:r>
            <a:r>
              <a:rPr sz="2000" dirty="0">
                <a:latin typeface="Calibri"/>
                <a:cs typeface="Calibri"/>
              </a:rPr>
              <a:t>or</a:t>
            </a:r>
            <a:r>
              <a:rPr sz="2000" spc="-60" dirty="0">
                <a:latin typeface="Calibri"/>
                <a:cs typeface="Calibri"/>
              </a:rPr>
              <a:t> </a:t>
            </a:r>
            <a:r>
              <a:rPr sz="2000" b="1" dirty="0">
                <a:latin typeface="Calibri"/>
                <a:cs typeface="Calibri"/>
              </a:rPr>
              <a:t>Bayes'</a:t>
            </a:r>
            <a:r>
              <a:rPr sz="2000" b="1" spc="-30" dirty="0">
                <a:latin typeface="Calibri"/>
                <a:cs typeface="Calibri"/>
              </a:rPr>
              <a:t> </a:t>
            </a:r>
            <a:r>
              <a:rPr sz="2000" b="1" dirty="0">
                <a:latin typeface="Calibri"/>
                <a:cs typeface="Calibri"/>
              </a:rPr>
              <a:t>law</a:t>
            </a:r>
            <a:r>
              <a:rPr sz="2000" dirty="0">
                <a:latin typeface="Calibri"/>
                <a:cs typeface="Calibri"/>
              </a:rPr>
              <a:t>,</a:t>
            </a:r>
            <a:r>
              <a:rPr sz="2000" spc="-60" dirty="0">
                <a:latin typeface="Calibri"/>
                <a:cs typeface="Calibri"/>
              </a:rPr>
              <a:t> </a:t>
            </a:r>
            <a:r>
              <a:rPr sz="2000" dirty="0">
                <a:latin typeface="Calibri"/>
                <a:cs typeface="Calibri"/>
              </a:rPr>
              <a:t>which</a:t>
            </a:r>
            <a:r>
              <a:rPr sz="2000" spc="-55" dirty="0">
                <a:latin typeface="Calibri"/>
                <a:cs typeface="Calibri"/>
              </a:rPr>
              <a:t> </a:t>
            </a:r>
            <a:r>
              <a:rPr sz="2000" dirty="0">
                <a:latin typeface="Calibri"/>
                <a:cs typeface="Calibri"/>
              </a:rPr>
              <a:t>is</a:t>
            </a:r>
            <a:r>
              <a:rPr sz="2000" spc="-55" dirty="0">
                <a:latin typeface="Calibri"/>
                <a:cs typeface="Calibri"/>
              </a:rPr>
              <a:t> </a:t>
            </a:r>
            <a:r>
              <a:rPr sz="2000" dirty="0">
                <a:latin typeface="Calibri"/>
                <a:cs typeface="Calibri"/>
              </a:rPr>
              <a:t>used</a:t>
            </a:r>
            <a:r>
              <a:rPr sz="2000" spc="-35" dirty="0">
                <a:latin typeface="Calibri"/>
                <a:cs typeface="Calibri"/>
              </a:rPr>
              <a:t> </a:t>
            </a:r>
            <a:r>
              <a:rPr sz="2000" dirty="0">
                <a:latin typeface="Calibri"/>
                <a:cs typeface="Calibri"/>
              </a:rPr>
              <a:t>to</a:t>
            </a:r>
            <a:r>
              <a:rPr sz="2000" spc="-60" dirty="0">
                <a:latin typeface="Calibri"/>
                <a:cs typeface="Calibri"/>
              </a:rPr>
              <a:t> </a:t>
            </a:r>
            <a:r>
              <a:rPr sz="2000" dirty="0">
                <a:latin typeface="Calibri"/>
                <a:cs typeface="Calibri"/>
              </a:rPr>
              <a:t>determine</a:t>
            </a:r>
            <a:r>
              <a:rPr sz="2000" spc="-30" dirty="0">
                <a:latin typeface="Calibri"/>
                <a:cs typeface="Calibri"/>
              </a:rPr>
              <a:t> </a:t>
            </a:r>
            <a:r>
              <a:rPr sz="2000" dirty="0">
                <a:latin typeface="Calibri"/>
                <a:cs typeface="Calibri"/>
              </a:rPr>
              <a:t>the</a:t>
            </a:r>
            <a:r>
              <a:rPr sz="2000" spc="-70" dirty="0">
                <a:latin typeface="Calibri"/>
                <a:cs typeface="Calibri"/>
              </a:rPr>
              <a:t> </a:t>
            </a:r>
            <a:r>
              <a:rPr sz="2000" dirty="0">
                <a:latin typeface="Calibri"/>
                <a:cs typeface="Calibri"/>
              </a:rPr>
              <a:t>probability</a:t>
            </a:r>
            <a:r>
              <a:rPr sz="2000" spc="-70" dirty="0">
                <a:latin typeface="Calibri"/>
                <a:cs typeface="Calibri"/>
              </a:rPr>
              <a:t> </a:t>
            </a:r>
            <a:r>
              <a:rPr sz="2000" spc="-25" dirty="0">
                <a:latin typeface="Calibri"/>
                <a:cs typeface="Calibri"/>
              </a:rPr>
              <a:t>of</a:t>
            </a:r>
            <a:endParaRPr sz="2000">
              <a:latin typeface="Calibri"/>
              <a:cs typeface="Calibri"/>
            </a:endParaRPr>
          </a:p>
          <a:p>
            <a:pPr marL="12700">
              <a:lnSpc>
                <a:spcPct val="100000"/>
              </a:lnSpc>
            </a:pPr>
            <a:r>
              <a:rPr sz="2000" dirty="0">
                <a:latin typeface="Calibri"/>
                <a:cs typeface="Calibri"/>
              </a:rPr>
              <a:t>a</a:t>
            </a:r>
            <a:r>
              <a:rPr sz="2000" spc="-50" dirty="0">
                <a:latin typeface="Calibri"/>
                <a:cs typeface="Calibri"/>
              </a:rPr>
              <a:t> </a:t>
            </a:r>
            <a:r>
              <a:rPr sz="2000" spc="-10" dirty="0">
                <a:latin typeface="Calibri"/>
                <a:cs typeface="Calibri"/>
              </a:rPr>
              <a:t>hypothesis</a:t>
            </a:r>
            <a:r>
              <a:rPr sz="2000" spc="-40" dirty="0">
                <a:latin typeface="Calibri"/>
                <a:cs typeface="Calibri"/>
              </a:rPr>
              <a:t> </a:t>
            </a:r>
            <a:r>
              <a:rPr sz="2000" dirty="0">
                <a:latin typeface="Calibri"/>
                <a:cs typeface="Calibri"/>
              </a:rPr>
              <a:t>with</a:t>
            </a:r>
            <a:r>
              <a:rPr sz="2000" spc="-20" dirty="0">
                <a:latin typeface="Calibri"/>
                <a:cs typeface="Calibri"/>
              </a:rPr>
              <a:t> </a:t>
            </a:r>
            <a:r>
              <a:rPr sz="2000" dirty="0">
                <a:latin typeface="Calibri"/>
                <a:cs typeface="Calibri"/>
              </a:rPr>
              <a:t>prior</a:t>
            </a:r>
            <a:r>
              <a:rPr sz="2000" spc="-70" dirty="0">
                <a:latin typeface="Calibri"/>
                <a:cs typeface="Calibri"/>
              </a:rPr>
              <a:t> </a:t>
            </a:r>
            <a:r>
              <a:rPr sz="2000" dirty="0">
                <a:latin typeface="Calibri"/>
                <a:cs typeface="Calibri"/>
              </a:rPr>
              <a:t>knowledge.</a:t>
            </a:r>
            <a:r>
              <a:rPr sz="2000" spc="-25" dirty="0">
                <a:latin typeface="Calibri"/>
                <a:cs typeface="Calibri"/>
              </a:rPr>
              <a:t> </a:t>
            </a:r>
            <a:r>
              <a:rPr sz="2000" dirty="0">
                <a:latin typeface="Calibri"/>
                <a:cs typeface="Calibri"/>
              </a:rPr>
              <a:t>It</a:t>
            </a:r>
            <a:r>
              <a:rPr sz="2000" spc="-50" dirty="0">
                <a:latin typeface="Calibri"/>
                <a:cs typeface="Calibri"/>
              </a:rPr>
              <a:t> </a:t>
            </a:r>
            <a:r>
              <a:rPr sz="2000" dirty="0">
                <a:latin typeface="Calibri"/>
                <a:cs typeface="Calibri"/>
              </a:rPr>
              <a:t>depends</a:t>
            </a:r>
            <a:r>
              <a:rPr sz="2000" spc="-40" dirty="0">
                <a:latin typeface="Calibri"/>
                <a:cs typeface="Calibri"/>
              </a:rPr>
              <a:t> </a:t>
            </a:r>
            <a:r>
              <a:rPr sz="2000" dirty="0">
                <a:latin typeface="Calibri"/>
                <a:cs typeface="Calibri"/>
              </a:rPr>
              <a:t>on</a:t>
            </a:r>
            <a:r>
              <a:rPr sz="2000" spc="-55" dirty="0">
                <a:latin typeface="Calibri"/>
                <a:cs typeface="Calibri"/>
              </a:rPr>
              <a:t> </a:t>
            </a:r>
            <a:r>
              <a:rPr sz="2000" dirty="0">
                <a:latin typeface="Calibri"/>
                <a:cs typeface="Calibri"/>
              </a:rPr>
              <a:t>the</a:t>
            </a:r>
            <a:r>
              <a:rPr sz="2000" spc="-65" dirty="0">
                <a:latin typeface="Calibri"/>
                <a:cs typeface="Calibri"/>
              </a:rPr>
              <a:t> </a:t>
            </a:r>
            <a:r>
              <a:rPr sz="2000" dirty="0">
                <a:latin typeface="Calibri"/>
                <a:cs typeface="Calibri"/>
              </a:rPr>
              <a:t>conditional</a:t>
            </a:r>
            <a:r>
              <a:rPr sz="2000" spc="-30" dirty="0">
                <a:latin typeface="Calibri"/>
                <a:cs typeface="Calibri"/>
              </a:rPr>
              <a:t> </a:t>
            </a:r>
            <a:r>
              <a:rPr sz="2000" spc="-10" dirty="0">
                <a:latin typeface="Calibri"/>
                <a:cs typeface="Calibri"/>
              </a:rPr>
              <a:t>probability.</a:t>
            </a:r>
            <a:endParaRPr sz="2000">
              <a:latin typeface="Calibri"/>
              <a:cs typeface="Calibri"/>
            </a:endParaRPr>
          </a:p>
          <a:p>
            <a:pPr marL="100330" indent="-97155">
              <a:lnSpc>
                <a:spcPct val="100000"/>
              </a:lnSpc>
              <a:buSzPct val="95000"/>
              <a:buFont typeface="Arial MT"/>
              <a:buChar char="•"/>
              <a:tabLst>
                <a:tab pos="100330" algn="l"/>
              </a:tabLst>
            </a:pPr>
            <a:r>
              <a:rPr sz="2000" dirty="0">
                <a:latin typeface="Calibri"/>
                <a:cs typeface="Calibri"/>
              </a:rPr>
              <a:t>The</a:t>
            </a:r>
            <a:r>
              <a:rPr sz="2000" spc="-70" dirty="0">
                <a:latin typeface="Calibri"/>
                <a:cs typeface="Calibri"/>
              </a:rPr>
              <a:t> </a:t>
            </a:r>
            <a:r>
              <a:rPr sz="2000" dirty="0">
                <a:latin typeface="Calibri"/>
                <a:cs typeface="Calibri"/>
              </a:rPr>
              <a:t>formula</a:t>
            </a:r>
            <a:r>
              <a:rPr sz="2000" spc="-60" dirty="0">
                <a:latin typeface="Calibri"/>
                <a:cs typeface="Calibri"/>
              </a:rPr>
              <a:t> </a:t>
            </a:r>
            <a:r>
              <a:rPr sz="2000" dirty="0">
                <a:latin typeface="Calibri"/>
                <a:cs typeface="Calibri"/>
              </a:rPr>
              <a:t>for</a:t>
            </a:r>
            <a:r>
              <a:rPr sz="2000" spc="-80" dirty="0">
                <a:latin typeface="Calibri"/>
                <a:cs typeface="Calibri"/>
              </a:rPr>
              <a:t> </a:t>
            </a:r>
            <a:r>
              <a:rPr sz="2000" dirty="0">
                <a:latin typeface="Calibri"/>
                <a:cs typeface="Calibri"/>
              </a:rPr>
              <a:t>Bayes'</a:t>
            </a:r>
            <a:r>
              <a:rPr sz="2000" spc="-50" dirty="0">
                <a:latin typeface="Calibri"/>
                <a:cs typeface="Calibri"/>
              </a:rPr>
              <a:t> </a:t>
            </a:r>
            <a:r>
              <a:rPr sz="2000" dirty="0">
                <a:latin typeface="Calibri"/>
                <a:cs typeface="Calibri"/>
              </a:rPr>
              <a:t>theorem</a:t>
            </a:r>
            <a:r>
              <a:rPr sz="2000" spc="-45" dirty="0">
                <a:latin typeface="Calibri"/>
                <a:cs typeface="Calibri"/>
              </a:rPr>
              <a:t> </a:t>
            </a:r>
            <a:r>
              <a:rPr sz="2000" dirty="0">
                <a:latin typeface="Calibri"/>
                <a:cs typeface="Calibri"/>
              </a:rPr>
              <a:t>is</a:t>
            </a:r>
            <a:r>
              <a:rPr sz="2000" spc="-75" dirty="0">
                <a:latin typeface="Calibri"/>
                <a:cs typeface="Calibri"/>
              </a:rPr>
              <a:t> </a:t>
            </a:r>
            <a:r>
              <a:rPr sz="2000" dirty="0">
                <a:latin typeface="Calibri"/>
                <a:cs typeface="Calibri"/>
              </a:rPr>
              <a:t>given</a:t>
            </a:r>
            <a:r>
              <a:rPr sz="2000" spc="-55" dirty="0">
                <a:latin typeface="Calibri"/>
                <a:cs typeface="Calibri"/>
              </a:rPr>
              <a:t> </a:t>
            </a:r>
            <a:r>
              <a:rPr sz="2000" spc="-25" dirty="0">
                <a:latin typeface="Calibri"/>
                <a:cs typeface="Calibri"/>
              </a:rPr>
              <a:t>as:</a:t>
            </a:r>
            <a:endParaRPr sz="2000">
              <a:latin typeface="Calibri"/>
              <a:cs typeface="Calibri"/>
            </a:endParaRPr>
          </a:p>
        </p:txBody>
      </p:sp>
      <p:pic>
        <p:nvPicPr>
          <p:cNvPr id="4" name="object 4"/>
          <p:cNvPicPr/>
          <p:nvPr/>
        </p:nvPicPr>
        <p:blipFill>
          <a:blip r:embed="rId3" cstate="print"/>
          <a:stretch>
            <a:fillRect/>
          </a:stretch>
        </p:blipFill>
        <p:spPr>
          <a:xfrm>
            <a:off x="2087879" y="2011679"/>
            <a:ext cx="4483608" cy="1322832"/>
          </a:xfrm>
          <a:prstGeom prst="rect">
            <a:avLst/>
          </a:prstGeom>
        </p:spPr>
      </p:pic>
      <p:sp>
        <p:nvSpPr>
          <p:cNvPr id="5" name="object 5"/>
          <p:cNvSpPr txBox="1"/>
          <p:nvPr/>
        </p:nvSpPr>
        <p:spPr>
          <a:xfrm>
            <a:off x="921511" y="3225070"/>
            <a:ext cx="9312910" cy="2769235"/>
          </a:xfrm>
          <a:prstGeom prst="rect">
            <a:avLst/>
          </a:prstGeom>
        </p:spPr>
        <p:txBody>
          <a:bodyPr vert="horz" wrap="square" lIns="0" tIns="164465" rIns="0" bIns="0" rtlCol="0">
            <a:spAutoFit/>
          </a:bodyPr>
          <a:lstStyle/>
          <a:p>
            <a:pPr marL="12700">
              <a:lnSpc>
                <a:spcPct val="100000"/>
              </a:lnSpc>
              <a:spcBef>
                <a:spcPts val="1295"/>
              </a:spcBef>
            </a:pPr>
            <a:r>
              <a:rPr sz="2000" b="1" spc="-10" dirty="0">
                <a:latin typeface="Calibri"/>
                <a:cs typeface="Calibri"/>
              </a:rPr>
              <a:t>Where,</a:t>
            </a:r>
            <a:endParaRPr sz="2000">
              <a:latin typeface="Calibri"/>
              <a:cs typeface="Calibri"/>
            </a:endParaRPr>
          </a:p>
          <a:p>
            <a:pPr marL="12700" marR="5080">
              <a:lnSpc>
                <a:spcPts val="3600"/>
              </a:lnSpc>
              <a:spcBef>
                <a:spcPts val="320"/>
              </a:spcBef>
            </a:pPr>
            <a:r>
              <a:rPr sz="2000" b="1" dirty="0">
                <a:latin typeface="Calibri"/>
                <a:cs typeface="Calibri"/>
              </a:rPr>
              <a:t>P(A|B)</a:t>
            </a:r>
            <a:r>
              <a:rPr sz="2000" b="1" spc="-15" dirty="0">
                <a:latin typeface="Calibri"/>
                <a:cs typeface="Calibri"/>
              </a:rPr>
              <a:t> </a:t>
            </a:r>
            <a:r>
              <a:rPr sz="2000" b="1" dirty="0">
                <a:latin typeface="Calibri"/>
                <a:cs typeface="Calibri"/>
              </a:rPr>
              <a:t>is</a:t>
            </a:r>
            <a:r>
              <a:rPr sz="2000" b="1" spc="-40" dirty="0">
                <a:latin typeface="Calibri"/>
                <a:cs typeface="Calibri"/>
              </a:rPr>
              <a:t> </a:t>
            </a:r>
            <a:r>
              <a:rPr sz="2000" b="1" spc="-10" dirty="0">
                <a:latin typeface="Calibri"/>
                <a:cs typeface="Calibri"/>
              </a:rPr>
              <a:t>Posterior</a:t>
            </a:r>
            <a:r>
              <a:rPr sz="2000" b="1" spc="-25" dirty="0">
                <a:latin typeface="Calibri"/>
                <a:cs typeface="Calibri"/>
              </a:rPr>
              <a:t> </a:t>
            </a:r>
            <a:r>
              <a:rPr sz="2000" b="1" spc="-10" dirty="0">
                <a:latin typeface="Calibri"/>
                <a:cs typeface="Calibri"/>
              </a:rPr>
              <a:t>probability</a:t>
            </a:r>
            <a:r>
              <a:rPr sz="2000" spc="-10" dirty="0">
                <a:latin typeface="Calibri"/>
                <a:cs typeface="Calibri"/>
              </a:rPr>
              <a:t>:</a:t>
            </a:r>
            <a:r>
              <a:rPr sz="2000" spc="-45" dirty="0">
                <a:latin typeface="Calibri"/>
                <a:cs typeface="Calibri"/>
              </a:rPr>
              <a:t> </a:t>
            </a:r>
            <a:r>
              <a:rPr sz="2000" spc="-10" dirty="0">
                <a:latin typeface="Calibri"/>
                <a:cs typeface="Calibri"/>
              </a:rPr>
              <a:t>Probability</a:t>
            </a:r>
            <a:r>
              <a:rPr sz="2000" spc="-35" dirty="0">
                <a:latin typeface="Calibri"/>
                <a:cs typeface="Calibri"/>
              </a:rPr>
              <a:t> </a:t>
            </a:r>
            <a:r>
              <a:rPr sz="2000" dirty="0">
                <a:latin typeface="Calibri"/>
                <a:cs typeface="Calibri"/>
              </a:rPr>
              <a:t>of</a:t>
            </a:r>
            <a:r>
              <a:rPr sz="2000" spc="-50" dirty="0">
                <a:latin typeface="Calibri"/>
                <a:cs typeface="Calibri"/>
              </a:rPr>
              <a:t> </a:t>
            </a:r>
            <a:r>
              <a:rPr sz="2000" spc="-10" dirty="0">
                <a:latin typeface="Calibri"/>
                <a:cs typeface="Calibri"/>
              </a:rPr>
              <a:t>hypothesis</a:t>
            </a:r>
            <a:r>
              <a:rPr sz="2000" spc="-25" dirty="0">
                <a:latin typeface="Calibri"/>
                <a:cs typeface="Calibri"/>
              </a:rPr>
              <a:t> </a:t>
            </a:r>
            <a:r>
              <a:rPr sz="2000" dirty="0">
                <a:latin typeface="Calibri"/>
                <a:cs typeface="Calibri"/>
              </a:rPr>
              <a:t>A</a:t>
            </a:r>
            <a:r>
              <a:rPr sz="2000" spc="-45" dirty="0">
                <a:latin typeface="Calibri"/>
                <a:cs typeface="Calibri"/>
              </a:rPr>
              <a:t> </a:t>
            </a:r>
            <a:r>
              <a:rPr sz="2000" dirty="0">
                <a:latin typeface="Calibri"/>
                <a:cs typeface="Calibri"/>
              </a:rPr>
              <a:t>on</a:t>
            </a:r>
            <a:r>
              <a:rPr sz="2000" spc="-55" dirty="0">
                <a:latin typeface="Calibri"/>
                <a:cs typeface="Calibri"/>
              </a:rPr>
              <a:t> </a:t>
            </a:r>
            <a:r>
              <a:rPr sz="2000" dirty="0">
                <a:latin typeface="Calibri"/>
                <a:cs typeface="Calibri"/>
              </a:rPr>
              <a:t>the</a:t>
            </a:r>
            <a:r>
              <a:rPr sz="2000" spc="-25" dirty="0">
                <a:latin typeface="Calibri"/>
                <a:cs typeface="Calibri"/>
              </a:rPr>
              <a:t> </a:t>
            </a:r>
            <a:r>
              <a:rPr sz="2000" dirty="0">
                <a:latin typeface="Calibri"/>
                <a:cs typeface="Calibri"/>
              </a:rPr>
              <a:t>observed</a:t>
            </a:r>
            <a:r>
              <a:rPr sz="2000" spc="-10" dirty="0">
                <a:latin typeface="Calibri"/>
                <a:cs typeface="Calibri"/>
              </a:rPr>
              <a:t> </a:t>
            </a:r>
            <a:r>
              <a:rPr sz="2000" dirty="0">
                <a:latin typeface="Calibri"/>
                <a:cs typeface="Calibri"/>
              </a:rPr>
              <a:t>event</a:t>
            </a:r>
            <a:r>
              <a:rPr sz="2000" spc="5" dirty="0">
                <a:latin typeface="Calibri"/>
                <a:cs typeface="Calibri"/>
              </a:rPr>
              <a:t> </a:t>
            </a:r>
            <a:r>
              <a:rPr sz="2000" spc="-25" dirty="0">
                <a:latin typeface="Calibri"/>
                <a:cs typeface="Calibri"/>
              </a:rPr>
              <a:t>B. </a:t>
            </a:r>
            <a:r>
              <a:rPr sz="2000" b="1" dirty="0">
                <a:latin typeface="Calibri"/>
                <a:cs typeface="Calibri"/>
              </a:rPr>
              <a:t>P(B|A)</a:t>
            </a:r>
            <a:r>
              <a:rPr sz="2000" b="1" spc="-20" dirty="0">
                <a:latin typeface="Calibri"/>
                <a:cs typeface="Calibri"/>
              </a:rPr>
              <a:t> </a:t>
            </a:r>
            <a:r>
              <a:rPr sz="2000" b="1" dirty="0">
                <a:latin typeface="Calibri"/>
                <a:cs typeface="Calibri"/>
              </a:rPr>
              <a:t>is</a:t>
            </a:r>
            <a:r>
              <a:rPr sz="2000" b="1" spc="-45" dirty="0">
                <a:latin typeface="Calibri"/>
                <a:cs typeface="Calibri"/>
              </a:rPr>
              <a:t> </a:t>
            </a:r>
            <a:r>
              <a:rPr sz="2000" b="1" dirty="0">
                <a:latin typeface="Calibri"/>
                <a:cs typeface="Calibri"/>
              </a:rPr>
              <a:t>Likelihood</a:t>
            </a:r>
            <a:r>
              <a:rPr sz="2000" b="1" spc="-15" dirty="0">
                <a:latin typeface="Calibri"/>
                <a:cs typeface="Calibri"/>
              </a:rPr>
              <a:t> </a:t>
            </a:r>
            <a:r>
              <a:rPr sz="2000" b="1" spc="-10" dirty="0">
                <a:latin typeface="Calibri"/>
                <a:cs typeface="Calibri"/>
              </a:rPr>
              <a:t>probability</a:t>
            </a:r>
            <a:r>
              <a:rPr sz="2000" spc="-10" dirty="0">
                <a:latin typeface="Calibri"/>
                <a:cs typeface="Calibri"/>
              </a:rPr>
              <a:t>:</a:t>
            </a:r>
            <a:r>
              <a:rPr sz="2000" spc="-50" dirty="0">
                <a:latin typeface="Calibri"/>
                <a:cs typeface="Calibri"/>
              </a:rPr>
              <a:t> </a:t>
            </a:r>
            <a:r>
              <a:rPr sz="2000" spc="-10" dirty="0">
                <a:latin typeface="Calibri"/>
                <a:cs typeface="Calibri"/>
              </a:rPr>
              <a:t>Probability</a:t>
            </a:r>
            <a:r>
              <a:rPr sz="2000" spc="-40" dirty="0">
                <a:latin typeface="Calibri"/>
                <a:cs typeface="Calibri"/>
              </a:rPr>
              <a:t> </a:t>
            </a:r>
            <a:r>
              <a:rPr sz="2000" dirty="0">
                <a:latin typeface="Calibri"/>
                <a:cs typeface="Calibri"/>
              </a:rPr>
              <a:t>of</a:t>
            </a:r>
            <a:r>
              <a:rPr sz="2000" spc="-55" dirty="0">
                <a:latin typeface="Calibri"/>
                <a:cs typeface="Calibri"/>
              </a:rPr>
              <a:t> </a:t>
            </a:r>
            <a:r>
              <a:rPr sz="2000" dirty="0">
                <a:latin typeface="Calibri"/>
                <a:cs typeface="Calibri"/>
              </a:rPr>
              <a:t>the</a:t>
            </a:r>
            <a:r>
              <a:rPr sz="2000" spc="-60" dirty="0">
                <a:latin typeface="Calibri"/>
                <a:cs typeface="Calibri"/>
              </a:rPr>
              <a:t> </a:t>
            </a:r>
            <a:r>
              <a:rPr sz="2000" dirty="0">
                <a:latin typeface="Calibri"/>
                <a:cs typeface="Calibri"/>
              </a:rPr>
              <a:t>evidence</a:t>
            </a:r>
            <a:r>
              <a:rPr sz="2000" spc="-10" dirty="0">
                <a:latin typeface="Calibri"/>
                <a:cs typeface="Calibri"/>
              </a:rPr>
              <a:t> </a:t>
            </a:r>
            <a:r>
              <a:rPr sz="2000" dirty="0">
                <a:latin typeface="Calibri"/>
                <a:cs typeface="Calibri"/>
              </a:rPr>
              <a:t>given</a:t>
            </a:r>
            <a:r>
              <a:rPr sz="2000" spc="-20" dirty="0">
                <a:latin typeface="Calibri"/>
                <a:cs typeface="Calibri"/>
              </a:rPr>
              <a:t> </a:t>
            </a:r>
            <a:r>
              <a:rPr sz="2000" dirty="0">
                <a:latin typeface="Calibri"/>
                <a:cs typeface="Calibri"/>
              </a:rPr>
              <a:t>that</a:t>
            </a:r>
            <a:r>
              <a:rPr sz="2000" spc="-40" dirty="0">
                <a:latin typeface="Calibri"/>
                <a:cs typeface="Calibri"/>
              </a:rPr>
              <a:t> </a:t>
            </a:r>
            <a:r>
              <a:rPr sz="2000" dirty="0">
                <a:latin typeface="Calibri"/>
                <a:cs typeface="Calibri"/>
              </a:rPr>
              <a:t>the</a:t>
            </a:r>
            <a:r>
              <a:rPr sz="2000" spc="-30" dirty="0">
                <a:latin typeface="Calibri"/>
                <a:cs typeface="Calibri"/>
              </a:rPr>
              <a:t> </a:t>
            </a:r>
            <a:r>
              <a:rPr sz="2000" spc="-10" dirty="0">
                <a:latin typeface="Calibri"/>
                <a:cs typeface="Calibri"/>
              </a:rPr>
              <a:t>probability</a:t>
            </a:r>
            <a:r>
              <a:rPr sz="2000" spc="-55" dirty="0">
                <a:latin typeface="Calibri"/>
                <a:cs typeface="Calibri"/>
              </a:rPr>
              <a:t> </a:t>
            </a:r>
            <a:r>
              <a:rPr sz="2000" dirty="0">
                <a:latin typeface="Calibri"/>
                <a:cs typeface="Calibri"/>
              </a:rPr>
              <a:t>of</a:t>
            </a:r>
            <a:r>
              <a:rPr sz="2000" spc="-50" dirty="0">
                <a:latin typeface="Calibri"/>
                <a:cs typeface="Calibri"/>
              </a:rPr>
              <a:t> a </a:t>
            </a:r>
            <a:r>
              <a:rPr sz="2000" dirty="0">
                <a:latin typeface="Calibri"/>
                <a:cs typeface="Calibri"/>
              </a:rPr>
              <a:t>hypothesis</a:t>
            </a:r>
            <a:r>
              <a:rPr sz="2000" spc="-65" dirty="0">
                <a:latin typeface="Calibri"/>
                <a:cs typeface="Calibri"/>
              </a:rPr>
              <a:t> </a:t>
            </a:r>
            <a:r>
              <a:rPr sz="2000" dirty="0">
                <a:latin typeface="Calibri"/>
                <a:cs typeface="Calibri"/>
              </a:rPr>
              <a:t>is</a:t>
            </a:r>
            <a:r>
              <a:rPr sz="2000" spc="-60" dirty="0">
                <a:latin typeface="Calibri"/>
                <a:cs typeface="Calibri"/>
              </a:rPr>
              <a:t> </a:t>
            </a:r>
            <a:r>
              <a:rPr sz="2000" spc="-10" dirty="0">
                <a:latin typeface="Calibri"/>
                <a:cs typeface="Calibri"/>
              </a:rPr>
              <a:t>true.</a:t>
            </a:r>
            <a:endParaRPr sz="2000">
              <a:latin typeface="Calibri"/>
              <a:cs typeface="Calibri"/>
            </a:endParaRPr>
          </a:p>
          <a:p>
            <a:pPr marL="12700">
              <a:lnSpc>
                <a:spcPct val="100000"/>
              </a:lnSpc>
              <a:spcBef>
                <a:spcPts val="890"/>
              </a:spcBef>
            </a:pPr>
            <a:r>
              <a:rPr sz="2000" b="1" dirty="0">
                <a:latin typeface="Calibri"/>
                <a:cs typeface="Calibri"/>
              </a:rPr>
              <a:t>P(A)</a:t>
            </a:r>
            <a:r>
              <a:rPr sz="2000" b="1" spc="-25" dirty="0">
                <a:latin typeface="Calibri"/>
                <a:cs typeface="Calibri"/>
              </a:rPr>
              <a:t> </a:t>
            </a:r>
            <a:r>
              <a:rPr sz="2000" b="1" dirty="0">
                <a:latin typeface="Calibri"/>
                <a:cs typeface="Calibri"/>
              </a:rPr>
              <a:t>is</a:t>
            </a:r>
            <a:r>
              <a:rPr sz="2000" b="1" spc="-55" dirty="0">
                <a:latin typeface="Calibri"/>
                <a:cs typeface="Calibri"/>
              </a:rPr>
              <a:t> </a:t>
            </a:r>
            <a:r>
              <a:rPr sz="2000" b="1" dirty="0">
                <a:latin typeface="Calibri"/>
                <a:cs typeface="Calibri"/>
              </a:rPr>
              <a:t>Prior</a:t>
            </a:r>
            <a:r>
              <a:rPr sz="2000" b="1" spc="-35" dirty="0">
                <a:latin typeface="Calibri"/>
                <a:cs typeface="Calibri"/>
              </a:rPr>
              <a:t> </a:t>
            </a:r>
            <a:r>
              <a:rPr sz="2000" b="1" spc="-10" dirty="0">
                <a:latin typeface="Calibri"/>
                <a:cs typeface="Calibri"/>
              </a:rPr>
              <a:t>Probability</a:t>
            </a:r>
            <a:r>
              <a:rPr sz="2000" spc="-10" dirty="0">
                <a:latin typeface="Calibri"/>
                <a:cs typeface="Calibri"/>
              </a:rPr>
              <a:t>:</a:t>
            </a:r>
            <a:r>
              <a:rPr sz="2000" spc="-55" dirty="0">
                <a:latin typeface="Calibri"/>
                <a:cs typeface="Calibri"/>
              </a:rPr>
              <a:t> </a:t>
            </a:r>
            <a:r>
              <a:rPr sz="2000" dirty="0">
                <a:latin typeface="Calibri"/>
                <a:cs typeface="Calibri"/>
              </a:rPr>
              <a:t>Probability</a:t>
            </a:r>
            <a:r>
              <a:rPr sz="2000" spc="-45" dirty="0">
                <a:latin typeface="Calibri"/>
                <a:cs typeface="Calibri"/>
              </a:rPr>
              <a:t> </a:t>
            </a:r>
            <a:r>
              <a:rPr sz="2000" dirty="0">
                <a:latin typeface="Calibri"/>
                <a:cs typeface="Calibri"/>
              </a:rPr>
              <a:t>of</a:t>
            </a:r>
            <a:r>
              <a:rPr sz="2000" spc="-55" dirty="0">
                <a:latin typeface="Calibri"/>
                <a:cs typeface="Calibri"/>
              </a:rPr>
              <a:t> </a:t>
            </a:r>
            <a:r>
              <a:rPr sz="2000" dirty="0">
                <a:latin typeface="Calibri"/>
                <a:cs typeface="Calibri"/>
              </a:rPr>
              <a:t>hypothesis</a:t>
            </a:r>
            <a:r>
              <a:rPr sz="2000" spc="-40" dirty="0">
                <a:latin typeface="Calibri"/>
                <a:cs typeface="Calibri"/>
              </a:rPr>
              <a:t> </a:t>
            </a:r>
            <a:r>
              <a:rPr sz="2000" dirty="0">
                <a:latin typeface="Calibri"/>
                <a:cs typeface="Calibri"/>
              </a:rPr>
              <a:t>before</a:t>
            </a:r>
            <a:r>
              <a:rPr sz="2000" spc="-10" dirty="0">
                <a:latin typeface="Calibri"/>
                <a:cs typeface="Calibri"/>
              </a:rPr>
              <a:t> </a:t>
            </a:r>
            <a:r>
              <a:rPr sz="2000" dirty="0">
                <a:latin typeface="Calibri"/>
                <a:cs typeface="Calibri"/>
              </a:rPr>
              <a:t>observing</a:t>
            </a:r>
            <a:r>
              <a:rPr sz="2000" spc="-30" dirty="0">
                <a:latin typeface="Calibri"/>
                <a:cs typeface="Calibri"/>
              </a:rPr>
              <a:t> </a:t>
            </a:r>
            <a:r>
              <a:rPr sz="2000" dirty="0">
                <a:latin typeface="Calibri"/>
                <a:cs typeface="Calibri"/>
              </a:rPr>
              <a:t>the</a:t>
            </a:r>
            <a:r>
              <a:rPr sz="2000" spc="-55" dirty="0">
                <a:latin typeface="Calibri"/>
                <a:cs typeface="Calibri"/>
              </a:rPr>
              <a:t> </a:t>
            </a:r>
            <a:r>
              <a:rPr sz="2000" spc="-10" dirty="0">
                <a:latin typeface="Calibri"/>
                <a:cs typeface="Calibri"/>
              </a:rPr>
              <a:t>evidence.</a:t>
            </a:r>
            <a:endParaRPr sz="2000">
              <a:latin typeface="Calibri"/>
              <a:cs typeface="Calibri"/>
            </a:endParaRPr>
          </a:p>
          <a:p>
            <a:pPr marL="12700">
              <a:lnSpc>
                <a:spcPct val="100000"/>
              </a:lnSpc>
              <a:spcBef>
                <a:spcPts val="1200"/>
              </a:spcBef>
            </a:pPr>
            <a:r>
              <a:rPr sz="2000" b="1" dirty="0">
                <a:latin typeface="Calibri"/>
                <a:cs typeface="Calibri"/>
              </a:rPr>
              <a:t>P(B)</a:t>
            </a:r>
            <a:r>
              <a:rPr sz="2000" b="1" spc="-30" dirty="0">
                <a:latin typeface="Calibri"/>
                <a:cs typeface="Calibri"/>
              </a:rPr>
              <a:t> </a:t>
            </a:r>
            <a:r>
              <a:rPr sz="2000" b="1" dirty="0">
                <a:latin typeface="Calibri"/>
                <a:cs typeface="Calibri"/>
              </a:rPr>
              <a:t>is</a:t>
            </a:r>
            <a:r>
              <a:rPr sz="2000" b="1" spc="-35" dirty="0">
                <a:latin typeface="Calibri"/>
                <a:cs typeface="Calibri"/>
              </a:rPr>
              <a:t> </a:t>
            </a:r>
            <a:r>
              <a:rPr sz="2000" b="1" dirty="0">
                <a:latin typeface="Calibri"/>
                <a:cs typeface="Calibri"/>
              </a:rPr>
              <a:t>Marginal</a:t>
            </a:r>
            <a:r>
              <a:rPr sz="2000" b="1" spc="-15" dirty="0">
                <a:latin typeface="Calibri"/>
                <a:cs typeface="Calibri"/>
              </a:rPr>
              <a:t> </a:t>
            </a:r>
            <a:r>
              <a:rPr sz="2000" b="1" spc="-10" dirty="0">
                <a:latin typeface="Calibri"/>
                <a:cs typeface="Calibri"/>
              </a:rPr>
              <a:t>Probability</a:t>
            </a:r>
            <a:r>
              <a:rPr sz="2000" spc="-10" dirty="0">
                <a:latin typeface="Calibri"/>
                <a:cs typeface="Calibri"/>
              </a:rPr>
              <a:t>:</a:t>
            </a:r>
            <a:r>
              <a:rPr sz="2000" spc="-15" dirty="0">
                <a:latin typeface="Calibri"/>
                <a:cs typeface="Calibri"/>
              </a:rPr>
              <a:t> </a:t>
            </a:r>
            <a:r>
              <a:rPr sz="2000" spc="-10" dirty="0">
                <a:latin typeface="Calibri"/>
                <a:cs typeface="Calibri"/>
              </a:rPr>
              <a:t>Probability</a:t>
            </a:r>
            <a:r>
              <a:rPr sz="2000" spc="-45" dirty="0">
                <a:latin typeface="Calibri"/>
                <a:cs typeface="Calibri"/>
              </a:rPr>
              <a:t> </a:t>
            </a:r>
            <a:r>
              <a:rPr sz="2000" dirty="0">
                <a:latin typeface="Calibri"/>
                <a:cs typeface="Calibri"/>
              </a:rPr>
              <a:t>of</a:t>
            </a:r>
            <a:r>
              <a:rPr sz="2000" spc="-40" dirty="0">
                <a:latin typeface="Calibri"/>
                <a:cs typeface="Calibri"/>
              </a:rPr>
              <a:t> </a:t>
            </a:r>
            <a:r>
              <a:rPr sz="2000" spc="-10" dirty="0">
                <a:latin typeface="Calibri"/>
                <a:cs typeface="Calibri"/>
              </a:rPr>
              <a:t>Evidence.</a:t>
            </a:r>
            <a:endParaRPr sz="200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4836"/>
            <a:ext cx="4800600" cy="495515"/>
          </a:xfrm>
          <a:prstGeom prst="rect">
            <a:avLst/>
          </a:prstGeom>
        </p:spPr>
      </p:pic>
      <p:sp>
        <p:nvSpPr>
          <p:cNvPr id="3" name="object 3"/>
          <p:cNvSpPr txBox="1"/>
          <p:nvPr/>
        </p:nvSpPr>
        <p:spPr>
          <a:xfrm>
            <a:off x="1208633" y="1897684"/>
            <a:ext cx="8358505" cy="3227705"/>
          </a:xfrm>
          <a:prstGeom prst="rect">
            <a:avLst/>
          </a:prstGeom>
        </p:spPr>
        <p:txBody>
          <a:bodyPr vert="horz" wrap="square" lIns="0" tIns="12700" rIns="0" bIns="0" rtlCol="0">
            <a:spAutoFit/>
          </a:bodyPr>
          <a:lstStyle/>
          <a:p>
            <a:pPr marL="12700" marR="5080" algn="just">
              <a:lnSpc>
                <a:spcPct val="150100"/>
              </a:lnSpc>
              <a:spcBef>
                <a:spcPts val="100"/>
              </a:spcBef>
            </a:pPr>
            <a:r>
              <a:rPr sz="2000" dirty="0">
                <a:latin typeface="Calibri"/>
                <a:cs typeface="Calibri"/>
              </a:rPr>
              <a:t>Suppose</a:t>
            </a:r>
            <a:r>
              <a:rPr sz="2000" spc="340" dirty="0">
                <a:latin typeface="Calibri"/>
                <a:cs typeface="Calibri"/>
              </a:rPr>
              <a:t> </a:t>
            </a:r>
            <a:r>
              <a:rPr sz="2000" dirty="0">
                <a:latin typeface="Calibri"/>
                <a:cs typeface="Calibri"/>
              </a:rPr>
              <a:t>we</a:t>
            </a:r>
            <a:r>
              <a:rPr sz="2000" spc="335" dirty="0">
                <a:latin typeface="Calibri"/>
                <a:cs typeface="Calibri"/>
              </a:rPr>
              <a:t> </a:t>
            </a:r>
            <a:r>
              <a:rPr sz="2000" dirty="0">
                <a:latin typeface="Calibri"/>
                <a:cs typeface="Calibri"/>
              </a:rPr>
              <a:t>have</a:t>
            </a:r>
            <a:r>
              <a:rPr sz="2000" spc="340" dirty="0">
                <a:latin typeface="Calibri"/>
                <a:cs typeface="Calibri"/>
              </a:rPr>
              <a:t> </a:t>
            </a:r>
            <a:r>
              <a:rPr sz="2000" dirty="0">
                <a:latin typeface="Calibri"/>
                <a:cs typeface="Calibri"/>
              </a:rPr>
              <a:t>a</a:t>
            </a:r>
            <a:r>
              <a:rPr sz="2000" spc="345" dirty="0">
                <a:latin typeface="Calibri"/>
                <a:cs typeface="Calibri"/>
              </a:rPr>
              <a:t> </a:t>
            </a:r>
            <a:r>
              <a:rPr sz="2000" dirty="0">
                <a:latin typeface="Calibri"/>
                <a:cs typeface="Calibri"/>
              </a:rPr>
              <a:t>dataset</a:t>
            </a:r>
            <a:r>
              <a:rPr sz="2000" spc="350" dirty="0">
                <a:latin typeface="Calibri"/>
                <a:cs typeface="Calibri"/>
              </a:rPr>
              <a:t> </a:t>
            </a:r>
            <a:r>
              <a:rPr sz="2000" dirty="0">
                <a:latin typeface="Calibri"/>
                <a:cs typeface="Calibri"/>
              </a:rPr>
              <a:t>of</a:t>
            </a:r>
            <a:r>
              <a:rPr sz="2000" spc="330" dirty="0">
                <a:latin typeface="Calibri"/>
                <a:cs typeface="Calibri"/>
              </a:rPr>
              <a:t> </a:t>
            </a:r>
            <a:r>
              <a:rPr sz="2000" b="1" dirty="0">
                <a:latin typeface="Calibri"/>
                <a:cs typeface="Calibri"/>
              </a:rPr>
              <a:t>weather</a:t>
            </a:r>
            <a:r>
              <a:rPr sz="2000" b="1" spc="360" dirty="0">
                <a:latin typeface="Calibri"/>
                <a:cs typeface="Calibri"/>
              </a:rPr>
              <a:t> </a:t>
            </a:r>
            <a:r>
              <a:rPr sz="2000" b="1" dirty="0">
                <a:latin typeface="Calibri"/>
                <a:cs typeface="Calibri"/>
              </a:rPr>
              <a:t>conditions</a:t>
            </a:r>
            <a:r>
              <a:rPr sz="2000" b="1" spc="335" dirty="0">
                <a:latin typeface="Calibri"/>
                <a:cs typeface="Calibri"/>
              </a:rPr>
              <a:t> </a:t>
            </a:r>
            <a:r>
              <a:rPr sz="2000" dirty="0">
                <a:latin typeface="Calibri"/>
                <a:cs typeface="Calibri"/>
              </a:rPr>
              <a:t>and</a:t>
            </a:r>
            <a:r>
              <a:rPr sz="2000" spc="305" dirty="0">
                <a:latin typeface="Calibri"/>
                <a:cs typeface="Calibri"/>
              </a:rPr>
              <a:t> </a:t>
            </a:r>
            <a:r>
              <a:rPr sz="2000" dirty="0">
                <a:latin typeface="Calibri"/>
                <a:cs typeface="Calibri"/>
              </a:rPr>
              <a:t>corresponding</a:t>
            </a:r>
            <a:r>
              <a:rPr sz="2000" spc="355" dirty="0">
                <a:latin typeface="Calibri"/>
                <a:cs typeface="Calibri"/>
              </a:rPr>
              <a:t> </a:t>
            </a:r>
            <a:r>
              <a:rPr sz="2000" spc="-10" dirty="0">
                <a:latin typeface="Calibri"/>
                <a:cs typeface="Calibri"/>
              </a:rPr>
              <a:t>target </a:t>
            </a:r>
            <a:r>
              <a:rPr sz="2000" dirty="0">
                <a:latin typeface="Calibri"/>
                <a:cs typeface="Calibri"/>
              </a:rPr>
              <a:t>variable</a:t>
            </a:r>
            <a:r>
              <a:rPr sz="2000" spc="-5" dirty="0">
                <a:latin typeface="Calibri"/>
                <a:cs typeface="Calibri"/>
              </a:rPr>
              <a:t> </a:t>
            </a:r>
            <a:r>
              <a:rPr sz="2000" dirty="0">
                <a:latin typeface="Calibri"/>
                <a:cs typeface="Calibri"/>
              </a:rPr>
              <a:t>"</a:t>
            </a:r>
            <a:r>
              <a:rPr sz="2000" b="1" dirty="0">
                <a:latin typeface="Calibri"/>
                <a:cs typeface="Calibri"/>
              </a:rPr>
              <a:t>Play</a:t>
            </a:r>
            <a:r>
              <a:rPr sz="2000" dirty="0">
                <a:latin typeface="Calibri"/>
                <a:cs typeface="Calibri"/>
              </a:rPr>
              <a:t>".</a:t>
            </a:r>
            <a:r>
              <a:rPr sz="2000" spc="20" dirty="0">
                <a:latin typeface="Calibri"/>
                <a:cs typeface="Calibri"/>
              </a:rPr>
              <a:t> </a:t>
            </a:r>
            <a:r>
              <a:rPr sz="2000" dirty="0">
                <a:latin typeface="Calibri"/>
                <a:cs typeface="Calibri"/>
              </a:rPr>
              <a:t>So</a:t>
            </a:r>
            <a:r>
              <a:rPr sz="2000" spc="5" dirty="0">
                <a:latin typeface="Calibri"/>
                <a:cs typeface="Calibri"/>
              </a:rPr>
              <a:t> </a:t>
            </a:r>
            <a:r>
              <a:rPr sz="2000" dirty="0">
                <a:latin typeface="Calibri"/>
                <a:cs typeface="Calibri"/>
              </a:rPr>
              <a:t>using</a:t>
            </a:r>
            <a:r>
              <a:rPr sz="2000" spc="-5" dirty="0">
                <a:latin typeface="Calibri"/>
                <a:cs typeface="Calibri"/>
              </a:rPr>
              <a:t> </a:t>
            </a:r>
            <a:r>
              <a:rPr sz="2000" dirty="0">
                <a:latin typeface="Calibri"/>
                <a:cs typeface="Calibri"/>
              </a:rPr>
              <a:t>this</a:t>
            </a:r>
            <a:r>
              <a:rPr sz="2000" spc="20" dirty="0">
                <a:latin typeface="Calibri"/>
                <a:cs typeface="Calibri"/>
              </a:rPr>
              <a:t> </a:t>
            </a:r>
            <a:r>
              <a:rPr sz="2000" dirty="0">
                <a:latin typeface="Calibri"/>
                <a:cs typeface="Calibri"/>
              </a:rPr>
              <a:t>dataset</a:t>
            </a:r>
            <a:r>
              <a:rPr sz="2000" spc="25" dirty="0">
                <a:latin typeface="Calibri"/>
                <a:cs typeface="Calibri"/>
              </a:rPr>
              <a:t> </a:t>
            </a:r>
            <a:r>
              <a:rPr sz="2000" dirty="0">
                <a:latin typeface="Calibri"/>
                <a:cs typeface="Calibri"/>
              </a:rPr>
              <a:t>we</a:t>
            </a:r>
            <a:r>
              <a:rPr sz="2000" spc="-15" dirty="0">
                <a:latin typeface="Calibri"/>
                <a:cs typeface="Calibri"/>
              </a:rPr>
              <a:t> </a:t>
            </a:r>
            <a:r>
              <a:rPr sz="2000" dirty="0">
                <a:latin typeface="Calibri"/>
                <a:cs typeface="Calibri"/>
              </a:rPr>
              <a:t>need</a:t>
            </a:r>
            <a:r>
              <a:rPr sz="2000" spc="15" dirty="0">
                <a:latin typeface="Calibri"/>
                <a:cs typeface="Calibri"/>
              </a:rPr>
              <a:t> </a:t>
            </a:r>
            <a:r>
              <a:rPr sz="2000" dirty="0">
                <a:latin typeface="Calibri"/>
                <a:cs typeface="Calibri"/>
              </a:rPr>
              <a:t>to decide</a:t>
            </a:r>
            <a:r>
              <a:rPr sz="2000" spc="5" dirty="0">
                <a:latin typeface="Calibri"/>
                <a:cs typeface="Calibri"/>
              </a:rPr>
              <a:t> </a:t>
            </a:r>
            <a:r>
              <a:rPr sz="2000" dirty="0">
                <a:latin typeface="Calibri"/>
                <a:cs typeface="Calibri"/>
              </a:rPr>
              <a:t>that</a:t>
            </a:r>
            <a:r>
              <a:rPr sz="2000" spc="5" dirty="0">
                <a:latin typeface="Calibri"/>
                <a:cs typeface="Calibri"/>
              </a:rPr>
              <a:t> </a:t>
            </a:r>
            <a:r>
              <a:rPr sz="2000" dirty="0">
                <a:latin typeface="Calibri"/>
                <a:cs typeface="Calibri"/>
              </a:rPr>
              <a:t>whether</a:t>
            </a:r>
            <a:r>
              <a:rPr sz="2000" spc="5" dirty="0">
                <a:latin typeface="Calibri"/>
                <a:cs typeface="Calibri"/>
              </a:rPr>
              <a:t> </a:t>
            </a:r>
            <a:r>
              <a:rPr sz="2000" dirty="0">
                <a:latin typeface="Calibri"/>
                <a:cs typeface="Calibri"/>
              </a:rPr>
              <a:t>we</a:t>
            </a:r>
            <a:r>
              <a:rPr sz="2000" spc="15" dirty="0">
                <a:latin typeface="Calibri"/>
                <a:cs typeface="Calibri"/>
              </a:rPr>
              <a:t> </a:t>
            </a:r>
            <a:r>
              <a:rPr sz="2000" spc="-10" dirty="0">
                <a:latin typeface="Calibri"/>
                <a:cs typeface="Calibri"/>
              </a:rPr>
              <a:t>should </a:t>
            </a:r>
            <a:r>
              <a:rPr sz="2000" dirty="0">
                <a:latin typeface="Calibri"/>
                <a:cs typeface="Calibri"/>
              </a:rPr>
              <a:t>play</a:t>
            </a:r>
            <a:r>
              <a:rPr sz="2000" spc="85" dirty="0">
                <a:latin typeface="Calibri"/>
                <a:cs typeface="Calibri"/>
              </a:rPr>
              <a:t> </a:t>
            </a:r>
            <a:r>
              <a:rPr sz="2000" dirty="0">
                <a:latin typeface="Calibri"/>
                <a:cs typeface="Calibri"/>
              </a:rPr>
              <a:t>or</a:t>
            </a:r>
            <a:r>
              <a:rPr sz="2000" spc="75" dirty="0">
                <a:latin typeface="Calibri"/>
                <a:cs typeface="Calibri"/>
              </a:rPr>
              <a:t> </a:t>
            </a:r>
            <a:r>
              <a:rPr sz="2000" dirty="0">
                <a:latin typeface="Calibri"/>
                <a:cs typeface="Calibri"/>
              </a:rPr>
              <a:t>not</a:t>
            </a:r>
            <a:r>
              <a:rPr sz="2000" spc="80" dirty="0">
                <a:latin typeface="Calibri"/>
                <a:cs typeface="Calibri"/>
              </a:rPr>
              <a:t> </a:t>
            </a:r>
            <a:r>
              <a:rPr sz="2000" dirty="0">
                <a:latin typeface="Calibri"/>
                <a:cs typeface="Calibri"/>
              </a:rPr>
              <a:t>on</a:t>
            </a:r>
            <a:r>
              <a:rPr sz="2000" spc="85" dirty="0">
                <a:latin typeface="Calibri"/>
                <a:cs typeface="Calibri"/>
              </a:rPr>
              <a:t> </a:t>
            </a:r>
            <a:r>
              <a:rPr sz="2000" dirty="0">
                <a:latin typeface="Calibri"/>
                <a:cs typeface="Calibri"/>
              </a:rPr>
              <a:t>a</a:t>
            </a:r>
            <a:r>
              <a:rPr sz="2000" spc="50" dirty="0">
                <a:latin typeface="Calibri"/>
                <a:cs typeface="Calibri"/>
              </a:rPr>
              <a:t> </a:t>
            </a:r>
            <a:r>
              <a:rPr sz="2000" dirty="0">
                <a:latin typeface="Calibri"/>
                <a:cs typeface="Calibri"/>
              </a:rPr>
              <a:t>particular</a:t>
            </a:r>
            <a:r>
              <a:rPr sz="2000" spc="85" dirty="0">
                <a:latin typeface="Calibri"/>
                <a:cs typeface="Calibri"/>
              </a:rPr>
              <a:t> </a:t>
            </a:r>
            <a:r>
              <a:rPr sz="2000" dirty="0">
                <a:latin typeface="Calibri"/>
                <a:cs typeface="Calibri"/>
              </a:rPr>
              <a:t>day</a:t>
            </a:r>
            <a:r>
              <a:rPr sz="2000" spc="90" dirty="0">
                <a:latin typeface="Calibri"/>
                <a:cs typeface="Calibri"/>
              </a:rPr>
              <a:t> </a:t>
            </a:r>
            <a:r>
              <a:rPr sz="2000" dirty="0">
                <a:latin typeface="Calibri"/>
                <a:cs typeface="Calibri"/>
              </a:rPr>
              <a:t>according</a:t>
            </a:r>
            <a:r>
              <a:rPr sz="2000" spc="75" dirty="0">
                <a:latin typeface="Calibri"/>
                <a:cs typeface="Calibri"/>
              </a:rPr>
              <a:t> </a:t>
            </a:r>
            <a:r>
              <a:rPr sz="2000" dirty="0">
                <a:latin typeface="Calibri"/>
                <a:cs typeface="Calibri"/>
              </a:rPr>
              <a:t>to</a:t>
            </a:r>
            <a:r>
              <a:rPr sz="2000" spc="80" dirty="0">
                <a:latin typeface="Calibri"/>
                <a:cs typeface="Calibri"/>
              </a:rPr>
              <a:t> </a:t>
            </a:r>
            <a:r>
              <a:rPr sz="2000" dirty="0">
                <a:latin typeface="Calibri"/>
                <a:cs typeface="Calibri"/>
              </a:rPr>
              <a:t>the</a:t>
            </a:r>
            <a:r>
              <a:rPr sz="2000" spc="70" dirty="0">
                <a:latin typeface="Calibri"/>
                <a:cs typeface="Calibri"/>
              </a:rPr>
              <a:t> </a:t>
            </a:r>
            <a:r>
              <a:rPr sz="2000" dirty="0">
                <a:latin typeface="Calibri"/>
                <a:cs typeface="Calibri"/>
              </a:rPr>
              <a:t>weather</a:t>
            </a:r>
            <a:r>
              <a:rPr sz="2000" spc="105" dirty="0">
                <a:latin typeface="Calibri"/>
                <a:cs typeface="Calibri"/>
              </a:rPr>
              <a:t> </a:t>
            </a:r>
            <a:r>
              <a:rPr sz="2000" dirty="0">
                <a:latin typeface="Calibri"/>
                <a:cs typeface="Calibri"/>
              </a:rPr>
              <a:t>conditions.</a:t>
            </a:r>
            <a:r>
              <a:rPr sz="2000" spc="70" dirty="0">
                <a:latin typeface="Calibri"/>
                <a:cs typeface="Calibri"/>
              </a:rPr>
              <a:t> </a:t>
            </a:r>
            <a:r>
              <a:rPr sz="2000" dirty="0">
                <a:latin typeface="Calibri"/>
                <a:cs typeface="Calibri"/>
              </a:rPr>
              <a:t>So</a:t>
            </a:r>
            <a:r>
              <a:rPr sz="2000" spc="75" dirty="0">
                <a:latin typeface="Calibri"/>
                <a:cs typeface="Calibri"/>
              </a:rPr>
              <a:t> </a:t>
            </a:r>
            <a:r>
              <a:rPr sz="2000" dirty="0">
                <a:latin typeface="Calibri"/>
                <a:cs typeface="Calibri"/>
              </a:rPr>
              <a:t>to</a:t>
            </a:r>
            <a:r>
              <a:rPr sz="2000" spc="80" dirty="0">
                <a:latin typeface="Calibri"/>
                <a:cs typeface="Calibri"/>
              </a:rPr>
              <a:t> </a:t>
            </a:r>
            <a:r>
              <a:rPr sz="2000" spc="-10" dirty="0">
                <a:latin typeface="Calibri"/>
                <a:cs typeface="Calibri"/>
              </a:rPr>
              <a:t>solve </a:t>
            </a:r>
            <a:r>
              <a:rPr sz="2000" dirty="0">
                <a:latin typeface="Calibri"/>
                <a:cs typeface="Calibri"/>
              </a:rPr>
              <a:t>this</a:t>
            </a:r>
            <a:r>
              <a:rPr sz="2000" spc="-45" dirty="0">
                <a:latin typeface="Calibri"/>
                <a:cs typeface="Calibri"/>
              </a:rPr>
              <a:t> </a:t>
            </a:r>
            <a:r>
              <a:rPr sz="2000" dirty="0">
                <a:latin typeface="Calibri"/>
                <a:cs typeface="Calibri"/>
              </a:rPr>
              <a:t>problem,</a:t>
            </a:r>
            <a:r>
              <a:rPr sz="2000" spc="-40" dirty="0">
                <a:latin typeface="Calibri"/>
                <a:cs typeface="Calibri"/>
              </a:rPr>
              <a:t> </a:t>
            </a:r>
            <a:r>
              <a:rPr sz="2000" dirty="0">
                <a:latin typeface="Calibri"/>
                <a:cs typeface="Calibri"/>
              </a:rPr>
              <a:t>we</a:t>
            </a:r>
            <a:r>
              <a:rPr sz="2000" spc="-40" dirty="0">
                <a:latin typeface="Calibri"/>
                <a:cs typeface="Calibri"/>
              </a:rPr>
              <a:t> </a:t>
            </a:r>
            <a:r>
              <a:rPr sz="2000" dirty="0">
                <a:latin typeface="Calibri"/>
                <a:cs typeface="Calibri"/>
              </a:rPr>
              <a:t>need</a:t>
            </a:r>
            <a:r>
              <a:rPr sz="2000" spc="-20" dirty="0">
                <a:latin typeface="Calibri"/>
                <a:cs typeface="Calibri"/>
              </a:rPr>
              <a:t> </a:t>
            </a:r>
            <a:r>
              <a:rPr sz="2000" dirty="0">
                <a:latin typeface="Calibri"/>
                <a:cs typeface="Calibri"/>
              </a:rPr>
              <a:t>to</a:t>
            </a:r>
            <a:r>
              <a:rPr sz="2000" spc="-70" dirty="0">
                <a:latin typeface="Calibri"/>
                <a:cs typeface="Calibri"/>
              </a:rPr>
              <a:t> </a:t>
            </a:r>
            <a:r>
              <a:rPr sz="2000" dirty="0">
                <a:latin typeface="Calibri"/>
                <a:cs typeface="Calibri"/>
              </a:rPr>
              <a:t>follow</a:t>
            </a:r>
            <a:r>
              <a:rPr sz="2000" spc="-35" dirty="0">
                <a:latin typeface="Calibri"/>
                <a:cs typeface="Calibri"/>
              </a:rPr>
              <a:t> </a:t>
            </a:r>
            <a:r>
              <a:rPr sz="2000" dirty="0">
                <a:latin typeface="Calibri"/>
                <a:cs typeface="Calibri"/>
              </a:rPr>
              <a:t>the</a:t>
            </a:r>
            <a:r>
              <a:rPr sz="2000" spc="-60" dirty="0">
                <a:latin typeface="Calibri"/>
                <a:cs typeface="Calibri"/>
              </a:rPr>
              <a:t> </a:t>
            </a:r>
            <a:r>
              <a:rPr sz="2000" dirty="0">
                <a:latin typeface="Calibri"/>
                <a:cs typeface="Calibri"/>
              </a:rPr>
              <a:t>below</a:t>
            </a:r>
            <a:r>
              <a:rPr sz="2000" spc="-35" dirty="0">
                <a:latin typeface="Calibri"/>
                <a:cs typeface="Calibri"/>
              </a:rPr>
              <a:t> </a:t>
            </a:r>
            <a:r>
              <a:rPr sz="2000" spc="-10" dirty="0">
                <a:latin typeface="Calibri"/>
                <a:cs typeface="Calibri"/>
              </a:rPr>
              <a:t>steps:</a:t>
            </a:r>
            <a:endParaRPr sz="2000">
              <a:latin typeface="Calibri"/>
              <a:cs typeface="Calibri"/>
            </a:endParaRPr>
          </a:p>
          <a:p>
            <a:pPr marL="203835" indent="-194945" algn="just">
              <a:lnSpc>
                <a:spcPct val="100000"/>
              </a:lnSpc>
              <a:spcBef>
                <a:spcPts val="1205"/>
              </a:spcBef>
              <a:buSzPct val="95000"/>
              <a:buAutoNum type="arabicPeriod"/>
              <a:tabLst>
                <a:tab pos="203835" algn="l"/>
              </a:tabLst>
            </a:pPr>
            <a:r>
              <a:rPr sz="2000" dirty="0">
                <a:latin typeface="Calibri"/>
                <a:cs typeface="Calibri"/>
              </a:rPr>
              <a:t>Convert</a:t>
            </a:r>
            <a:r>
              <a:rPr sz="2000" spc="-65" dirty="0">
                <a:latin typeface="Calibri"/>
                <a:cs typeface="Calibri"/>
              </a:rPr>
              <a:t> </a:t>
            </a:r>
            <a:r>
              <a:rPr sz="2000" dirty="0">
                <a:latin typeface="Calibri"/>
                <a:cs typeface="Calibri"/>
              </a:rPr>
              <a:t>the</a:t>
            </a:r>
            <a:r>
              <a:rPr sz="2000" spc="-90" dirty="0">
                <a:latin typeface="Calibri"/>
                <a:cs typeface="Calibri"/>
              </a:rPr>
              <a:t> </a:t>
            </a:r>
            <a:r>
              <a:rPr sz="2000" dirty="0">
                <a:latin typeface="Calibri"/>
                <a:cs typeface="Calibri"/>
              </a:rPr>
              <a:t>given</a:t>
            </a:r>
            <a:r>
              <a:rPr sz="2000" spc="-65" dirty="0">
                <a:latin typeface="Calibri"/>
                <a:cs typeface="Calibri"/>
              </a:rPr>
              <a:t> </a:t>
            </a:r>
            <a:r>
              <a:rPr sz="2000" dirty="0">
                <a:latin typeface="Calibri"/>
                <a:cs typeface="Calibri"/>
              </a:rPr>
              <a:t>dataset</a:t>
            </a:r>
            <a:r>
              <a:rPr sz="2000" spc="-65" dirty="0">
                <a:latin typeface="Calibri"/>
                <a:cs typeface="Calibri"/>
              </a:rPr>
              <a:t> </a:t>
            </a:r>
            <a:r>
              <a:rPr sz="2000" dirty="0">
                <a:latin typeface="Calibri"/>
                <a:cs typeface="Calibri"/>
              </a:rPr>
              <a:t>into</a:t>
            </a:r>
            <a:r>
              <a:rPr sz="2000" spc="-65" dirty="0">
                <a:latin typeface="Calibri"/>
                <a:cs typeface="Calibri"/>
              </a:rPr>
              <a:t> </a:t>
            </a:r>
            <a:r>
              <a:rPr sz="2000" dirty="0">
                <a:latin typeface="Calibri"/>
                <a:cs typeface="Calibri"/>
              </a:rPr>
              <a:t>frequency</a:t>
            </a:r>
            <a:r>
              <a:rPr sz="2000" spc="-75" dirty="0">
                <a:latin typeface="Calibri"/>
                <a:cs typeface="Calibri"/>
              </a:rPr>
              <a:t> </a:t>
            </a:r>
            <a:r>
              <a:rPr sz="2000" spc="-10" dirty="0">
                <a:latin typeface="Calibri"/>
                <a:cs typeface="Calibri"/>
              </a:rPr>
              <a:t>tables.</a:t>
            </a:r>
            <a:endParaRPr sz="2000">
              <a:latin typeface="Calibri"/>
              <a:cs typeface="Calibri"/>
            </a:endParaRPr>
          </a:p>
          <a:p>
            <a:pPr marL="203835" indent="-194945" algn="just">
              <a:lnSpc>
                <a:spcPct val="100000"/>
              </a:lnSpc>
              <a:spcBef>
                <a:spcPts val="1200"/>
              </a:spcBef>
              <a:buSzPct val="95000"/>
              <a:buAutoNum type="arabicPeriod"/>
              <a:tabLst>
                <a:tab pos="203835" algn="l"/>
              </a:tabLst>
            </a:pPr>
            <a:r>
              <a:rPr sz="2000" spc="-10" dirty="0">
                <a:latin typeface="Calibri"/>
                <a:cs typeface="Calibri"/>
              </a:rPr>
              <a:t>Generate</a:t>
            </a:r>
            <a:r>
              <a:rPr sz="2000" dirty="0">
                <a:latin typeface="Calibri"/>
                <a:cs typeface="Calibri"/>
              </a:rPr>
              <a:t> </a:t>
            </a:r>
            <a:r>
              <a:rPr sz="2000" spc="-10" dirty="0">
                <a:latin typeface="Calibri"/>
                <a:cs typeface="Calibri"/>
              </a:rPr>
              <a:t>Likelihood</a:t>
            </a:r>
            <a:r>
              <a:rPr sz="2000" spc="-20" dirty="0">
                <a:latin typeface="Calibri"/>
                <a:cs typeface="Calibri"/>
              </a:rPr>
              <a:t> </a:t>
            </a:r>
            <a:r>
              <a:rPr sz="2000" dirty="0">
                <a:latin typeface="Calibri"/>
                <a:cs typeface="Calibri"/>
              </a:rPr>
              <a:t>table</a:t>
            </a:r>
            <a:r>
              <a:rPr sz="2000" spc="-65" dirty="0">
                <a:latin typeface="Calibri"/>
                <a:cs typeface="Calibri"/>
              </a:rPr>
              <a:t> </a:t>
            </a:r>
            <a:r>
              <a:rPr sz="2000" dirty="0">
                <a:latin typeface="Calibri"/>
                <a:cs typeface="Calibri"/>
              </a:rPr>
              <a:t>by</a:t>
            </a:r>
            <a:r>
              <a:rPr sz="2000" spc="-70" dirty="0">
                <a:latin typeface="Calibri"/>
                <a:cs typeface="Calibri"/>
              </a:rPr>
              <a:t> </a:t>
            </a:r>
            <a:r>
              <a:rPr sz="2000" dirty="0">
                <a:latin typeface="Calibri"/>
                <a:cs typeface="Calibri"/>
              </a:rPr>
              <a:t>finding</a:t>
            </a:r>
            <a:r>
              <a:rPr sz="2000" spc="-70" dirty="0">
                <a:latin typeface="Calibri"/>
                <a:cs typeface="Calibri"/>
              </a:rPr>
              <a:t> </a:t>
            </a:r>
            <a:r>
              <a:rPr sz="2000" dirty="0">
                <a:latin typeface="Calibri"/>
                <a:cs typeface="Calibri"/>
              </a:rPr>
              <a:t>the</a:t>
            </a:r>
            <a:r>
              <a:rPr sz="2000" spc="-65" dirty="0">
                <a:latin typeface="Calibri"/>
                <a:cs typeface="Calibri"/>
              </a:rPr>
              <a:t> </a:t>
            </a:r>
            <a:r>
              <a:rPr sz="2000" dirty="0">
                <a:latin typeface="Calibri"/>
                <a:cs typeface="Calibri"/>
              </a:rPr>
              <a:t>probabilities</a:t>
            </a:r>
            <a:r>
              <a:rPr sz="2000" spc="-35" dirty="0">
                <a:latin typeface="Calibri"/>
                <a:cs typeface="Calibri"/>
              </a:rPr>
              <a:t> </a:t>
            </a:r>
            <a:r>
              <a:rPr sz="2000" dirty="0">
                <a:latin typeface="Calibri"/>
                <a:cs typeface="Calibri"/>
              </a:rPr>
              <a:t>of</a:t>
            </a:r>
            <a:r>
              <a:rPr sz="2000" spc="-70" dirty="0">
                <a:latin typeface="Calibri"/>
                <a:cs typeface="Calibri"/>
              </a:rPr>
              <a:t> </a:t>
            </a:r>
            <a:r>
              <a:rPr sz="2000" dirty="0">
                <a:latin typeface="Calibri"/>
                <a:cs typeface="Calibri"/>
              </a:rPr>
              <a:t>given</a:t>
            </a:r>
            <a:r>
              <a:rPr sz="2000" spc="-30" dirty="0">
                <a:latin typeface="Calibri"/>
                <a:cs typeface="Calibri"/>
              </a:rPr>
              <a:t> </a:t>
            </a:r>
            <a:r>
              <a:rPr sz="2000" spc="-10" dirty="0">
                <a:latin typeface="Calibri"/>
                <a:cs typeface="Calibri"/>
              </a:rPr>
              <a:t>features.</a:t>
            </a:r>
            <a:endParaRPr sz="2000">
              <a:latin typeface="Calibri"/>
              <a:cs typeface="Calibri"/>
            </a:endParaRPr>
          </a:p>
          <a:p>
            <a:pPr marL="203835" indent="-194945" algn="just">
              <a:lnSpc>
                <a:spcPct val="100000"/>
              </a:lnSpc>
              <a:spcBef>
                <a:spcPts val="1200"/>
              </a:spcBef>
              <a:buSzPct val="95000"/>
              <a:buAutoNum type="arabicPeriod"/>
              <a:tabLst>
                <a:tab pos="203835" algn="l"/>
              </a:tabLst>
            </a:pPr>
            <a:r>
              <a:rPr sz="2000" spc="-40" dirty="0">
                <a:latin typeface="Calibri"/>
                <a:cs typeface="Calibri"/>
              </a:rPr>
              <a:t>Now,</a:t>
            </a:r>
            <a:r>
              <a:rPr sz="2000" spc="-75" dirty="0">
                <a:latin typeface="Calibri"/>
                <a:cs typeface="Calibri"/>
              </a:rPr>
              <a:t> </a:t>
            </a:r>
            <a:r>
              <a:rPr sz="2000" dirty="0">
                <a:latin typeface="Calibri"/>
                <a:cs typeface="Calibri"/>
              </a:rPr>
              <a:t>use</a:t>
            </a:r>
            <a:r>
              <a:rPr sz="2000" spc="-70" dirty="0">
                <a:latin typeface="Calibri"/>
                <a:cs typeface="Calibri"/>
              </a:rPr>
              <a:t> </a:t>
            </a:r>
            <a:r>
              <a:rPr sz="2000" dirty="0">
                <a:latin typeface="Calibri"/>
                <a:cs typeface="Calibri"/>
              </a:rPr>
              <a:t>Bayes</a:t>
            </a:r>
            <a:r>
              <a:rPr sz="2000" spc="-65" dirty="0">
                <a:latin typeface="Calibri"/>
                <a:cs typeface="Calibri"/>
              </a:rPr>
              <a:t> </a:t>
            </a:r>
            <a:r>
              <a:rPr sz="2000" dirty="0">
                <a:latin typeface="Calibri"/>
                <a:cs typeface="Calibri"/>
              </a:rPr>
              <a:t>theorem</a:t>
            </a:r>
            <a:r>
              <a:rPr sz="2000" spc="-55" dirty="0">
                <a:latin typeface="Calibri"/>
                <a:cs typeface="Calibri"/>
              </a:rPr>
              <a:t> </a:t>
            </a:r>
            <a:r>
              <a:rPr sz="2000" dirty="0">
                <a:latin typeface="Calibri"/>
                <a:cs typeface="Calibri"/>
              </a:rPr>
              <a:t>to</a:t>
            </a:r>
            <a:r>
              <a:rPr sz="2000" spc="-65" dirty="0">
                <a:latin typeface="Calibri"/>
                <a:cs typeface="Calibri"/>
              </a:rPr>
              <a:t> </a:t>
            </a:r>
            <a:r>
              <a:rPr sz="2000" dirty="0">
                <a:latin typeface="Calibri"/>
                <a:cs typeface="Calibri"/>
              </a:rPr>
              <a:t>calculate</a:t>
            </a:r>
            <a:r>
              <a:rPr sz="2000" spc="-40" dirty="0">
                <a:latin typeface="Calibri"/>
                <a:cs typeface="Calibri"/>
              </a:rPr>
              <a:t> </a:t>
            </a:r>
            <a:r>
              <a:rPr sz="2000" dirty="0">
                <a:latin typeface="Calibri"/>
                <a:cs typeface="Calibri"/>
              </a:rPr>
              <a:t>the</a:t>
            </a:r>
            <a:r>
              <a:rPr sz="2000" spc="-75" dirty="0">
                <a:latin typeface="Calibri"/>
                <a:cs typeface="Calibri"/>
              </a:rPr>
              <a:t> </a:t>
            </a:r>
            <a:r>
              <a:rPr sz="2000" dirty="0">
                <a:latin typeface="Calibri"/>
                <a:cs typeface="Calibri"/>
              </a:rPr>
              <a:t>posterior</a:t>
            </a:r>
            <a:r>
              <a:rPr sz="2000" spc="-40" dirty="0">
                <a:latin typeface="Calibri"/>
                <a:cs typeface="Calibri"/>
              </a:rPr>
              <a:t> </a:t>
            </a:r>
            <a:r>
              <a:rPr sz="2000" spc="-10" dirty="0">
                <a:latin typeface="Calibri"/>
                <a:cs typeface="Calibri"/>
              </a:rPr>
              <a:t>probability.</a:t>
            </a:r>
            <a:endParaRPr sz="2000">
              <a:latin typeface="Calibri"/>
              <a:cs typeface="Calibri"/>
            </a:endParaRPr>
          </a:p>
        </p:txBody>
      </p:sp>
      <p:sp>
        <p:nvSpPr>
          <p:cNvPr id="4" name="object 4"/>
          <p:cNvSpPr txBox="1">
            <a:spLocks noGrp="1"/>
          </p:cNvSpPr>
          <p:nvPr>
            <p:ph type="title"/>
          </p:nvPr>
        </p:nvSpPr>
        <p:spPr>
          <a:xfrm>
            <a:off x="1271397" y="1334465"/>
            <a:ext cx="1282700" cy="454025"/>
          </a:xfrm>
          <a:prstGeom prst="rect">
            <a:avLst/>
          </a:prstGeom>
        </p:spPr>
        <p:txBody>
          <a:bodyPr vert="horz" wrap="square" lIns="0" tIns="13970" rIns="0" bIns="0" rtlCol="0">
            <a:spAutoFit/>
          </a:bodyPr>
          <a:lstStyle/>
          <a:p>
            <a:pPr marL="12700">
              <a:lnSpc>
                <a:spcPct val="100000"/>
              </a:lnSpc>
              <a:spcBef>
                <a:spcPts val="110"/>
              </a:spcBef>
            </a:pPr>
            <a:r>
              <a:rPr sz="2800" u="sng" spc="-10" dirty="0">
                <a:solidFill>
                  <a:srgbClr val="000000"/>
                </a:solidFill>
                <a:uFill>
                  <a:solidFill>
                    <a:srgbClr val="000000"/>
                  </a:solidFill>
                </a:uFill>
              </a:rPr>
              <a:t>Example</a:t>
            </a:r>
            <a:endParaRPr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5064" y="850391"/>
            <a:ext cx="7162800" cy="4511039"/>
          </a:xfrm>
          <a:prstGeom prst="rect">
            <a:avLst/>
          </a:prstGeom>
        </p:spPr>
      </p:pic>
      <p:sp>
        <p:nvSpPr>
          <p:cNvPr id="3" name="object 3"/>
          <p:cNvSpPr txBox="1"/>
          <p:nvPr/>
        </p:nvSpPr>
        <p:spPr>
          <a:xfrm>
            <a:off x="8898128" y="4896434"/>
            <a:ext cx="261620" cy="636905"/>
          </a:xfrm>
          <a:prstGeom prst="rect">
            <a:avLst/>
          </a:prstGeom>
        </p:spPr>
        <p:txBody>
          <a:bodyPr vert="horz" wrap="square" lIns="0" tIns="13970" rIns="0" bIns="0" rtlCol="0">
            <a:spAutoFit/>
          </a:bodyPr>
          <a:lstStyle/>
          <a:p>
            <a:pPr marL="12700">
              <a:lnSpc>
                <a:spcPct val="100000"/>
              </a:lnSpc>
              <a:spcBef>
                <a:spcPts val="110"/>
              </a:spcBef>
            </a:pPr>
            <a:r>
              <a:rPr sz="4000" b="1" spc="-50" dirty="0">
                <a:solidFill>
                  <a:srgbClr val="FF0000"/>
                </a:solidFill>
                <a:latin typeface="Calibri"/>
                <a:cs typeface="Calibri"/>
              </a:rPr>
              <a:t>?</a:t>
            </a:r>
            <a:endParaRPr sz="400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629" y="944880"/>
            <a:ext cx="8540538" cy="4215384"/>
          </a:xfrm>
          <a:prstGeom prst="rect">
            <a:avLst/>
          </a:prstGeom>
        </p:spPr>
      </p:pic>
      <p:sp>
        <p:nvSpPr>
          <p:cNvPr id="3" name="object 3"/>
          <p:cNvSpPr txBox="1">
            <a:spLocks noGrp="1"/>
          </p:cNvSpPr>
          <p:nvPr>
            <p:ph type="title"/>
          </p:nvPr>
        </p:nvSpPr>
        <p:spPr>
          <a:xfrm>
            <a:off x="6597777" y="929716"/>
            <a:ext cx="2447925" cy="454025"/>
          </a:xfrm>
          <a:prstGeom prst="rect">
            <a:avLst/>
          </a:prstGeom>
        </p:spPr>
        <p:txBody>
          <a:bodyPr vert="horz" wrap="square" lIns="0" tIns="13970" rIns="0" bIns="0" rtlCol="0">
            <a:spAutoFit/>
          </a:bodyPr>
          <a:lstStyle/>
          <a:p>
            <a:pPr marL="12700">
              <a:lnSpc>
                <a:spcPct val="100000"/>
              </a:lnSpc>
              <a:spcBef>
                <a:spcPts val="110"/>
              </a:spcBef>
            </a:pPr>
            <a:r>
              <a:rPr sz="2800" dirty="0">
                <a:solidFill>
                  <a:srgbClr val="000000"/>
                </a:solidFill>
              </a:rPr>
              <a:t>Prior</a:t>
            </a:r>
            <a:r>
              <a:rPr sz="2800" spc="-45" dirty="0">
                <a:solidFill>
                  <a:srgbClr val="000000"/>
                </a:solidFill>
              </a:rPr>
              <a:t> </a:t>
            </a:r>
            <a:r>
              <a:rPr sz="2800" spc="-10" dirty="0">
                <a:solidFill>
                  <a:srgbClr val="000000"/>
                </a:solidFill>
              </a:rPr>
              <a:t>Probability</a:t>
            </a:r>
            <a:endParaRPr sz="28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0864" y="688848"/>
            <a:ext cx="11015959" cy="5486400"/>
          </a:xfrm>
          <a:prstGeom prst="rect">
            <a:avLst/>
          </a:prstGeom>
        </p:spPr>
      </p:pic>
      <p:sp>
        <p:nvSpPr>
          <p:cNvPr id="3" name="object 3"/>
          <p:cNvSpPr txBox="1">
            <a:spLocks noGrp="1"/>
          </p:cNvSpPr>
          <p:nvPr>
            <p:ph type="title"/>
          </p:nvPr>
        </p:nvSpPr>
        <p:spPr>
          <a:prstGeom prst="rect">
            <a:avLst/>
          </a:prstGeom>
        </p:spPr>
        <p:txBody>
          <a:bodyPr vert="horz" wrap="square" lIns="0" tIns="666241" rIns="0" bIns="0" rtlCol="0">
            <a:spAutoFit/>
          </a:bodyPr>
          <a:lstStyle/>
          <a:p>
            <a:pPr marL="5912485">
              <a:lnSpc>
                <a:spcPct val="100000"/>
              </a:lnSpc>
              <a:spcBef>
                <a:spcPts val="110"/>
              </a:spcBef>
            </a:pPr>
            <a:r>
              <a:rPr sz="2800" u="sng" dirty="0">
                <a:solidFill>
                  <a:srgbClr val="000000"/>
                </a:solidFill>
                <a:uFill>
                  <a:solidFill>
                    <a:srgbClr val="000000"/>
                  </a:solidFill>
                </a:uFill>
              </a:rPr>
              <a:t>Prior</a:t>
            </a:r>
            <a:r>
              <a:rPr sz="2800" u="sng" spc="-55" dirty="0">
                <a:solidFill>
                  <a:srgbClr val="000000"/>
                </a:solidFill>
                <a:uFill>
                  <a:solidFill>
                    <a:srgbClr val="000000"/>
                  </a:solidFill>
                </a:uFill>
              </a:rPr>
              <a:t> </a:t>
            </a:r>
            <a:r>
              <a:rPr sz="2800" u="sng" spc="-10" dirty="0">
                <a:solidFill>
                  <a:srgbClr val="000000"/>
                </a:solidFill>
                <a:uFill>
                  <a:solidFill>
                    <a:srgbClr val="000000"/>
                  </a:solidFill>
                </a:uFill>
              </a:rPr>
              <a:t>Probability</a:t>
            </a:r>
            <a:endParaRPr sz="2800"/>
          </a:p>
        </p:txBody>
      </p:sp>
      <p:sp>
        <p:nvSpPr>
          <p:cNvPr id="4" name="object 4"/>
          <p:cNvSpPr txBox="1"/>
          <p:nvPr/>
        </p:nvSpPr>
        <p:spPr>
          <a:xfrm>
            <a:off x="6128384" y="2915488"/>
            <a:ext cx="3511550" cy="454025"/>
          </a:xfrm>
          <a:prstGeom prst="rect">
            <a:avLst/>
          </a:prstGeom>
        </p:spPr>
        <p:txBody>
          <a:bodyPr vert="horz" wrap="square" lIns="0" tIns="13970" rIns="0" bIns="0" rtlCol="0">
            <a:spAutoFit/>
          </a:bodyPr>
          <a:lstStyle/>
          <a:p>
            <a:pPr marL="12700">
              <a:lnSpc>
                <a:spcPct val="100000"/>
              </a:lnSpc>
              <a:spcBef>
                <a:spcPts val="110"/>
              </a:spcBef>
              <a:tabLst>
                <a:tab pos="1877060" algn="l"/>
              </a:tabLst>
            </a:pPr>
            <a:r>
              <a:rPr sz="2800" b="1" u="sng" spc="-10" dirty="0">
                <a:uFill>
                  <a:solidFill>
                    <a:srgbClr val="000000"/>
                  </a:solidFill>
                </a:uFill>
                <a:latin typeface="Calibri"/>
                <a:cs typeface="Calibri"/>
              </a:rPr>
              <a:t>Conditional</a:t>
            </a:r>
            <a:r>
              <a:rPr sz="2800" b="1" u="sng" dirty="0">
                <a:uFill>
                  <a:solidFill>
                    <a:srgbClr val="000000"/>
                  </a:solidFill>
                </a:uFill>
                <a:latin typeface="Calibri"/>
                <a:cs typeface="Calibri"/>
              </a:rPr>
              <a:t>	</a:t>
            </a:r>
            <a:r>
              <a:rPr sz="2800" b="1" u="sng" spc="-10" dirty="0">
                <a:uFill>
                  <a:solidFill>
                    <a:srgbClr val="000000"/>
                  </a:solidFill>
                </a:uFill>
                <a:latin typeface="Calibri"/>
                <a:cs typeface="Calibri"/>
              </a:rPr>
              <a:t>Probability</a:t>
            </a:r>
            <a:endParaRPr sz="2800">
              <a:latin typeface="Calibri"/>
              <a:cs typeface="Calibri"/>
            </a:endParaRPr>
          </a:p>
        </p:txBody>
      </p:sp>
      <p:pic>
        <p:nvPicPr>
          <p:cNvPr id="5" name="object 5"/>
          <p:cNvPicPr/>
          <p:nvPr/>
        </p:nvPicPr>
        <p:blipFill>
          <a:blip r:embed="rId3" cstate="print"/>
          <a:stretch>
            <a:fillRect/>
          </a:stretch>
        </p:blipFill>
        <p:spPr>
          <a:xfrm>
            <a:off x="265175" y="6016752"/>
            <a:ext cx="5404104" cy="6156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4191" y="417576"/>
            <a:ext cx="9838944" cy="556449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0667" y="-41829"/>
            <a:ext cx="10801985" cy="6864984"/>
          </a:xfrm>
          <a:prstGeom prst="rect">
            <a:avLst/>
          </a:prstGeom>
        </p:spPr>
        <p:txBody>
          <a:bodyPr vert="horz" wrap="square" lIns="0" tIns="188595" rIns="0" bIns="0" rtlCol="0">
            <a:spAutoFit/>
          </a:bodyPr>
          <a:lstStyle/>
          <a:p>
            <a:pPr marL="12700">
              <a:lnSpc>
                <a:spcPct val="100000"/>
              </a:lnSpc>
              <a:spcBef>
                <a:spcPts val="1485"/>
              </a:spcBef>
            </a:pPr>
            <a:r>
              <a:rPr sz="2300" b="1" spc="-10" dirty="0">
                <a:solidFill>
                  <a:srgbClr val="C00000"/>
                </a:solidFill>
                <a:latin typeface="Calibri"/>
                <a:cs typeface="Calibri"/>
              </a:rPr>
              <a:t>Advantages</a:t>
            </a:r>
            <a:r>
              <a:rPr sz="2300" b="1" spc="-70" dirty="0">
                <a:solidFill>
                  <a:srgbClr val="C00000"/>
                </a:solidFill>
                <a:latin typeface="Calibri"/>
                <a:cs typeface="Calibri"/>
              </a:rPr>
              <a:t> </a:t>
            </a:r>
            <a:r>
              <a:rPr sz="2300" b="1" dirty="0">
                <a:solidFill>
                  <a:srgbClr val="C00000"/>
                </a:solidFill>
                <a:latin typeface="Calibri"/>
                <a:cs typeface="Calibri"/>
              </a:rPr>
              <a:t>of</a:t>
            </a:r>
            <a:r>
              <a:rPr sz="2300" b="1" spc="-90" dirty="0">
                <a:solidFill>
                  <a:srgbClr val="C00000"/>
                </a:solidFill>
                <a:latin typeface="Calibri"/>
                <a:cs typeface="Calibri"/>
              </a:rPr>
              <a:t> </a:t>
            </a:r>
            <a:r>
              <a:rPr sz="2300" b="1" dirty="0">
                <a:solidFill>
                  <a:srgbClr val="C00000"/>
                </a:solidFill>
                <a:latin typeface="Calibri"/>
                <a:cs typeface="Calibri"/>
              </a:rPr>
              <a:t>Naïve</a:t>
            </a:r>
            <a:r>
              <a:rPr sz="2300" b="1" spc="-50" dirty="0">
                <a:solidFill>
                  <a:srgbClr val="C00000"/>
                </a:solidFill>
                <a:latin typeface="Calibri"/>
                <a:cs typeface="Calibri"/>
              </a:rPr>
              <a:t> </a:t>
            </a:r>
            <a:r>
              <a:rPr sz="2300" b="1" dirty="0">
                <a:solidFill>
                  <a:srgbClr val="C00000"/>
                </a:solidFill>
                <a:latin typeface="Calibri"/>
                <a:cs typeface="Calibri"/>
              </a:rPr>
              <a:t>Bayes</a:t>
            </a:r>
            <a:r>
              <a:rPr sz="2300" b="1" spc="-45" dirty="0">
                <a:solidFill>
                  <a:srgbClr val="C00000"/>
                </a:solidFill>
                <a:latin typeface="Calibri"/>
                <a:cs typeface="Calibri"/>
              </a:rPr>
              <a:t> </a:t>
            </a:r>
            <a:r>
              <a:rPr sz="2300" b="1" spc="-10" dirty="0">
                <a:solidFill>
                  <a:srgbClr val="C00000"/>
                </a:solidFill>
                <a:latin typeface="Calibri"/>
                <a:cs typeface="Calibri"/>
              </a:rPr>
              <a:t>Classifier:</a:t>
            </a:r>
            <a:endParaRPr sz="2300">
              <a:latin typeface="Calibri"/>
              <a:cs typeface="Calibri"/>
            </a:endParaRPr>
          </a:p>
          <a:p>
            <a:pPr marL="112395" indent="-111125">
              <a:lnSpc>
                <a:spcPct val="100000"/>
              </a:lnSpc>
              <a:spcBef>
                <a:spcPts val="1395"/>
              </a:spcBef>
              <a:buSzPct val="95652"/>
              <a:buFont typeface="Arial MT"/>
              <a:buChar char="•"/>
              <a:tabLst>
                <a:tab pos="112395" algn="l"/>
              </a:tabLst>
            </a:pPr>
            <a:r>
              <a:rPr sz="2300" dirty="0">
                <a:latin typeface="Calibri"/>
                <a:cs typeface="Calibri"/>
              </a:rPr>
              <a:t>Naïve</a:t>
            </a:r>
            <a:r>
              <a:rPr sz="2300" spc="-35" dirty="0">
                <a:latin typeface="Calibri"/>
                <a:cs typeface="Calibri"/>
              </a:rPr>
              <a:t> </a:t>
            </a:r>
            <a:r>
              <a:rPr sz="2300" dirty="0">
                <a:latin typeface="Calibri"/>
                <a:cs typeface="Calibri"/>
              </a:rPr>
              <a:t>Bayes</a:t>
            </a:r>
            <a:r>
              <a:rPr sz="2300" spc="-45" dirty="0">
                <a:latin typeface="Calibri"/>
                <a:cs typeface="Calibri"/>
              </a:rPr>
              <a:t> </a:t>
            </a:r>
            <a:r>
              <a:rPr sz="2300" dirty="0">
                <a:latin typeface="Calibri"/>
                <a:cs typeface="Calibri"/>
              </a:rPr>
              <a:t>is</a:t>
            </a:r>
            <a:r>
              <a:rPr sz="2300" spc="-35" dirty="0">
                <a:latin typeface="Calibri"/>
                <a:cs typeface="Calibri"/>
              </a:rPr>
              <a:t> </a:t>
            </a:r>
            <a:r>
              <a:rPr sz="2300" dirty="0">
                <a:latin typeface="Calibri"/>
                <a:cs typeface="Calibri"/>
              </a:rPr>
              <a:t>one</a:t>
            </a:r>
            <a:r>
              <a:rPr sz="2300" spc="-55" dirty="0">
                <a:latin typeface="Calibri"/>
                <a:cs typeface="Calibri"/>
              </a:rPr>
              <a:t> </a:t>
            </a:r>
            <a:r>
              <a:rPr sz="2300" dirty="0">
                <a:latin typeface="Calibri"/>
                <a:cs typeface="Calibri"/>
              </a:rPr>
              <a:t>of</a:t>
            </a:r>
            <a:r>
              <a:rPr sz="2300" spc="-50" dirty="0">
                <a:latin typeface="Calibri"/>
                <a:cs typeface="Calibri"/>
              </a:rPr>
              <a:t> </a:t>
            </a:r>
            <a:r>
              <a:rPr sz="2300" dirty="0">
                <a:latin typeface="Calibri"/>
                <a:cs typeface="Calibri"/>
              </a:rPr>
              <a:t>the</a:t>
            </a:r>
            <a:r>
              <a:rPr sz="2300" spc="-10" dirty="0">
                <a:latin typeface="Calibri"/>
                <a:cs typeface="Calibri"/>
              </a:rPr>
              <a:t> </a:t>
            </a:r>
            <a:r>
              <a:rPr sz="2300" dirty="0">
                <a:latin typeface="Calibri"/>
                <a:cs typeface="Calibri"/>
              </a:rPr>
              <a:t>fast</a:t>
            </a:r>
            <a:r>
              <a:rPr sz="2300" spc="-60" dirty="0">
                <a:latin typeface="Calibri"/>
                <a:cs typeface="Calibri"/>
              </a:rPr>
              <a:t> </a:t>
            </a:r>
            <a:r>
              <a:rPr sz="2300" dirty="0">
                <a:latin typeface="Calibri"/>
                <a:cs typeface="Calibri"/>
              </a:rPr>
              <a:t>and</a:t>
            </a:r>
            <a:r>
              <a:rPr sz="2300" spc="-25" dirty="0">
                <a:latin typeface="Calibri"/>
                <a:cs typeface="Calibri"/>
              </a:rPr>
              <a:t> </a:t>
            </a:r>
            <a:r>
              <a:rPr sz="2300" dirty="0">
                <a:latin typeface="Calibri"/>
                <a:cs typeface="Calibri"/>
              </a:rPr>
              <a:t>easy</a:t>
            </a:r>
            <a:r>
              <a:rPr sz="2300" spc="-55" dirty="0">
                <a:latin typeface="Calibri"/>
                <a:cs typeface="Calibri"/>
              </a:rPr>
              <a:t> </a:t>
            </a:r>
            <a:r>
              <a:rPr sz="2300" dirty="0">
                <a:latin typeface="Calibri"/>
                <a:cs typeface="Calibri"/>
              </a:rPr>
              <a:t>ML</a:t>
            </a:r>
            <a:r>
              <a:rPr sz="2300" spc="-60" dirty="0">
                <a:latin typeface="Calibri"/>
                <a:cs typeface="Calibri"/>
              </a:rPr>
              <a:t> </a:t>
            </a:r>
            <a:r>
              <a:rPr sz="2300" dirty="0">
                <a:latin typeface="Calibri"/>
                <a:cs typeface="Calibri"/>
              </a:rPr>
              <a:t>algorithms</a:t>
            </a:r>
            <a:r>
              <a:rPr sz="2300" spc="-30" dirty="0">
                <a:latin typeface="Calibri"/>
                <a:cs typeface="Calibri"/>
              </a:rPr>
              <a:t> </a:t>
            </a:r>
            <a:r>
              <a:rPr sz="2300" dirty="0">
                <a:latin typeface="Calibri"/>
                <a:cs typeface="Calibri"/>
              </a:rPr>
              <a:t>to</a:t>
            </a:r>
            <a:r>
              <a:rPr sz="2300" spc="-35" dirty="0">
                <a:latin typeface="Calibri"/>
                <a:cs typeface="Calibri"/>
              </a:rPr>
              <a:t> </a:t>
            </a:r>
            <a:r>
              <a:rPr sz="2300" dirty="0">
                <a:latin typeface="Calibri"/>
                <a:cs typeface="Calibri"/>
              </a:rPr>
              <a:t>predict</a:t>
            </a:r>
            <a:r>
              <a:rPr sz="2300" spc="-15" dirty="0">
                <a:latin typeface="Calibri"/>
                <a:cs typeface="Calibri"/>
              </a:rPr>
              <a:t> </a:t>
            </a:r>
            <a:r>
              <a:rPr sz="2300" dirty="0">
                <a:latin typeface="Calibri"/>
                <a:cs typeface="Calibri"/>
              </a:rPr>
              <a:t>a</a:t>
            </a:r>
            <a:r>
              <a:rPr sz="2300" spc="-55" dirty="0">
                <a:latin typeface="Calibri"/>
                <a:cs typeface="Calibri"/>
              </a:rPr>
              <a:t> </a:t>
            </a:r>
            <a:r>
              <a:rPr sz="2300" dirty="0">
                <a:latin typeface="Calibri"/>
                <a:cs typeface="Calibri"/>
              </a:rPr>
              <a:t>class</a:t>
            </a:r>
            <a:r>
              <a:rPr sz="2300" spc="-50" dirty="0">
                <a:latin typeface="Calibri"/>
                <a:cs typeface="Calibri"/>
              </a:rPr>
              <a:t> </a:t>
            </a:r>
            <a:r>
              <a:rPr sz="2300" dirty="0">
                <a:latin typeface="Calibri"/>
                <a:cs typeface="Calibri"/>
              </a:rPr>
              <a:t>of</a:t>
            </a:r>
            <a:r>
              <a:rPr sz="2300" spc="-65" dirty="0">
                <a:latin typeface="Calibri"/>
                <a:cs typeface="Calibri"/>
              </a:rPr>
              <a:t> </a:t>
            </a:r>
            <a:r>
              <a:rPr sz="2300" spc="-10" dirty="0">
                <a:latin typeface="Calibri"/>
                <a:cs typeface="Calibri"/>
              </a:rPr>
              <a:t>datasets.</a:t>
            </a:r>
            <a:endParaRPr sz="2300">
              <a:latin typeface="Calibri"/>
              <a:cs typeface="Calibri"/>
            </a:endParaRPr>
          </a:p>
          <a:p>
            <a:pPr marL="112395" indent="-111125">
              <a:lnSpc>
                <a:spcPct val="100000"/>
              </a:lnSpc>
              <a:spcBef>
                <a:spcPts val="1370"/>
              </a:spcBef>
              <a:buSzPct val="95652"/>
              <a:buFont typeface="Arial MT"/>
              <a:buChar char="•"/>
              <a:tabLst>
                <a:tab pos="112395" algn="l"/>
              </a:tabLst>
            </a:pPr>
            <a:r>
              <a:rPr sz="2300" dirty="0">
                <a:latin typeface="Calibri"/>
                <a:cs typeface="Calibri"/>
              </a:rPr>
              <a:t>It</a:t>
            </a:r>
            <a:r>
              <a:rPr sz="2300" spc="-30" dirty="0">
                <a:latin typeface="Calibri"/>
                <a:cs typeface="Calibri"/>
              </a:rPr>
              <a:t> </a:t>
            </a:r>
            <a:r>
              <a:rPr sz="2300" dirty="0">
                <a:latin typeface="Calibri"/>
                <a:cs typeface="Calibri"/>
              </a:rPr>
              <a:t>can</a:t>
            </a:r>
            <a:r>
              <a:rPr sz="2300" spc="-35" dirty="0">
                <a:latin typeface="Calibri"/>
                <a:cs typeface="Calibri"/>
              </a:rPr>
              <a:t> </a:t>
            </a:r>
            <a:r>
              <a:rPr sz="2300" dirty="0">
                <a:latin typeface="Calibri"/>
                <a:cs typeface="Calibri"/>
              </a:rPr>
              <a:t>be</a:t>
            </a:r>
            <a:r>
              <a:rPr sz="2300" spc="10" dirty="0">
                <a:latin typeface="Calibri"/>
                <a:cs typeface="Calibri"/>
              </a:rPr>
              <a:t> </a:t>
            </a:r>
            <a:r>
              <a:rPr sz="2300" dirty="0">
                <a:latin typeface="Calibri"/>
                <a:cs typeface="Calibri"/>
              </a:rPr>
              <a:t>used</a:t>
            </a:r>
            <a:r>
              <a:rPr sz="2300" spc="-25" dirty="0">
                <a:latin typeface="Calibri"/>
                <a:cs typeface="Calibri"/>
              </a:rPr>
              <a:t> </a:t>
            </a:r>
            <a:r>
              <a:rPr sz="2300" dirty="0">
                <a:latin typeface="Calibri"/>
                <a:cs typeface="Calibri"/>
              </a:rPr>
              <a:t>for</a:t>
            </a:r>
            <a:r>
              <a:rPr sz="2300" spc="-35" dirty="0">
                <a:latin typeface="Calibri"/>
                <a:cs typeface="Calibri"/>
              </a:rPr>
              <a:t> </a:t>
            </a:r>
            <a:r>
              <a:rPr sz="2300" dirty="0">
                <a:latin typeface="Calibri"/>
                <a:cs typeface="Calibri"/>
              </a:rPr>
              <a:t>Binary</a:t>
            </a:r>
            <a:r>
              <a:rPr sz="2300" spc="-5" dirty="0">
                <a:latin typeface="Calibri"/>
                <a:cs typeface="Calibri"/>
              </a:rPr>
              <a:t> </a:t>
            </a:r>
            <a:r>
              <a:rPr sz="2300" dirty="0">
                <a:latin typeface="Calibri"/>
                <a:cs typeface="Calibri"/>
              </a:rPr>
              <a:t>as</a:t>
            </a:r>
            <a:r>
              <a:rPr sz="2300" spc="-30" dirty="0">
                <a:latin typeface="Calibri"/>
                <a:cs typeface="Calibri"/>
              </a:rPr>
              <a:t> </a:t>
            </a:r>
            <a:r>
              <a:rPr sz="2300" dirty="0">
                <a:latin typeface="Calibri"/>
                <a:cs typeface="Calibri"/>
              </a:rPr>
              <a:t>well</a:t>
            </a:r>
            <a:r>
              <a:rPr sz="2300" spc="-15" dirty="0">
                <a:latin typeface="Calibri"/>
                <a:cs typeface="Calibri"/>
              </a:rPr>
              <a:t> </a:t>
            </a:r>
            <a:r>
              <a:rPr sz="2300" dirty="0">
                <a:latin typeface="Calibri"/>
                <a:cs typeface="Calibri"/>
              </a:rPr>
              <a:t>as</a:t>
            </a:r>
            <a:r>
              <a:rPr sz="2300" spc="-25" dirty="0">
                <a:latin typeface="Calibri"/>
                <a:cs typeface="Calibri"/>
              </a:rPr>
              <a:t> </a:t>
            </a:r>
            <a:r>
              <a:rPr sz="2300" spc="-10" dirty="0">
                <a:latin typeface="Calibri"/>
                <a:cs typeface="Calibri"/>
              </a:rPr>
              <a:t>Multi-</a:t>
            </a:r>
            <a:r>
              <a:rPr sz="2300" dirty="0">
                <a:latin typeface="Calibri"/>
                <a:cs typeface="Calibri"/>
              </a:rPr>
              <a:t>class</a:t>
            </a:r>
            <a:r>
              <a:rPr sz="2300" spc="-30" dirty="0">
                <a:latin typeface="Calibri"/>
                <a:cs typeface="Calibri"/>
              </a:rPr>
              <a:t> </a:t>
            </a:r>
            <a:r>
              <a:rPr sz="2300" spc="-10" dirty="0">
                <a:latin typeface="Calibri"/>
                <a:cs typeface="Calibri"/>
              </a:rPr>
              <a:t>Classifications.</a:t>
            </a:r>
            <a:endParaRPr sz="2300">
              <a:latin typeface="Calibri"/>
              <a:cs typeface="Calibri"/>
            </a:endParaRPr>
          </a:p>
          <a:p>
            <a:pPr marL="112395" indent="-111125">
              <a:lnSpc>
                <a:spcPct val="100000"/>
              </a:lnSpc>
              <a:spcBef>
                <a:spcPts val="1395"/>
              </a:spcBef>
              <a:buSzPct val="95652"/>
              <a:buFont typeface="Arial MT"/>
              <a:buChar char="•"/>
              <a:tabLst>
                <a:tab pos="112395" algn="l"/>
              </a:tabLst>
            </a:pPr>
            <a:r>
              <a:rPr sz="2300" dirty="0">
                <a:latin typeface="Calibri"/>
                <a:cs typeface="Calibri"/>
              </a:rPr>
              <a:t>It</a:t>
            </a:r>
            <a:r>
              <a:rPr sz="2300" spc="-45" dirty="0">
                <a:latin typeface="Calibri"/>
                <a:cs typeface="Calibri"/>
              </a:rPr>
              <a:t> </a:t>
            </a:r>
            <a:r>
              <a:rPr sz="2300" dirty="0">
                <a:latin typeface="Calibri"/>
                <a:cs typeface="Calibri"/>
              </a:rPr>
              <a:t>performs</a:t>
            </a:r>
            <a:r>
              <a:rPr sz="2300" spc="-25" dirty="0">
                <a:latin typeface="Calibri"/>
                <a:cs typeface="Calibri"/>
              </a:rPr>
              <a:t> </a:t>
            </a:r>
            <a:r>
              <a:rPr sz="2300" dirty="0">
                <a:latin typeface="Calibri"/>
                <a:cs typeface="Calibri"/>
              </a:rPr>
              <a:t>well</a:t>
            </a:r>
            <a:r>
              <a:rPr sz="2300" spc="-50" dirty="0">
                <a:latin typeface="Calibri"/>
                <a:cs typeface="Calibri"/>
              </a:rPr>
              <a:t> </a:t>
            </a:r>
            <a:r>
              <a:rPr sz="2300" dirty="0">
                <a:latin typeface="Calibri"/>
                <a:cs typeface="Calibri"/>
              </a:rPr>
              <a:t>in</a:t>
            </a:r>
            <a:r>
              <a:rPr sz="2300" spc="-20" dirty="0">
                <a:latin typeface="Calibri"/>
                <a:cs typeface="Calibri"/>
              </a:rPr>
              <a:t> </a:t>
            </a:r>
            <a:r>
              <a:rPr sz="2300" spc="-10" dirty="0">
                <a:latin typeface="Calibri"/>
                <a:cs typeface="Calibri"/>
              </a:rPr>
              <a:t>Multi-</a:t>
            </a:r>
            <a:r>
              <a:rPr sz="2300" dirty="0">
                <a:latin typeface="Calibri"/>
                <a:cs typeface="Calibri"/>
              </a:rPr>
              <a:t>class</a:t>
            </a:r>
            <a:r>
              <a:rPr sz="2300" spc="-70" dirty="0">
                <a:latin typeface="Calibri"/>
                <a:cs typeface="Calibri"/>
              </a:rPr>
              <a:t> </a:t>
            </a:r>
            <a:r>
              <a:rPr sz="2300" spc="-10" dirty="0">
                <a:latin typeface="Calibri"/>
                <a:cs typeface="Calibri"/>
              </a:rPr>
              <a:t>predictions</a:t>
            </a:r>
            <a:r>
              <a:rPr sz="2300" spc="-25" dirty="0">
                <a:latin typeface="Calibri"/>
                <a:cs typeface="Calibri"/>
              </a:rPr>
              <a:t> </a:t>
            </a:r>
            <a:r>
              <a:rPr sz="2300" dirty="0">
                <a:latin typeface="Calibri"/>
                <a:cs typeface="Calibri"/>
              </a:rPr>
              <a:t>as</a:t>
            </a:r>
            <a:r>
              <a:rPr sz="2300" spc="-25" dirty="0">
                <a:latin typeface="Calibri"/>
                <a:cs typeface="Calibri"/>
              </a:rPr>
              <a:t> </a:t>
            </a:r>
            <a:r>
              <a:rPr sz="2300" dirty="0">
                <a:latin typeface="Calibri"/>
                <a:cs typeface="Calibri"/>
              </a:rPr>
              <a:t>compared</a:t>
            </a:r>
            <a:r>
              <a:rPr sz="2300" spc="-55" dirty="0">
                <a:latin typeface="Calibri"/>
                <a:cs typeface="Calibri"/>
              </a:rPr>
              <a:t> </a:t>
            </a:r>
            <a:r>
              <a:rPr sz="2300" dirty="0">
                <a:latin typeface="Calibri"/>
                <a:cs typeface="Calibri"/>
              </a:rPr>
              <a:t>to</a:t>
            </a:r>
            <a:r>
              <a:rPr sz="2300" spc="-30" dirty="0">
                <a:latin typeface="Calibri"/>
                <a:cs typeface="Calibri"/>
              </a:rPr>
              <a:t> </a:t>
            </a:r>
            <a:r>
              <a:rPr sz="2300" dirty="0">
                <a:latin typeface="Calibri"/>
                <a:cs typeface="Calibri"/>
              </a:rPr>
              <a:t>the other</a:t>
            </a:r>
            <a:r>
              <a:rPr sz="2300" spc="-45" dirty="0">
                <a:latin typeface="Calibri"/>
                <a:cs typeface="Calibri"/>
              </a:rPr>
              <a:t> </a:t>
            </a:r>
            <a:r>
              <a:rPr sz="2300" spc="-10" dirty="0">
                <a:latin typeface="Calibri"/>
                <a:cs typeface="Calibri"/>
              </a:rPr>
              <a:t>Algorithms.</a:t>
            </a:r>
            <a:endParaRPr sz="2300">
              <a:latin typeface="Calibri"/>
              <a:cs typeface="Calibri"/>
            </a:endParaRPr>
          </a:p>
          <a:p>
            <a:pPr marL="12700" marR="3444875" indent="-10795">
              <a:lnSpc>
                <a:spcPts val="4150"/>
              </a:lnSpc>
              <a:spcBef>
                <a:spcPts val="350"/>
              </a:spcBef>
              <a:buSzPct val="95652"/>
              <a:buFont typeface="Arial MT"/>
              <a:buChar char="•"/>
              <a:tabLst>
                <a:tab pos="113030" algn="l"/>
              </a:tabLst>
            </a:pPr>
            <a:r>
              <a:rPr sz="2300" dirty="0">
                <a:latin typeface="Calibri"/>
                <a:cs typeface="Calibri"/>
              </a:rPr>
              <a:t>	It</a:t>
            </a:r>
            <a:r>
              <a:rPr sz="2300" spc="-45" dirty="0">
                <a:latin typeface="Calibri"/>
                <a:cs typeface="Calibri"/>
              </a:rPr>
              <a:t> </a:t>
            </a:r>
            <a:r>
              <a:rPr sz="2300" dirty="0">
                <a:latin typeface="Calibri"/>
                <a:cs typeface="Calibri"/>
              </a:rPr>
              <a:t>is</a:t>
            </a:r>
            <a:r>
              <a:rPr sz="2300" spc="-50" dirty="0">
                <a:latin typeface="Calibri"/>
                <a:cs typeface="Calibri"/>
              </a:rPr>
              <a:t> </a:t>
            </a:r>
            <a:r>
              <a:rPr sz="2300" dirty="0">
                <a:latin typeface="Calibri"/>
                <a:cs typeface="Calibri"/>
              </a:rPr>
              <a:t>the</a:t>
            </a:r>
            <a:r>
              <a:rPr sz="2300" spc="-5" dirty="0">
                <a:latin typeface="Calibri"/>
                <a:cs typeface="Calibri"/>
              </a:rPr>
              <a:t> </a:t>
            </a:r>
            <a:r>
              <a:rPr sz="2300" dirty="0">
                <a:latin typeface="Calibri"/>
                <a:cs typeface="Calibri"/>
              </a:rPr>
              <a:t>most</a:t>
            </a:r>
            <a:r>
              <a:rPr sz="2300" spc="-60" dirty="0">
                <a:latin typeface="Calibri"/>
                <a:cs typeface="Calibri"/>
              </a:rPr>
              <a:t> </a:t>
            </a:r>
            <a:r>
              <a:rPr sz="2300" dirty="0">
                <a:latin typeface="Calibri"/>
                <a:cs typeface="Calibri"/>
              </a:rPr>
              <a:t>popular</a:t>
            </a:r>
            <a:r>
              <a:rPr sz="2300" spc="-25" dirty="0">
                <a:latin typeface="Calibri"/>
                <a:cs typeface="Calibri"/>
              </a:rPr>
              <a:t> </a:t>
            </a:r>
            <a:r>
              <a:rPr sz="2300" dirty="0">
                <a:latin typeface="Calibri"/>
                <a:cs typeface="Calibri"/>
              </a:rPr>
              <a:t>choice</a:t>
            </a:r>
            <a:r>
              <a:rPr sz="2300" spc="-45" dirty="0">
                <a:latin typeface="Calibri"/>
                <a:cs typeface="Calibri"/>
              </a:rPr>
              <a:t> </a:t>
            </a:r>
            <a:r>
              <a:rPr sz="2300" dirty="0">
                <a:latin typeface="Calibri"/>
                <a:cs typeface="Calibri"/>
              </a:rPr>
              <a:t>for</a:t>
            </a:r>
            <a:r>
              <a:rPr sz="2300" spc="-30" dirty="0">
                <a:latin typeface="Calibri"/>
                <a:cs typeface="Calibri"/>
              </a:rPr>
              <a:t> </a:t>
            </a:r>
            <a:r>
              <a:rPr sz="2300" b="1" dirty="0">
                <a:latin typeface="Calibri"/>
                <a:cs typeface="Calibri"/>
              </a:rPr>
              <a:t>text </a:t>
            </a:r>
            <a:r>
              <a:rPr sz="2300" b="1" spc="-10" dirty="0">
                <a:latin typeface="Calibri"/>
                <a:cs typeface="Calibri"/>
              </a:rPr>
              <a:t>classification</a:t>
            </a:r>
            <a:r>
              <a:rPr sz="2300" b="1" spc="-45" dirty="0">
                <a:latin typeface="Calibri"/>
                <a:cs typeface="Calibri"/>
              </a:rPr>
              <a:t> </a:t>
            </a:r>
            <a:r>
              <a:rPr sz="2300" b="1" spc="-10" dirty="0">
                <a:latin typeface="Calibri"/>
                <a:cs typeface="Calibri"/>
              </a:rPr>
              <a:t>problems</a:t>
            </a:r>
            <a:r>
              <a:rPr sz="2300" spc="-10" dirty="0">
                <a:latin typeface="Calibri"/>
                <a:cs typeface="Calibri"/>
              </a:rPr>
              <a:t>. </a:t>
            </a:r>
            <a:r>
              <a:rPr sz="2300" b="1" spc="-10" dirty="0">
                <a:solidFill>
                  <a:srgbClr val="C00000"/>
                </a:solidFill>
                <a:latin typeface="Calibri"/>
                <a:cs typeface="Calibri"/>
              </a:rPr>
              <a:t>Disadvantages</a:t>
            </a:r>
            <a:r>
              <a:rPr sz="2300" b="1" spc="-90" dirty="0">
                <a:solidFill>
                  <a:srgbClr val="C00000"/>
                </a:solidFill>
                <a:latin typeface="Calibri"/>
                <a:cs typeface="Calibri"/>
              </a:rPr>
              <a:t> </a:t>
            </a:r>
            <a:r>
              <a:rPr sz="2300" b="1" dirty="0">
                <a:solidFill>
                  <a:srgbClr val="C00000"/>
                </a:solidFill>
                <a:latin typeface="Calibri"/>
                <a:cs typeface="Calibri"/>
              </a:rPr>
              <a:t>of</a:t>
            </a:r>
            <a:r>
              <a:rPr sz="2300" b="1" spc="-65" dirty="0">
                <a:solidFill>
                  <a:srgbClr val="C00000"/>
                </a:solidFill>
                <a:latin typeface="Calibri"/>
                <a:cs typeface="Calibri"/>
              </a:rPr>
              <a:t> </a:t>
            </a:r>
            <a:r>
              <a:rPr sz="2300" b="1" dirty="0">
                <a:solidFill>
                  <a:srgbClr val="C00000"/>
                </a:solidFill>
                <a:latin typeface="Calibri"/>
                <a:cs typeface="Calibri"/>
              </a:rPr>
              <a:t>Naïve</a:t>
            </a:r>
            <a:r>
              <a:rPr sz="2300" b="1" spc="-70" dirty="0">
                <a:solidFill>
                  <a:srgbClr val="C00000"/>
                </a:solidFill>
                <a:latin typeface="Calibri"/>
                <a:cs typeface="Calibri"/>
              </a:rPr>
              <a:t> </a:t>
            </a:r>
            <a:r>
              <a:rPr sz="2300" b="1" dirty="0">
                <a:solidFill>
                  <a:srgbClr val="C00000"/>
                </a:solidFill>
                <a:latin typeface="Calibri"/>
                <a:cs typeface="Calibri"/>
              </a:rPr>
              <a:t>Bayes</a:t>
            </a:r>
            <a:r>
              <a:rPr sz="2300" b="1" spc="-45" dirty="0">
                <a:solidFill>
                  <a:srgbClr val="C00000"/>
                </a:solidFill>
                <a:latin typeface="Calibri"/>
                <a:cs typeface="Calibri"/>
              </a:rPr>
              <a:t> </a:t>
            </a:r>
            <a:r>
              <a:rPr sz="2300" b="1" spc="-10" dirty="0">
                <a:solidFill>
                  <a:srgbClr val="C00000"/>
                </a:solidFill>
                <a:latin typeface="Calibri"/>
                <a:cs typeface="Calibri"/>
              </a:rPr>
              <a:t>Classifier:</a:t>
            </a:r>
            <a:endParaRPr sz="2300">
              <a:latin typeface="Calibri"/>
              <a:cs typeface="Calibri"/>
            </a:endParaRPr>
          </a:p>
          <a:p>
            <a:pPr marL="112395" indent="-111125">
              <a:lnSpc>
                <a:spcPct val="100000"/>
              </a:lnSpc>
              <a:spcBef>
                <a:spcPts val="1000"/>
              </a:spcBef>
              <a:buSzPct val="95652"/>
              <a:buFont typeface="Arial MT"/>
              <a:buChar char="•"/>
              <a:tabLst>
                <a:tab pos="112395" algn="l"/>
              </a:tabLst>
            </a:pPr>
            <a:r>
              <a:rPr sz="2300" dirty="0">
                <a:latin typeface="Calibri"/>
                <a:cs typeface="Calibri"/>
              </a:rPr>
              <a:t>Naive</a:t>
            </a:r>
            <a:r>
              <a:rPr sz="2300" spc="-50" dirty="0">
                <a:latin typeface="Calibri"/>
                <a:cs typeface="Calibri"/>
              </a:rPr>
              <a:t> </a:t>
            </a:r>
            <a:r>
              <a:rPr sz="2300" dirty="0">
                <a:latin typeface="Calibri"/>
                <a:cs typeface="Calibri"/>
              </a:rPr>
              <a:t>Bayes</a:t>
            </a:r>
            <a:r>
              <a:rPr sz="2300" spc="-55" dirty="0">
                <a:latin typeface="Calibri"/>
                <a:cs typeface="Calibri"/>
              </a:rPr>
              <a:t> </a:t>
            </a:r>
            <a:r>
              <a:rPr sz="2300" dirty="0">
                <a:latin typeface="Calibri"/>
                <a:cs typeface="Calibri"/>
              </a:rPr>
              <a:t>assumes</a:t>
            </a:r>
            <a:r>
              <a:rPr sz="2300" spc="-80" dirty="0">
                <a:latin typeface="Calibri"/>
                <a:cs typeface="Calibri"/>
              </a:rPr>
              <a:t> </a:t>
            </a:r>
            <a:r>
              <a:rPr sz="2300" dirty="0">
                <a:latin typeface="Calibri"/>
                <a:cs typeface="Calibri"/>
              </a:rPr>
              <a:t>that</a:t>
            </a:r>
            <a:r>
              <a:rPr sz="2300" spc="-30" dirty="0">
                <a:latin typeface="Calibri"/>
                <a:cs typeface="Calibri"/>
              </a:rPr>
              <a:t> </a:t>
            </a:r>
            <a:r>
              <a:rPr sz="2300" dirty="0">
                <a:latin typeface="Calibri"/>
                <a:cs typeface="Calibri"/>
              </a:rPr>
              <a:t>all</a:t>
            </a:r>
            <a:r>
              <a:rPr sz="2300" spc="-55" dirty="0">
                <a:latin typeface="Calibri"/>
                <a:cs typeface="Calibri"/>
              </a:rPr>
              <a:t> </a:t>
            </a:r>
            <a:r>
              <a:rPr sz="2300" spc="-10" dirty="0">
                <a:latin typeface="Calibri"/>
                <a:cs typeface="Calibri"/>
              </a:rPr>
              <a:t>features</a:t>
            </a:r>
            <a:r>
              <a:rPr sz="2300" spc="-40" dirty="0">
                <a:latin typeface="Calibri"/>
                <a:cs typeface="Calibri"/>
              </a:rPr>
              <a:t> </a:t>
            </a:r>
            <a:r>
              <a:rPr sz="2300" dirty="0">
                <a:latin typeface="Calibri"/>
                <a:cs typeface="Calibri"/>
              </a:rPr>
              <a:t>are</a:t>
            </a:r>
            <a:r>
              <a:rPr sz="2300" spc="-65" dirty="0">
                <a:latin typeface="Calibri"/>
                <a:cs typeface="Calibri"/>
              </a:rPr>
              <a:t> </a:t>
            </a:r>
            <a:r>
              <a:rPr sz="2300" spc="-10" dirty="0">
                <a:latin typeface="Calibri"/>
                <a:cs typeface="Calibri"/>
              </a:rPr>
              <a:t>independent</a:t>
            </a:r>
            <a:r>
              <a:rPr sz="2300" spc="15" dirty="0">
                <a:latin typeface="Calibri"/>
                <a:cs typeface="Calibri"/>
              </a:rPr>
              <a:t> </a:t>
            </a:r>
            <a:r>
              <a:rPr sz="2300" dirty="0">
                <a:latin typeface="Calibri"/>
                <a:cs typeface="Calibri"/>
              </a:rPr>
              <a:t>or</a:t>
            </a:r>
            <a:r>
              <a:rPr sz="2300" spc="-65" dirty="0">
                <a:latin typeface="Calibri"/>
                <a:cs typeface="Calibri"/>
              </a:rPr>
              <a:t> </a:t>
            </a:r>
            <a:r>
              <a:rPr sz="2300" spc="-10" dirty="0">
                <a:latin typeface="Calibri"/>
                <a:cs typeface="Calibri"/>
              </a:rPr>
              <a:t>unrelated,</a:t>
            </a:r>
            <a:r>
              <a:rPr sz="2300" spc="-20" dirty="0">
                <a:latin typeface="Calibri"/>
                <a:cs typeface="Calibri"/>
              </a:rPr>
              <a:t> </a:t>
            </a:r>
            <a:r>
              <a:rPr sz="2300" dirty="0">
                <a:latin typeface="Calibri"/>
                <a:cs typeface="Calibri"/>
              </a:rPr>
              <a:t>so</a:t>
            </a:r>
            <a:r>
              <a:rPr sz="2300" spc="-60" dirty="0">
                <a:latin typeface="Calibri"/>
                <a:cs typeface="Calibri"/>
              </a:rPr>
              <a:t> </a:t>
            </a:r>
            <a:r>
              <a:rPr sz="2300" dirty="0">
                <a:latin typeface="Calibri"/>
                <a:cs typeface="Calibri"/>
              </a:rPr>
              <a:t>it</a:t>
            </a:r>
            <a:r>
              <a:rPr sz="2300" spc="-60" dirty="0">
                <a:latin typeface="Calibri"/>
                <a:cs typeface="Calibri"/>
              </a:rPr>
              <a:t> </a:t>
            </a:r>
            <a:r>
              <a:rPr sz="2300" dirty="0">
                <a:latin typeface="Calibri"/>
                <a:cs typeface="Calibri"/>
              </a:rPr>
              <a:t>cannot</a:t>
            </a:r>
            <a:r>
              <a:rPr sz="2300" spc="-35" dirty="0">
                <a:latin typeface="Calibri"/>
                <a:cs typeface="Calibri"/>
              </a:rPr>
              <a:t> </a:t>
            </a:r>
            <a:r>
              <a:rPr sz="2300" dirty="0">
                <a:latin typeface="Calibri"/>
                <a:cs typeface="Calibri"/>
              </a:rPr>
              <a:t>learn</a:t>
            </a:r>
            <a:r>
              <a:rPr sz="2300" spc="-60" dirty="0">
                <a:latin typeface="Calibri"/>
                <a:cs typeface="Calibri"/>
              </a:rPr>
              <a:t> </a:t>
            </a:r>
            <a:r>
              <a:rPr sz="2300" spc="-25" dirty="0">
                <a:latin typeface="Calibri"/>
                <a:cs typeface="Calibri"/>
              </a:rPr>
              <a:t>the</a:t>
            </a:r>
            <a:endParaRPr sz="2300">
              <a:latin typeface="Calibri"/>
              <a:cs typeface="Calibri"/>
            </a:endParaRPr>
          </a:p>
          <a:p>
            <a:pPr marL="12700">
              <a:lnSpc>
                <a:spcPct val="100000"/>
              </a:lnSpc>
              <a:spcBef>
                <a:spcPts val="1395"/>
              </a:spcBef>
            </a:pPr>
            <a:r>
              <a:rPr sz="2300" spc="-10" dirty="0">
                <a:latin typeface="Calibri"/>
                <a:cs typeface="Calibri"/>
              </a:rPr>
              <a:t>relationship</a:t>
            </a:r>
            <a:r>
              <a:rPr sz="2300" spc="-85" dirty="0">
                <a:latin typeface="Calibri"/>
                <a:cs typeface="Calibri"/>
              </a:rPr>
              <a:t> </a:t>
            </a:r>
            <a:r>
              <a:rPr sz="2300" dirty="0">
                <a:latin typeface="Calibri"/>
                <a:cs typeface="Calibri"/>
              </a:rPr>
              <a:t>between</a:t>
            </a:r>
            <a:r>
              <a:rPr sz="2300" spc="-35" dirty="0">
                <a:latin typeface="Calibri"/>
                <a:cs typeface="Calibri"/>
              </a:rPr>
              <a:t> </a:t>
            </a:r>
            <a:r>
              <a:rPr sz="2300" spc="-10" dirty="0">
                <a:latin typeface="Calibri"/>
                <a:cs typeface="Calibri"/>
              </a:rPr>
              <a:t>features.</a:t>
            </a:r>
            <a:endParaRPr sz="2300">
              <a:latin typeface="Calibri"/>
              <a:cs typeface="Calibri"/>
            </a:endParaRPr>
          </a:p>
          <a:p>
            <a:pPr marL="12700">
              <a:lnSpc>
                <a:spcPct val="100000"/>
              </a:lnSpc>
              <a:spcBef>
                <a:spcPts val="1370"/>
              </a:spcBef>
            </a:pPr>
            <a:r>
              <a:rPr sz="2300" b="1" dirty="0">
                <a:solidFill>
                  <a:srgbClr val="C00000"/>
                </a:solidFill>
                <a:latin typeface="Calibri"/>
                <a:cs typeface="Calibri"/>
              </a:rPr>
              <a:t>Applications</a:t>
            </a:r>
            <a:r>
              <a:rPr sz="2300" b="1" spc="-120" dirty="0">
                <a:solidFill>
                  <a:srgbClr val="C00000"/>
                </a:solidFill>
                <a:latin typeface="Calibri"/>
                <a:cs typeface="Calibri"/>
              </a:rPr>
              <a:t> </a:t>
            </a:r>
            <a:r>
              <a:rPr sz="2300" b="1" dirty="0">
                <a:solidFill>
                  <a:srgbClr val="C00000"/>
                </a:solidFill>
                <a:latin typeface="Calibri"/>
                <a:cs typeface="Calibri"/>
              </a:rPr>
              <a:t>of</a:t>
            </a:r>
            <a:r>
              <a:rPr sz="2300" b="1" spc="-80" dirty="0">
                <a:solidFill>
                  <a:srgbClr val="C00000"/>
                </a:solidFill>
                <a:latin typeface="Calibri"/>
                <a:cs typeface="Calibri"/>
              </a:rPr>
              <a:t> </a:t>
            </a:r>
            <a:r>
              <a:rPr sz="2300" b="1" dirty="0">
                <a:solidFill>
                  <a:srgbClr val="C00000"/>
                </a:solidFill>
                <a:latin typeface="Calibri"/>
                <a:cs typeface="Calibri"/>
              </a:rPr>
              <a:t>Naïve</a:t>
            </a:r>
            <a:r>
              <a:rPr sz="2300" b="1" spc="-45" dirty="0">
                <a:solidFill>
                  <a:srgbClr val="C00000"/>
                </a:solidFill>
                <a:latin typeface="Calibri"/>
                <a:cs typeface="Calibri"/>
              </a:rPr>
              <a:t> </a:t>
            </a:r>
            <a:r>
              <a:rPr sz="2300" b="1" dirty="0">
                <a:solidFill>
                  <a:srgbClr val="C00000"/>
                </a:solidFill>
                <a:latin typeface="Calibri"/>
                <a:cs typeface="Calibri"/>
              </a:rPr>
              <a:t>Bayes</a:t>
            </a:r>
            <a:r>
              <a:rPr sz="2300" b="1" spc="-40" dirty="0">
                <a:solidFill>
                  <a:srgbClr val="C00000"/>
                </a:solidFill>
                <a:latin typeface="Calibri"/>
                <a:cs typeface="Calibri"/>
              </a:rPr>
              <a:t> </a:t>
            </a:r>
            <a:r>
              <a:rPr sz="2300" b="1" spc="-10" dirty="0">
                <a:solidFill>
                  <a:srgbClr val="C00000"/>
                </a:solidFill>
                <a:latin typeface="Calibri"/>
                <a:cs typeface="Calibri"/>
              </a:rPr>
              <a:t>Classifier:</a:t>
            </a:r>
            <a:endParaRPr sz="2300">
              <a:latin typeface="Calibri"/>
              <a:cs typeface="Calibri"/>
            </a:endParaRPr>
          </a:p>
          <a:p>
            <a:pPr marL="113030" indent="-111125">
              <a:lnSpc>
                <a:spcPct val="100000"/>
              </a:lnSpc>
              <a:spcBef>
                <a:spcPts val="1395"/>
              </a:spcBef>
              <a:buSzPct val="95652"/>
              <a:buFont typeface="Arial MT"/>
              <a:buChar char="•"/>
              <a:tabLst>
                <a:tab pos="113030" algn="l"/>
              </a:tabLst>
            </a:pPr>
            <a:r>
              <a:rPr sz="2300" dirty="0">
                <a:latin typeface="Calibri"/>
                <a:cs typeface="Calibri"/>
              </a:rPr>
              <a:t>It</a:t>
            </a:r>
            <a:r>
              <a:rPr sz="2300" spc="-40" dirty="0">
                <a:latin typeface="Calibri"/>
                <a:cs typeface="Calibri"/>
              </a:rPr>
              <a:t> </a:t>
            </a:r>
            <a:r>
              <a:rPr sz="2300" dirty="0">
                <a:latin typeface="Calibri"/>
                <a:cs typeface="Calibri"/>
              </a:rPr>
              <a:t>is</a:t>
            </a:r>
            <a:r>
              <a:rPr sz="2300" spc="-45" dirty="0">
                <a:latin typeface="Calibri"/>
                <a:cs typeface="Calibri"/>
              </a:rPr>
              <a:t> </a:t>
            </a:r>
            <a:r>
              <a:rPr sz="2300" dirty="0">
                <a:latin typeface="Calibri"/>
                <a:cs typeface="Calibri"/>
              </a:rPr>
              <a:t>used</a:t>
            </a:r>
            <a:r>
              <a:rPr sz="2300" spc="-15" dirty="0">
                <a:latin typeface="Calibri"/>
                <a:cs typeface="Calibri"/>
              </a:rPr>
              <a:t> </a:t>
            </a:r>
            <a:r>
              <a:rPr sz="2300" dirty="0">
                <a:latin typeface="Calibri"/>
                <a:cs typeface="Calibri"/>
              </a:rPr>
              <a:t>for</a:t>
            </a:r>
            <a:r>
              <a:rPr sz="2300" spc="-20" dirty="0">
                <a:latin typeface="Calibri"/>
                <a:cs typeface="Calibri"/>
              </a:rPr>
              <a:t> </a:t>
            </a:r>
            <a:r>
              <a:rPr sz="2300" b="1" dirty="0">
                <a:latin typeface="Calibri"/>
                <a:cs typeface="Calibri"/>
              </a:rPr>
              <a:t>Credit</a:t>
            </a:r>
            <a:r>
              <a:rPr sz="2300" b="1" spc="-55" dirty="0">
                <a:latin typeface="Calibri"/>
                <a:cs typeface="Calibri"/>
              </a:rPr>
              <a:t> </a:t>
            </a:r>
            <a:r>
              <a:rPr sz="2300" b="1" spc="-10" dirty="0">
                <a:latin typeface="Calibri"/>
                <a:cs typeface="Calibri"/>
              </a:rPr>
              <a:t>Scoring</a:t>
            </a:r>
            <a:r>
              <a:rPr sz="2300" spc="-10" dirty="0">
                <a:latin typeface="Calibri"/>
                <a:cs typeface="Calibri"/>
              </a:rPr>
              <a:t>.</a:t>
            </a:r>
            <a:endParaRPr sz="2300">
              <a:latin typeface="Calibri"/>
              <a:cs typeface="Calibri"/>
            </a:endParaRPr>
          </a:p>
          <a:p>
            <a:pPr marL="113030" indent="-111125">
              <a:lnSpc>
                <a:spcPct val="100000"/>
              </a:lnSpc>
              <a:spcBef>
                <a:spcPts val="1370"/>
              </a:spcBef>
              <a:buSzPct val="95652"/>
              <a:buFont typeface="Arial MT"/>
              <a:buChar char="•"/>
              <a:tabLst>
                <a:tab pos="113030" algn="l"/>
              </a:tabLst>
            </a:pPr>
            <a:r>
              <a:rPr sz="2300" dirty="0">
                <a:latin typeface="Calibri"/>
                <a:cs typeface="Calibri"/>
              </a:rPr>
              <a:t>It</a:t>
            </a:r>
            <a:r>
              <a:rPr sz="2300" spc="-50" dirty="0">
                <a:latin typeface="Calibri"/>
                <a:cs typeface="Calibri"/>
              </a:rPr>
              <a:t> </a:t>
            </a:r>
            <a:r>
              <a:rPr sz="2300" dirty="0">
                <a:latin typeface="Calibri"/>
                <a:cs typeface="Calibri"/>
              </a:rPr>
              <a:t>is</a:t>
            </a:r>
            <a:r>
              <a:rPr sz="2300" spc="-50" dirty="0">
                <a:latin typeface="Calibri"/>
                <a:cs typeface="Calibri"/>
              </a:rPr>
              <a:t> </a:t>
            </a:r>
            <a:r>
              <a:rPr sz="2300" dirty="0">
                <a:latin typeface="Calibri"/>
                <a:cs typeface="Calibri"/>
              </a:rPr>
              <a:t>used</a:t>
            </a:r>
            <a:r>
              <a:rPr sz="2300" spc="-25" dirty="0">
                <a:latin typeface="Calibri"/>
                <a:cs typeface="Calibri"/>
              </a:rPr>
              <a:t> </a:t>
            </a:r>
            <a:r>
              <a:rPr sz="2300" dirty="0">
                <a:latin typeface="Calibri"/>
                <a:cs typeface="Calibri"/>
              </a:rPr>
              <a:t>in</a:t>
            </a:r>
            <a:r>
              <a:rPr sz="2300" spc="-35" dirty="0">
                <a:latin typeface="Calibri"/>
                <a:cs typeface="Calibri"/>
              </a:rPr>
              <a:t> </a:t>
            </a:r>
            <a:r>
              <a:rPr sz="2300" b="1" dirty="0">
                <a:latin typeface="Calibri"/>
                <a:cs typeface="Calibri"/>
              </a:rPr>
              <a:t>medical</a:t>
            </a:r>
            <a:r>
              <a:rPr sz="2300" b="1" spc="-30" dirty="0">
                <a:latin typeface="Calibri"/>
                <a:cs typeface="Calibri"/>
              </a:rPr>
              <a:t> </a:t>
            </a:r>
            <a:r>
              <a:rPr sz="2300" b="1" dirty="0">
                <a:latin typeface="Calibri"/>
                <a:cs typeface="Calibri"/>
              </a:rPr>
              <a:t>data</a:t>
            </a:r>
            <a:r>
              <a:rPr sz="2300" b="1" spc="-25" dirty="0">
                <a:latin typeface="Calibri"/>
                <a:cs typeface="Calibri"/>
              </a:rPr>
              <a:t> </a:t>
            </a:r>
            <a:r>
              <a:rPr sz="2300" b="1" spc="-10" dirty="0">
                <a:latin typeface="Calibri"/>
                <a:cs typeface="Calibri"/>
              </a:rPr>
              <a:t>classification</a:t>
            </a:r>
            <a:r>
              <a:rPr sz="2300" spc="-10" dirty="0">
                <a:latin typeface="Calibri"/>
                <a:cs typeface="Calibri"/>
              </a:rPr>
              <a:t>.</a:t>
            </a:r>
            <a:endParaRPr sz="2300">
              <a:latin typeface="Calibri"/>
              <a:cs typeface="Calibri"/>
            </a:endParaRPr>
          </a:p>
          <a:p>
            <a:pPr marL="112395" indent="-111125">
              <a:lnSpc>
                <a:spcPct val="100000"/>
              </a:lnSpc>
              <a:spcBef>
                <a:spcPts val="1390"/>
              </a:spcBef>
              <a:buSzPct val="95652"/>
              <a:buFont typeface="Arial MT"/>
              <a:buChar char="•"/>
              <a:tabLst>
                <a:tab pos="112395" algn="l"/>
              </a:tabLst>
            </a:pPr>
            <a:r>
              <a:rPr sz="2300" dirty="0">
                <a:latin typeface="Calibri"/>
                <a:cs typeface="Calibri"/>
              </a:rPr>
              <a:t>It</a:t>
            </a:r>
            <a:r>
              <a:rPr sz="2300" spc="-40" dirty="0">
                <a:latin typeface="Calibri"/>
                <a:cs typeface="Calibri"/>
              </a:rPr>
              <a:t> </a:t>
            </a:r>
            <a:r>
              <a:rPr sz="2300" dirty="0">
                <a:latin typeface="Calibri"/>
                <a:cs typeface="Calibri"/>
              </a:rPr>
              <a:t>can</a:t>
            </a:r>
            <a:r>
              <a:rPr sz="2300" spc="-45" dirty="0">
                <a:latin typeface="Calibri"/>
                <a:cs typeface="Calibri"/>
              </a:rPr>
              <a:t> </a:t>
            </a:r>
            <a:r>
              <a:rPr sz="2300" dirty="0">
                <a:latin typeface="Calibri"/>
                <a:cs typeface="Calibri"/>
              </a:rPr>
              <a:t>be</a:t>
            </a:r>
            <a:r>
              <a:rPr sz="2300" spc="-5" dirty="0">
                <a:latin typeface="Calibri"/>
                <a:cs typeface="Calibri"/>
              </a:rPr>
              <a:t> </a:t>
            </a:r>
            <a:r>
              <a:rPr sz="2300" dirty="0">
                <a:latin typeface="Calibri"/>
                <a:cs typeface="Calibri"/>
              </a:rPr>
              <a:t>used</a:t>
            </a:r>
            <a:r>
              <a:rPr sz="2300" spc="-40" dirty="0">
                <a:latin typeface="Calibri"/>
                <a:cs typeface="Calibri"/>
              </a:rPr>
              <a:t> </a:t>
            </a:r>
            <a:r>
              <a:rPr sz="2300" dirty="0">
                <a:latin typeface="Calibri"/>
                <a:cs typeface="Calibri"/>
              </a:rPr>
              <a:t>in</a:t>
            </a:r>
            <a:r>
              <a:rPr sz="2300" spc="-20" dirty="0">
                <a:latin typeface="Calibri"/>
                <a:cs typeface="Calibri"/>
              </a:rPr>
              <a:t> </a:t>
            </a:r>
            <a:r>
              <a:rPr sz="2300" b="1" spc="-25" dirty="0">
                <a:latin typeface="Calibri"/>
                <a:cs typeface="Calibri"/>
              </a:rPr>
              <a:t>real-</a:t>
            </a:r>
            <a:r>
              <a:rPr sz="2300" b="1" dirty="0">
                <a:latin typeface="Calibri"/>
                <a:cs typeface="Calibri"/>
              </a:rPr>
              <a:t>time</a:t>
            </a:r>
            <a:r>
              <a:rPr sz="2300" b="1" spc="-25" dirty="0">
                <a:latin typeface="Calibri"/>
                <a:cs typeface="Calibri"/>
              </a:rPr>
              <a:t> </a:t>
            </a:r>
            <a:r>
              <a:rPr sz="2300" b="1" dirty="0">
                <a:latin typeface="Calibri"/>
                <a:cs typeface="Calibri"/>
              </a:rPr>
              <a:t>predictions</a:t>
            </a:r>
            <a:r>
              <a:rPr sz="2300" b="1" spc="-85" dirty="0">
                <a:latin typeface="Calibri"/>
                <a:cs typeface="Calibri"/>
              </a:rPr>
              <a:t> </a:t>
            </a:r>
            <a:r>
              <a:rPr sz="2300" dirty="0">
                <a:latin typeface="Calibri"/>
                <a:cs typeface="Calibri"/>
              </a:rPr>
              <a:t>because</a:t>
            </a:r>
            <a:r>
              <a:rPr sz="2300" spc="-25" dirty="0">
                <a:latin typeface="Calibri"/>
                <a:cs typeface="Calibri"/>
              </a:rPr>
              <a:t> </a:t>
            </a:r>
            <a:r>
              <a:rPr sz="2300" dirty="0">
                <a:latin typeface="Calibri"/>
                <a:cs typeface="Calibri"/>
              </a:rPr>
              <a:t>Naïve</a:t>
            </a:r>
            <a:r>
              <a:rPr sz="2300" spc="-20" dirty="0">
                <a:latin typeface="Calibri"/>
                <a:cs typeface="Calibri"/>
              </a:rPr>
              <a:t> </a:t>
            </a:r>
            <a:r>
              <a:rPr sz="2300" dirty="0">
                <a:latin typeface="Calibri"/>
                <a:cs typeface="Calibri"/>
              </a:rPr>
              <a:t>Bayes</a:t>
            </a:r>
            <a:r>
              <a:rPr sz="2300" spc="-35" dirty="0">
                <a:latin typeface="Calibri"/>
                <a:cs typeface="Calibri"/>
              </a:rPr>
              <a:t> </a:t>
            </a:r>
            <a:r>
              <a:rPr sz="2300" dirty="0">
                <a:latin typeface="Calibri"/>
                <a:cs typeface="Calibri"/>
              </a:rPr>
              <a:t>Classifier</a:t>
            </a:r>
            <a:r>
              <a:rPr sz="2300" spc="-55" dirty="0">
                <a:latin typeface="Calibri"/>
                <a:cs typeface="Calibri"/>
              </a:rPr>
              <a:t> </a:t>
            </a:r>
            <a:r>
              <a:rPr sz="2300" dirty="0">
                <a:latin typeface="Calibri"/>
                <a:cs typeface="Calibri"/>
              </a:rPr>
              <a:t>is</a:t>
            </a:r>
            <a:r>
              <a:rPr sz="2300" spc="-45" dirty="0">
                <a:latin typeface="Calibri"/>
                <a:cs typeface="Calibri"/>
              </a:rPr>
              <a:t> </a:t>
            </a:r>
            <a:r>
              <a:rPr sz="2300" dirty="0">
                <a:latin typeface="Calibri"/>
                <a:cs typeface="Calibri"/>
              </a:rPr>
              <a:t>an</a:t>
            </a:r>
            <a:r>
              <a:rPr sz="2300" spc="-10" dirty="0">
                <a:latin typeface="Calibri"/>
                <a:cs typeface="Calibri"/>
              </a:rPr>
              <a:t> </a:t>
            </a:r>
            <a:r>
              <a:rPr sz="2300" dirty="0">
                <a:latin typeface="Calibri"/>
                <a:cs typeface="Calibri"/>
              </a:rPr>
              <a:t>eager</a:t>
            </a:r>
            <a:r>
              <a:rPr sz="2300" spc="-35" dirty="0">
                <a:latin typeface="Calibri"/>
                <a:cs typeface="Calibri"/>
              </a:rPr>
              <a:t> </a:t>
            </a:r>
            <a:r>
              <a:rPr sz="2300" spc="-10" dirty="0">
                <a:latin typeface="Calibri"/>
                <a:cs typeface="Calibri"/>
              </a:rPr>
              <a:t>learner.</a:t>
            </a:r>
            <a:endParaRPr sz="2300">
              <a:latin typeface="Calibri"/>
              <a:cs typeface="Calibri"/>
            </a:endParaRPr>
          </a:p>
          <a:p>
            <a:pPr marL="112395" indent="-111125">
              <a:lnSpc>
                <a:spcPct val="100000"/>
              </a:lnSpc>
              <a:spcBef>
                <a:spcPts val="1375"/>
              </a:spcBef>
              <a:buSzPct val="95652"/>
              <a:buFont typeface="Arial MT"/>
              <a:buChar char="•"/>
              <a:tabLst>
                <a:tab pos="112395" algn="l"/>
              </a:tabLst>
            </a:pPr>
            <a:r>
              <a:rPr sz="2300" dirty="0">
                <a:latin typeface="Calibri"/>
                <a:cs typeface="Calibri"/>
              </a:rPr>
              <a:t>It</a:t>
            </a:r>
            <a:r>
              <a:rPr sz="2300" spc="-45" dirty="0">
                <a:latin typeface="Calibri"/>
                <a:cs typeface="Calibri"/>
              </a:rPr>
              <a:t> </a:t>
            </a:r>
            <a:r>
              <a:rPr sz="2300" dirty="0">
                <a:latin typeface="Calibri"/>
                <a:cs typeface="Calibri"/>
              </a:rPr>
              <a:t>is</a:t>
            </a:r>
            <a:r>
              <a:rPr sz="2300" spc="-35" dirty="0">
                <a:latin typeface="Calibri"/>
                <a:cs typeface="Calibri"/>
              </a:rPr>
              <a:t> </a:t>
            </a:r>
            <a:r>
              <a:rPr sz="2300" dirty="0">
                <a:latin typeface="Calibri"/>
                <a:cs typeface="Calibri"/>
              </a:rPr>
              <a:t>used</a:t>
            </a:r>
            <a:r>
              <a:rPr sz="2300" spc="-10" dirty="0">
                <a:latin typeface="Calibri"/>
                <a:cs typeface="Calibri"/>
              </a:rPr>
              <a:t> </a:t>
            </a:r>
            <a:r>
              <a:rPr sz="2300" dirty="0">
                <a:latin typeface="Calibri"/>
                <a:cs typeface="Calibri"/>
              </a:rPr>
              <a:t>in</a:t>
            </a:r>
            <a:r>
              <a:rPr sz="2300" spc="-45" dirty="0">
                <a:latin typeface="Calibri"/>
                <a:cs typeface="Calibri"/>
              </a:rPr>
              <a:t> </a:t>
            </a:r>
            <a:r>
              <a:rPr sz="2300" spc="-50" dirty="0">
                <a:latin typeface="Calibri"/>
                <a:cs typeface="Calibri"/>
              </a:rPr>
              <a:t>Text</a:t>
            </a:r>
            <a:r>
              <a:rPr sz="2300" spc="-30" dirty="0">
                <a:latin typeface="Calibri"/>
                <a:cs typeface="Calibri"/>
              </a:rPr>
              <a:t> </a:t>
            </a:r>
            <a:r>
              <a:rPr sz="2300" spc="-10" dirty="0">
                <a:latin typeface="Calibri"/>
                <a:cs typeface="Calibri"/>
              </a:rPr>
              <a:t>classification</a:t>
            </a:r>
            <a:r>
              <a:rPr sz="2300" spc="-85" dirty="0">
                <a:latin typeface="Calibri"/>
                <a:cs typeface="Calibri"/>
              </a:rPr>
              <a:t> </a:t>
            </a:r>
            <a:r>
              <a:rPr sz="2300" dirty="0">
                <a:latin typeface="Calibri"/>
                <a:cs typeface="Calibri"/>
              </a:rPr>
              <a:t>such</a:t>
            </a:r>
            <a:r>
              <a:rPr sz="2300" spc="-45" dirty="0">
                <a:latin typeface="Calibri"/>
                <a:cs typeface="Calibri"/>
              </a:rPr>
              <a:t> </a:t>
            </a:r>
            <a:r>
              <a:rPr sz="2300" dirty="0">
                <a:latin typeface="Calibri"/>
                <a:cs typeface="Calibri"/>
              </a:rPr>
              <a:t>as</a:t>
            </a:r>
            <a:r>
              <a:rPr sz="2300" spc="10" dirty="0">
                <a:latin typeface="Calibri"/>
                <a:cs typeface="Calibri"/>
              </a:rPr>
              <a:t> </a:t>
            </a:r>
            <a:r>
              <a:rPr sz="2300" b="1" dirty="0">
                <a:latin typeface="Calibri"/>
                <a:cs typeface="Calibri"/>
              </a:rPr>
              <a:t>Spam</a:t>
            </a:r>
            <a:r>
              <a:rPr sz="2300" b="1" spc="-10" dirty="0">
                <a:latin typeface="Calibri"/>
                <a:cs typeface="Calibri"/>
              </a:rPr>
              <a:t> </a:t>
            </a:r>
            <a:r>
              <a:rPr sz="2300" b="1" dirty="0">
                <a:latin typeface="Calibri"/>
                <a:cs typeface="Calibri"/>
              </a:rPr>
              <a:t>filtering</a:t>
            </a:r>
            <a:r>
              <a:rPr sz="2300" b="1" spc="-65" dirty="0">
                <a:latin typeface="Calibri"/>
                <a:cs typeface="Calibri"/>
              </a:rPr>
              <a:t> </a:t>
            </a:r>
            <a:r>
              <a:rPr sz="2300" dirty="0">
                <a:latin typeface="Calibri"/>
                <a:cs typeface="Calibri"/>
              </a:rPr>
              <a:t>and</a:t>
            </a:r>
            <a:r>
              <a:rPr sz="2300" spc="-15" dirty="0">
                <a:latin typeface="Calibri"/>
                <a:cs typeface="Calibri"/>
              </a:rPr>
              <a:t> </a:t>
            </a:r>
            <a:r>
              <a:rPr sz="2300" b="1" dirty="0">
                <a:latin typeface="Calibri"/>
                <a:cs typeface="Calibri"/>
              </a:rPr>
              <a:t>Sentiment</a:t>
            </a:r>
            <a:r>
              <a:rPr sz="2300" b="1" spc="-10" dirty="0">
                <a:latin typeface="Calibri"/>
                <a:cs typeface="Calibri"/>
              </a:rPr>
              <a:t> analysis</a:t>
            </a:r>
            <a:r>
              <a:rPr sz="2300" spc="-10" dirty="0">
                <a:latin typeface="Calibri"/>
                <a:cs typeface="Calibri"/>
              </a:rPr>
              <a:t>.</a:t>
            </a:r>
            <a:endParaRPr sz="230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3928" y="-41829"/>
            <a:ext cx="11279505" cy="6340475"/>
          </a:xfrm>
          <a:prstGeom prst="rect">
            <a:avLst/>
          </a:prstGeom>
        </p:spPr>
        <p:txBody>
          <a:bodyPr vert="horz" wrap="square" lIns="0" tIns="188595" rIns="0" bIns="0" rtlCol="0">
            <a:spAutoFit/>
          </a:bodyPr>
          <a:lstStyle/>
          <a:p>
            <a:pPr marL="12700">
              <a:lnSpc>
                <a:spcPct val="100000"/>
              </a:lnSpc>
              <a:spcBef>
                <a:spcPts val="1485"/>
              </a:spcBef>
            </a:pPr>
            <a:r>
              <a:rPr sz="2300" b="1" dirty="0">
                <a:solidFill>
                  <a:srgbClr val="C00000"/>
                </a:solidFill>
                <a:latin typeface="Calibri"/>
                <a:cs typeface="Calibri"/>
              </a:rPr>
              <a:t>Types</a:t>
            </a:r>
            <a:r>
              <a:rPr sz="2300" b="1" spc="-75" dirty="0">
                <a:solidFill>
                  <a:srgbClr val="C00000"/>
                </a:solidFill>
                <a:latin typeface="Calibri"/>
                <a:cs typeface="Calibri"/>
              </a:rPr>
              <a:t> </a:t>
            </a:r>
            <a:r>
              <a:rPr sz="2300" b="1" dirty="0">
                <a:solidFill>
                  <a:srgbClr val="C00000"/>
                </a:solidFill>
                <a:latin typeface="Calibri"/>
                <a:cs typeface="Calibri"/>
              </a:rPr>
              <a:t>of</a:t>
            </a:r>
            <a:r>
              <a:rPr sz="2300" b="1" spc="-90" dirty="0">
                <a:solidFill>
                  <a:srgbClr val="C00000"/>
                </a:solidFill>
                <a:latin typeface="Calibri"/>
                <a:cs typeface="Calibri"/>
              </a:rPr>
              <a:t> </a:t>
            </a:r>
            <a:r>
              <a:rPr sz="2300" b="1" dirty="0">
                <a:solidFill>
                  <a:srgbClr val="C00000"/>
                </a:solidFill>
                <a:latin typeface="Calibri"/>
                <a:cs typeface="Calibri"/>
              </a:rPr>
              <a:t>Naïve</a:t>
            </a:r>
            <a:r>
              <a:rPr sz="2300" b="1" spc="-55" dirty="0">
                <a:solidFill>
                  <a:srgbClr val="C00000"/>
                </a:solidFill>
                <a:latin typeface="Calibri"/>
                <a:cs typeface="Calibri"/>
              </a:rPr>
              <a:t> </a:t>
            </a:r>
            <a:r>
              <a:rPr sz="2300" b="1" dirty="0">
                <a:solidFill>
                  <a:srgbClr val="C00000"/>
                </a:solidFill>
                <a:latin typeface="Calibri"/>
                <a:cs typeface="Calibri"/>
              </a:rPr>
              <a:t>Bayes</a:t>
            </a:r>
            <a:r>
              <a:rPr sz="2300" b="1" spc="-50" dirty="0">
                <a:solidFill>
                  <a:srgbClr val="C00000"/>
                </a:solidFill>
                <a:latin typeface="Calibri"/>
                <a:cs typeface="Calibri"/>
              </a:rPr>
              <a:t> </a:t>
            </a:r>
            <a:r>
              <a:rPr sz="2300" b="1" spc="-10" dirty="0">
                <a:solidFill>
                  <a:srgbClr val="C00000"/>
                </a:solidFill>
                <a:latin typeface="Calibri"/>
                <a:cs typeface="Calibri"/>
              </a:rPr>
              <a:t>Model:</a:t>
            </a:r>
            <a:endParaRPr sz="2300">
              <a:latin typeface="Calibri"/>
              <a:cs typeface="Calibri"/>
            </a:endParaRPr>
          </a:p>
          <a:p>
            <a:pPr marL="12700">
              <a:lnSpc>
                <a:spcPct val="100000"/>
              </a:lnSpc>
              <a:spcBef>
                <a:spcPts val="1395"/>
              </a:spcBef>
            </a:pPr>
            <a:r>
              <a:rPr sz="2300" dirty="0">
                <a:latin typeface="Calibri"/>
                <a:cs typeface="Calibri"/>
              </a:rPr>
              <a:t>There</a:t>
            </a:r>
            <a:r>
              <a:rPr sz="2300" spc="-60" dirty="0">
                <a:latin typeface="Calibri"/>
                <a:cs typeface="Calibri"/>
              </a:rPr>
              <a:t> </a:t>
            </a:r>
            <a:r>
              <a:rPr sz="2300" dirty="0">
                <a:latin typeface="Calibri"/>
                <a:cs typeface="Calibri"/>
              </a:rPr>
              <a:t>are</a:t>
            </a:r>
            <a:r>
              <a:rPr sz="2300" spc="-60" dirty="0">
                <a:latin typeface="Calibri"/>
                <a:cs typeface="Calibri"/>
              </a:rPr>
              <a:t> </a:t>
            </a:r>
            <a:r>
              <a:rPr sz="2300" dirty="0">
                <a:latin typeface="Calibri"/>
                <a:cs typeface="Calibri"/>
              </a:rPr>
              <a:t>three</a:t>
            </a:r>
            <a:r>
              <a:rPr sz="2300" spc="-55" dirty="0">
                <a:latin typeface="Calibri"/>
                <a:cs typeface="Calibri"/>
              </a:rPr>
              <a:t> </a:t>
            </a:r>
            <a:r>
              <a:rPr sz="2300" dirty="0">
                <a:latin typeface="Calibri"/>
                <a:cs typeface="Calibri"/>
              </a:rPr>
              <a:t>types</a:t>
            </a:r>
            <a:r>
              <a:rPr sz="2300" spc="-25" dirty="0">
                <a:latin typeface="Calibri"/>
                <a:cs typeface="Calibri"/>
              </a:rPr>
              <a:t> </a:t>
            </a:r>
            <a:r>
              <a:rPr sz="2300" dirty="0">
                <a:latin typeface="Calibri"/>
                <a:cs typeface="Calibri"/>
              </a:rPr>
              <a:t>of</a:t>
            </a:r>
            <a:r>
              <a:rPr sz="2300" spc="-85" dirty="0">
                <a:latin typeface="Calibri"/>
                <a:cs typeface="Calibri"/>
              </a:rPr>
              <a:t> </a:t>
            </a:r>
            <a:r>
              <a:rPr sz="2300" dirty="0">
                <a:latin typeface="Calibri"/>
                <a:cs typeface="Calibri"/>
              </a:rPr>
              <a:t>Naive</a:t>
            </a:r>
            <a:r>
              <a:rPr sz="2300" spc="-60" dirty="0">
                <a:latin typeface="Calibri"/>
                <a:cs typeface="Calibri"/>
              </a:rPr>
              <a:t> </a:t>
            </a:r>
            <a:r>
              <a:rPr sz="2300" dirty="0">
                <a:latin typeface="Calibri"/>
                <a:cs typeface="Calibri"/>
              </a:rPr>
              <a:t>Bayes</a:t>
            </a:r>
            <a:r>
              <a:rPr sz="2300" spc="-55" dirty="0">
                <a:latin typeface="Calibri"/>
                <a:cs typeface="Calibri"/>
              </a:rPr>
              <a:t> </a:t>
            </a:r>
            <a:r>
              <a:rPr sz="2300" dirty="0">
                <a:latin typeface="Calibri"/>
                <a:cs typeface="Calibri"/>
              </a:rPr>
              <a:t>Model,</a:t>
            </a:r>
            <a:r>
              <a:rPr sz="2300" spc="-75" dirty="0">
                <a:latin typeface="Calibri"/>
                <a:cs typeface="Calibri"/>
              </a:rPr>
              <a:t> </a:t>
            </a:r>
            <a:r>
              <a:rPr sz="2300" dirty="0">
                <a:latin typeface="Calibri"/>
                <a:cs typeface="Calibri"/>
              </a:rPr>
              <a:t>which</a:t>
            </a:r>
            <a:r>
              <a:rPr sz="2300" spc="-65" dirty="0">
                <a:latin typeface="Calibri"/>
                <a:cs typeface="Calibri"/>
              </a:rPr>
              <a:t> </a:t>
            </a:r>
            <a:r>
              <a:rPr sz="2300" dirty="0">
                <a:latin typeface="Calibri"/>
                <a:cs typeface="Calibri"/>
              </a:rPr>
              <a:t>are</a:t>
            </a:r>
            <a:r>
              <a:rPr sz="2300" spc="-55" dirty="0">
                <a:latin typeface="Calibri"/>
                <a:cs typeface="Calibri"/>
              </a:rPr>
              <a:t> </a:t>
            </a:r>
            <a:r>
              <a:rPr sz="2300" dirty="0">
                <a:latin typeface="Calibri"/>
                <a:cs typeface="Calibri"/>
              </a:rPr>
              <a:t>given</a:t>
            </a:r>
            <a:r>
              <a:rPr sz="2300" spc="-45" dirty="0">
                <a:latin typeface="Calibri"/>
                <a:cs typeface="Calibri"/>
              </a:rPr>
              <a:t> </a:t>
            </a:r>
            <a:r>
              <a:rPr sz="2300" spc="-10" dirty="0">
                <a:latin typeface="Calibri"/>
                <a:cs typeface="Calibri"/>
              </a:rPr>
              <a:t>below:</a:t>
            </a:r>
            <a:endParaRPr sz="2300">
              <a:latin typeface="Calibri"/>
              <a:cs typeface="Calibri"/>
            </a:endParaRPr>
          </a:p>
          <a:p>
            <a:pPr marL="12700" marR="5080" indent="-11430">
              <a:lnSpc>
                <a:spcPts val="4150"/>
              </a:lnSpc>
              <a:spcBef>
                <a:spcPts val="350"/>
              </a:spcBef>
              <a:buSzPct val="95652"/>
              <a:buFont typeface="Arial MT"/>
              <a:buChar char="•"/>
              <a:tabLst>
                <a:tab pos="112395" algn="l"/>
              </a:tabLst>
            </a:pPr>
            <a:r>
              <a:rPr sz="2300" b="1" dirty="0">
                <a:solidFill>
                  <a:srgbClr val="C00000"/>
                </a:solidFill>
                <a:latin typeface="Calibri"/>
                <a:cs typeface="Calibri"/>
              </a:rPr>
              <a:t>	Gaussian</a:t>
            </a:r>
            <a:r>
              <a:rPr sz="2300" dirty="0">
                <a:solidFill>
                  <a:srgbClr val="C00000"/>
                </a:solidFill>
                <a:latin typeface="Calibri"/>
                <a:cs typeface="Calibri"/>
              </a:rPr>
              <a:t>:</a:t>
            </a:r>
            <a:r>
              <a:rPr sz="2300" spc="-55" dirty="0">
                <a:solidFill>
                  <a:srgbClr val="C00000"/>
                </a:solidFill>
                <a:latin typeface="Calibri"/>
                <a:cs typeface="Calibri"/>
              </a:rPr>
              <a:t> </a:t>
            </a:r>
            <a:r>
              <a:rPr sz="2300" dirty="0">
                <a:latin typeface="Calibri"/>
                <a:cs typeface="Calibri"/>
              </a:rPr>
              <a:t>The</a:t>
            </a:r>
            <a:r>
              <a:rPr sz="2300" spc="-45" dirty="0">
                <a:latin typeface="Calibri"/>
                <a:cs typeface="Calibri"/>
              </a:rPr>
              <a:t> </a:t>
            </a:r>
            <a:r>
              <a:rPr sz="2300" dirty="0">
                <a:latin typeface="Calibri"/>
                <a:cs typeface="Calibri"/>
              </a:rPr>
              <a:t>Gaussian</a:t>
            </a:r>
            <a:r>
              <a:rPr sz="2300" spc="-75" dirty="0">
                <a:latin typeface="Calibri"/>
                <a:cs typeface="Calibri"/>
              </a:rPr>
              <a:t> </a:t>
            </a:r>
            <a:r>
              <a:rPr sz="2300" dirty="0">
                <a:latin typeface="Calibri"/>
                <a:cs typeface="Calibri"/>
              </a:rPr>
              <a:t>model</a:t>
            </a:r>
            <a:r>
              <a:rPr sz="2300" spc="-55" dirty="0">
                <a:latin typeface="Calibri"/>
                <a:cs typeface="Calibri"/>
              </a:rPr>
              <a:t> </a:t>
            </a:r>
            <a:r>
              <a:rPr sz="2300" dirty="0">
                <a:latin typeface="Calibri"/>
                <a:cs typeface="Calibri"/>
              </a:rPr>
              <a:t>assumes</a:t>
            </a:r>
            <a:r>
              <a:rPr sz="2300" spc="-80" dirty="0">
                <a:latin typeface="Calibri"/>
                <a:cs typeface="Calibri"/>
              </a:rPr>
              <a:t> </a:t>
            </a:r>
            <a:r>
              <a:rPr sz="2300" dirty="0">
                <a:latin typeface="Calibri"/>
                <a:cs typeface="Calibri"/>
              </a:rPr>
              <a:t>that</a:t>
            </a:r>
            <a:r>
              <a:rPr sz="2300" spc="-25" dirty="0">
                <a:latin typeface="Calibri"/>
                <a:cs typeface="Calibri"/>
              </a:rPr>
              <a:t> </a:t>
            </a:r>
            <a:r>
              <a:rPr sz="2300" spc="-10" dirty="0">
                <a:latin typeface="Calibri"/>
                <a:cs typeface="Calibri"/>
              </a:rPr>
              <a:t>features</a:t>
            </a:r>
            <a:r>
              <a:rPr sz="2300" spc="-35" dirty="0">
                <a:latin typeface="Calibri"/>
                <a:cs typeface="Calibri"/>
              </a:rPr>
              <a:t> </a:t>
            </a:r>
            <a:r>
              <a:rPr sz="2300" dirty="0">
                <a:latin typeface="Calibri"/>
                <a:cs typeface="Calibri"/>
              </a:rPr>
              <a:t>follow</a:t>
            </a:r>
            <a:r>
              <a:rPr sz="2300" spc="-75" dirty="0">
                <a:latin typeface="Calibri"/>
                <a:cs typeface="Calibri"/>
              </a:rPr>
              <a:t> </a:t>
            </a:r>
            <a:r>
              <a:rPr sz="2300" dirty="0">
                <a:latin typeface="Calibri"/>
                <a:cs typeface="Calibri"/>
              </a:rPr>
              <a:t>a </a:t>
            </a:r>
            <a:r>
              <a:rPr sz="2300" dirty="0">
                <a:solidFill>
                  <a:srgbClr val="FF0000"/>
                </a:solidFill>
                <a:latin typeface="Calibri"/>
                <a:cs typeface="Calibri"/>
              </a:rPr>
              <a:t>normal</a:t>
            </a:r>
            <a:r>
              <a:rPr sz="2300" spc="-60" dirty="0">
                <a:solidFill>
                  <a:srgbClr val="FF0000"/>
                </a:solidFill>
                <a:latin typeface="Calibri"/>
                <a:cs typeface="Calibri"/>
              </a:rPr>
              <a:t> </a:t>
            </a:r>
            <a:r>
              <a:rPr sz="2300" dirty="0">
                <a:solidFill>
                  <a:srgbClr val="FF0000"/>
                </a:solidFill>
                <a:latin typeface="Calibri"/>
                <a:cs typeface="Calibri"/>
              </a:rPr>
              <a:t>distribution</a:t>
            </a:r>
            <a:r>
              <a:rPr sz="2300" dirty="0">
                <a:latin typeface="Calibri"/>
                <a:cs typeface="Calibri"/>
              </a:rPr>
              <a:t>.</a:t>
            </a:r>
            <a:r>
              <a:rPr sz="2300" spc="-5" dirty="0">
                <a:latin typeface="Calibri"/>
                <a:cs typeface="Calibri"/>
              </a:rPr>
              <a:t> </a:t>
            </a:r>
            <a:r>
              <a:rPr sz="2300" dirty="0">
                <a:latin typeface="Calibri"/>
                <a:cs typeface="Calibri"/>
              </a:rPr>
              <a:t>This</a:t>
            </a:r>
            <a:r>
              <a:rPr sz="2300" spc="-50" dirty="0">
                <a:latin typeface="Calibri"/>
                <a:cs typeface="Calibri"/>
              </a:rPr>
              <a:t> </a:t>
            </a:r>
            <a:r>
              <a:rPr sz="2300" spc="-10" dirty="0">
                <a:latin typeface="Calibri"/>
                <a:cs typeface="Calibri"/>
              </a:rPr>
              <a:t>means </a:t>
            </a:r>
            <a:r>
              <a:rPr sz="2300" dirty="0">
                <a:latin typeface="Calibri"/>
                <a:cs typeface="Calibri"/>
              </a:rPr>
              <a:t>if</a:t>
            </a:r>
            <a:r>
              <a:rPr sz="2300" spc="-70" dirty="0">
                <a:latin typeface="Calibri"/>
                <a:cs typeface="Calibri"/>
              </a:rPr>
              <a:t> </a:t>
            </a:r>
            <a:r>
              <a:rPr sz="2300" spc="-10" dirty="0">
                <a:latin typeface="Calibri"/>
                <a:cs typeface="Calibri"/>
              </a:rPr>
              <a:t>predictors</a:t>
            </a:r>
            <a:r>
              <a:rPr sz="2300" spc="-55" dirty="0">
                <a:latin typeface="Calibri"/>
                <a:cs typeface="Calibri"/>
              </a:rPr>
              <a:t> </a:t>
            </a:r>
            <a:r>
              <a:rPr sz="2300" dirty="0">
                <a:latin typeface="Calibri"/>
                <a:cs typeface="Calibri"/>
              </a:rPr>
              <a:t>take</a:t>
            </a:r>
            <a:r>
              <a:rPr sz="2300" spc="-40" dirty="0">
                <a:latin typeface="Calibri"/>
                <a:cs typeface="Calibri"/>
              </a:rPr>
              <a:t> </a:t>
            </a:r>
            <a:r>
              <a:rPr sz="2300" spc="-10" dirty="0">
                <a:solidFill>
                  <a:srgbClr val="FF0000"/>
                </a:solidFill>
                <a:latin typeface="Calibri"/>
                <a:cs typeface="Calibri"/>
              </a:rPr>
              <a:t>continuous</a:t>
            </a:r>
            <a:r>
              <a:rPr sz="2300" spc="-55" dirty="0">
                <a:solidFill>
                  <a:srgbClr val="FF0000"/>
                </a:solidFill>
                <a:latin typeface="Calibri"/>
                <a:cs typeface="Calibri"/>
              </a:rPr>
              <a:t> </a:t>
            </a:r>
            <a:r>
              <a:rPr sz="2300" dirty="0">
                <a:solidFill>
                  <a:srgbClr val="FF0000"/>
                </a:solidFill>
                <a:latin typeface="Calibri"/>
                <a:cs typeface="Calibri"/>
              </a:rPr>
              <a:t>values</a:t>
            </a:r>
            <a:r>
              <a:rPr sz="2300" spc="-25" dirty="0">
                <a:solidFill>
                  <a:srgbClr val="FF0000"/>
                </a:solidFill>
                <a:latin typeface="Calibri"/>
                <a:cs typeface="Calibri"/>
              </a:rPr>
              <a:t> </a:t>
            </a:r>
            <a:r>
              <a:rPr sz="2300" dirty="0">
                <a:latin typeface="Calibri"/>
                <a:cs typeface="Calibri"/>
              </a:rPr>
              <a:t>instead</a:t>
            </a:r>
            <a:r>
              <a:rPr sz="2300" spc="-65" dirty="0">
                <a:latin typeface="Calibri"/>
                <a:cs typeface="Calibri"/>
              </a:rPr>
              <a:t> </a:t>
            </a:r>
            <a:r>
              <a:rPr sz="2300" dirty="0">
                <a:latin typeface="Calibri"/>
                <a:cs typeface="Calibri"/>
              </a:rPr>
              <a:t>of</a:t>
            </a:r>
            <a:r>
              <a:rPr sz="2300" spc="-70" dirty="0">
                <a:latin typeface="Calibri"/>
                <a:cs typeface="Calibri"/>
              </a:rPr>
              <a:t> </a:t>
            </a:r>
            <a:r>
              <a:rPr sz="2300" dirty="0">
                <a:latin typeface="Calibri"/>
                <a:cs typeface="Calibri"/>
              </a:rPr>
              <a:t>discrete,</a:t>
            </a:r>
            <a:r>
              <a:rPr sz="2300" spc="-55" dirty="0">
                <a:latin typeface="Calibri"/>
                <a:cs typeface="Calibri"/>
              </a:rPr>
              <a:t> </a:t>
            </a:r>
            <a:r>
              <a:rPr sz="2300" dirty="0">
                <a:latin typeface="Calibri"/>
                <a:cs typeface="Calibri"/>
              </a:rPr>
              <a:t>then</a:t>
            </a:r>
            <a:r>
              <a:rPr sz="2300" spc="-40" dirty="0">
                <a:latin typeface="Calibri"/>
                <a:cs typeface="Calibri"/>
              </a:rPr>
              <a:t> </a:t>
            </a:r>
            <a:r>
              <a:rPr sz="2300" dirty="0">
                <a:latin typeface="Calibri"/>
                <a:cs typeface="Calibri"/>
              </a:rPr>
              <a:t>the</a:t>
            </a:r>
            <a:r>
              <a:rPr sz="2300" spc="-50" dirty="0">
                <a:latin typeface="Calibri"/>
                <a:cs typeface="Calibri"/>
              </a:rPr>
              <a:t> </a:t>
            </a:r>
            <a:r>
              <a:rPr sz="2300" dirty="0">
                <a:latin typeface="Calibri"/>
                <a:cs typeface="Calibri"/>
              </a:rPr>
              <a:t>model</a:t>
            </a:r>
            <a:r>
              <a:rPr sz="2300" spc="-55" dirty="0">
                <a:latin typeface="Calibri"/>
                <a:cs typeface="Calibri"/>
              </a:rPr>
              <a:t> </a:t>
            </a:r>
            <a:r>
              <a:rPr sz="2300" dirty="0">
                <a:latin typeface="Calibri"/>
                <a:cs typeface="Calibri"/>
              </a:rPr>
              <a:t>assumes</a:t>
            </a:r>
            <a:r>
              <a:rPr sz="2300" spc="-90" dirty="0">
                <a:latin typeface="Calibri"/>
                <a:cs typeface="Calibri"/>
              </a:rPr>
              <a:t> </a:t>
            </a:r>
            <a:r>
              <a:rPr sz="2300" dirty="0">
                <a:latin typeface="Calibri"/>
                <a:cs typeface="Calibri"/>
              </a:rPr>
              <a:t>that</a:t>
            </a:r>
            <a:r>
              <a:rPr sz="2300" spc="-40" dirty="0">
                <a:latin typeface="Calibri"/>
                <a:cs typeface="Calibri"/>
              </a:rPr>
              <a:t> </a:t>
            </a:r>
            <a:r>
              <a:rPr sz="2300" spc="-10" dirty="0">
                <a:latin typeface="Calibri"/>
                <a:cs typeface="Calibri"/>
              </a:rPr>
              <a:t>these</a:t>
            </a:r>
            <a:endParaRPr sz="2300">
              <a:latin typeface="Calibri"/>
              <a:cs typeface="Calibri"/>
            </a:endParaRPr>
          </a:p>
          <a:p>
            <a:pPr marL="12700">
              <a:lnSpc>
                <a:spcPct val="100000"/>
              </a:lnSpc>
              <a:spcBef>
                <a:spcPts val="1005"/>
              </a:spcBef>
            </a:pPr>
            <a:r>
              <a:rPr sz="2300" dirty="0">
                <a:latin typeface="Calibri"/>
                <a:cs typeface="Calibri"/>
              </a:rPr>
              <a:t>values</a:t>
            </a:r>
            <a:r>
              <a:rPr sz="2300" spc="-60" dirty="0">
                <a:latin typeface="Calibri"/>
                <a:cs typeface="Calibri"/>
              </a:rPr>
              <a:t> </a:t>
            </a:r>
            <a:r>
              <a:rPr sz="2300" dirty="0">
                <a:latin typeface="Calibri"/>
                <a:cs typeface="Calibri"/>
              </a:rPr>
              <a:t>are</a:t>
            </a:r>
            <a:r>
              <a:rPr sz="2300" spc="-45" dirty="0">
                <a:latin typeface="Calibri"/>
                <a:cs typeface="Calibri"/>
              </a:rPr>
              <a:t> </a:t>
            </a:r>
            <a:r>
              <a:rPr sz="2300" dirty="0">
                <a:latin typeface="Calibri"/>
                <a:cs typeface="Calibri"/>
              </a:rPr>
              <a:t>sampled</a:t>
            </a:r>
            <a:r>
              <a:rPr sz="2300" spc="-60" dirty="0">
                <a:latin typeface="Calibri"/>
                <a:cs typeface="Calibri"/>
              </a:rPr>
              <a:t> </a:t>
            </a:r>
            <a:r>
              <a:rPr sz="2300" dirty="0">
                <a:latin typeface="Calibri"/>
                <a:cs typeface="Calibri"/>
              </a:rPr>
              <a:t>from</a:t>
            </a:r>
            <a:r>
              <a:rPr sz="2300" spc="-40" dirty="0">
                <a:latin typeface="Calibri"/>
                <a:cs typeface="Calibri"/>
              </a:rPr>
              <a:t> </a:t>
            </a:r>
            <a:r>
              <a:rPr sz="2300" dirty="0">
                <a:latin typeface="Calibri"/>
                <a:cs typeface="Calibri"/>
              </a:rPr>
              <a:t>the</a:t>
            </a:r>
            <a:r>
              <a:rPr sz="2300" spc="-45" dirty="0">
                <a:latin typeface="Calibri"/>
                <a:cs typeface="Calibri"/>
              </a:rPr>
              <a:t> </a:t>
            </a:r>
            <a:r>
              <a:rPr sz="2300" dirty="0">
                <a:latin typeface="Calibri"/>
                <a:cs typeface="Calibri"/>
              </a:rPr>
              <a:t>Gaussian</a:t>
            </a:r>
            <a:r>
              <a:rPr sz="2300" spc="-80" dirty="0">
                <a:latin typeface="Calibri"/>
                <a:cs typeface="Calibri"/>
              </a:rPr>
              <a:t> </a:t>
            </a:r>
            <a:r>
              <a:rPr sz="2300" spc="-10" dirty="0">
                <a:latin typeface="Calibri"/>
                <a:cs typeface="Calibri"/>
              </a:rPr>
              <a:t>distribution.</a:t>
            </a:r>
            <a:endParaRPr sz="2300">
              <a:latin typeface="Calibri"/>
              <a:cs typeface="Calibri"/>
            </a:endParaRPr>
          </a:p>
          <a:p>
            <a:pPr marL="12700" marR="554990" indent="-10795" algn="just">
              <a:lnSpc>
                <a:spcPct val="150000"/>
              </a:lnSpc>
              <a:spcBef>
                <a:spcPts val="15"/>
              </a:spcBef>
              <a:buSzPct val="95652"/>
              <a:buFont typeface="Arial MT"/>
              <a:buChar char="•"/>
              <a:tabLst>
                <a:tab pos="113030" algn="l"/>
              </a:tabLst>
            </a:pPr>
            <a:r>
              <a:rPr sz="2300" b="1" dirty="0">
                <a:solidFill>
                  <a:srgbClr val="C00000"/>
                </a:solidFill>
                <a:latin typeface="Calibri"/>
                <a:cs typeface="Calibri"/>
              </a:rPr>
              <a:t>	Multinomial</a:t>
            </a:r>
            <a:r>
              <a:rPr sz="2300" dirty="0">
                <a:solidFill>
                  <a:srgbClr val="C00000"/>
                </a:solidFill>
                <a:latin typeface="Calibri"/>
                <a:cs typeface="Calibri"/>
              </a:rPr>
              <a:t>:</a:t>
            </a:r>
            <a:r>
              <a:rPr sz="2300" spc="-95" dirty="0">
                <a:solidFill>
                  <a:srgbClr val="C00000"/>
                </a:solidFill>
                <a:latin typeface="Calibri"/>
                <a:cs typeface="Calibri"/>
              </a:rPr>
              <a:t> </a:t>
            </a:r>
            <a:r>
              <a:rPr sz="2300" dirty="0">
                <a:latin typeface="Calibri"/>
                <a:cs typeface="Calibri"/>
              </a:rPr>
              <a:t>The</a:t>
            </a:r>
            <a:r>
              <a:rPr sz="2300" spc="-40" dirty="0">
                <a:latin typeface="Calibri"/>
                <a:cs typeface="Calibri"/>
              </a:rPr>
              <a:t> </a:t>
            </a:r>
            <a:r>
              <a:rPr sz="2300" dirty="0">
                <a:latin typeface="Calibri"/>
                <a:cs typeface="Calibri"/>
              </a:rPr>
              <a:t>Multinomial</a:t>
            </a:r>
            <a:r>
              <a:rPr sz="2300" spc="-65" dirty="0">
                <a:latin typeface="Calibri"/>
                <a:cs typeface="Calibri"/>
              </a:rPr>
              <a:t> </a:t>
            </a:r>
            <a:r>
              <a:rPr sz="2300" dirty="0">
                <a:latin typeface="Calibri"/>
                <a:cs typeface="Calibri"/>
              </a:rPr>
              <a:t>Naïve</a:t>
            </a:r>
            <a:r>
              <a:rPr sz="2300" spc="-35" dirty="0">
                <a:latin typeface="Calibri"/>
                <a:cs typeface="Calibri"/>
              </a:rPr>
              <a:t> </a:t>
            </a:r>
            <a:r>
              <a:rPr sz="2300" dirty="0">
                <a:latin typeface="Calibri"/>
                <a:cs typeface="Calibri"/>
              </a:rPr>
              <a:t>Bayes</a:t>
            </a:r>
            <a:r>
              <a:rPr sz="2300" spc="-45" dirty="0">
                <a:latin typeface="Calibri"/>
                <a:cs typeface="Calibri"/>
              </a:rPr>
              <a:t> </a:t>
            </a:r>
            <a:r>
              <a:rPr sz="2300" dirty="0">
                <a:latin typeface="Calibri"/>
                <a:cs typeface="Calibri"/>
              </a:rPr>
              <a:t>classifier</a:t>
            </a:r>
            <a:r>
              <a:rPr sz="2300" spc="-70" dirty="0">
                <a:latin typeface="Calibri"/>
                <a:cs typeface="Calibri"/>
              </a:rPr>
              <a:t> </a:t>
            </a:r>
            <a:r>
              <a:rPr sz="2300" dirty="0">
                <a:latin typeface="Calibri"/>
                <a:cs typeface="Calibri"/>
              </a:rPr>
              <a:t>is</a:t>
            </a:r>
            <a:r>
              <a:rPr sz="2300" spc="-50" dirty="0">
                <a:latin typeface="Calibri"/>
                <a:cs typeface="Calibri"/>
              </a:rPr>
              <a:t> </a:t>
            </a:r>
            <a:r>
              <a:rPr sz="2300" dirty="0">
                <a:latin typeface="Calibri"/>
                <a:cs typeface="Calibri"/>
              </a:rPr>
              <a:t>used</a:t>
            </a:r>
            <a:r>
              <a:rPr sz="2300" spc="-50" dirty="0">
                <a:latin typeface="Calibri"/>
                <a:cs typeface="Calibri"/>
              </a:rPr>
              <a:t> </a:t>
            </a:r>
            <a:r>
              <a:rPr sz="2300" dirty="0">
                <a:latin typeface="Calibri"/>
                <a:cs typeface="Calibri"/>
              </a:rPr>
              <a:t>when</a:t>
            </a:r>
            <a:r>
              <a:rPr sz="2300" spc="-25" dirty="0">
                <a:latin typeface="Calibri"/>
                <a:cs typeface="Calibri"/>
              </a:rPr>
              <a:t> </a:t>
            </a:r>
            <a:r>
              <a:rPr sz="2300" dirty="0">
                <a:latin typeface="Calibri"/>
                <a:cs typeface="Calibri"/>
              </a:rPr>
              <a:t>the</a:t>
            </a:r>
            <a:r>
              <a:rPr sz="2300" spc="-10" dirty="0">
                <a:latin typeface="Calibri"/>
                <a:cs typeface="Calibri"/>
              </a:rPr>
              <a:t> </a:t>
            </a:r>
            <a:r>
              <a:rPr sz="2300" dirty="0">
                <a:latin typeface="Calibri"/>
                <a:cs typeface="Calibri"/>
              </a:rPr>
              <a:t>data</a:t>
            </a:r>
            <a:r>
              <a:rPr sz="2300" spc="-40" dirty="0">
                <a:latin typeface="Calibri"/>
                <a:cs typeface="Calibri"/>
              </a:rPr>
              <a:t> </a:t>
            </a:r>
            <a:r>
              <a:rPr sz="2300" dirty="0">
                <a:latin typeface="Calibri"/>
                <a:cs typeface="Calibri"/>
              </a:rPr>
              <a:t>is</a:t>
            </a:r>
            <a:r>
              <a:rPr sz="2300" spc="-5" dirty="0">
                <a:latin typeface="Calibri"/>
                <a:cs typeface="Calibri"/>
              </a:rPr>
              <a:t> </a:t>
            </a:r>
            <a:r>
              <a:rPr sz="2300" spc="-10" dirty="0">
                <a:solidFill>
                  <a:srgbClr val="FF0000"/>
                </a:solidFill>
                <a:latin typeface="Calibri"/>
                <a:cs typeface="Calibri"/>
              </a:rPr>
              <a:t>multinomial distributed</a:t>
            </a:r>
            <a:r>
              <a:rPr sz="2300" spc="-10" dirty="0">
                <a:latin typeface="Calibri"/>
                <a:cs typeface="Calibri"/>
              </a:rPr>
              <a:t>.</a:t>
            </a:r>
            <a:r>
              <a:rPr sz="2300" spc="-5" dirty="0">
                <a:latin typeface="Calibri"/>
                <a:cs typeface="Calibri"/>
              </a:rPr>
              <a:t> </a:t>
            </a:r>
            <a:r>
              <a:rPr sz="2300" dirty="0">
                <a:latin typeface="Calibri"/>
                <a:cs typeface="Calibri"/>
              </a:rPr>
              <a:t>It</a:t>
            </a:r>
            <a:r>
              <a:rPr sz="2300" spc="-50" dirty="0">
                <a:latin typeface="Calibri"/>
                <a:cs typeface="Calibri"/>
              </a:rPr>
              <a:t> </a:t>
            </a:r>
            <a:r>
              <a:rPr sz="2300" dirty="0">
                <a:latin typeface="Calibri"/>
                <a:cs typeface="Calibri"/>
              </a:rPr>
              <a:t>is</a:t>
            </a:r>
            <a:r>
              <a:rPr sz="2300" spc="-50" dirty="0">
                <a:latin typeface="Calibri"/>
                <a:cs typeface="Calibri"/>
              </a:rPr>
              <a:t> </a:t>
            </a:r>
            <a:r>
              <a:rPr sz="2300" dirty="0">
                <a:latin typeface="Calibri"/>
                <a:cs typeface="Calibri"/>
              </a:rPr>
              <a:t>primarily</a:t>
            </a:r>
            <a:r>
              <a:rPr sz="2300" spc="-30" dirty="0">
                <a:latin typeface="Calibri"/>
                <a:cs typeface="Calibri"/>
              </a:rPr>
              <a:t> </a:t>
            </a:r>
            <a:r>
              <a:rPr sz="2300" dirty="0">
                <a:latin typeface="Calibri"/>
                <a:cs typeface="Calibri"/>
              </a:rPr>
              <a:t>used</a:t>
            </a:r>
            <a:r>
              <a:rPr sz="2300" spc="-55" dirty="0">
                <a:latin typeface="Calibri"/>
                <a:cs typeface="Calibri"/>
              </a:rPr>
              <a:t> </a:t>
            </a:r>
            <a:r>
              <a:rPr sz="2300" dirty="0">
                <a:latin typeface="Calibri"/>
                <a:cs typeface="Calibri"/>
              </a:rPr>
              <a:t>for</a:t>
            </a:r>
            <a:r>
              <a:rPr sz="2300" spc="-25" dirty="0">
                <a:latin typeface="Calibri"/>
                <a:cs typeface="Calibri"/>
              </a:rPr>
              <a:t> </a:t>
            </a:r>
            <a:r>
              <a:rPr sz="2300" dirty="0">
                <a:solidFill>
                  <a:srgbClr val="FF0000"/>
                </a:solidFill>
                <a:latin typeface="Calibri"/>
                <a:cs typeface="Calibri"/>
              </a:rPr>
              <a:t>document</a:t>
            </a:r>
            <a:r>
              <a:rPr sz="2300" spc="-45" dirty="0">
                <a:solidFill>
                  <a:srgbClr val="FF0000"/>
                </a:solidFill>
                <a:latin typeface="Calibri"/>
                <a:cs typeface="Calibri"/>
              </a:rPr>
              <a:t> </a:t>
            </a:r>
            <a:r>
              <a:rPr sz="2300" dirty="0">
                <a:solidFill>
                  <a:srgbClr val="FF0000"/>
                </a:solidFill>
                <a:latin typeface="Calibri"/>
                <a:cs typeface="Calibri"/>
              </a:rPr>
              <a:t>classification</a:t>
            </a:r>
            <a:r>
              <a:rPr sz="2300" spc="-90" dirty="0">
                <a:solidFill>
                  <a:srgbClr val="FF0000"/>
                </a:solidFill>
                <a:latin typeface="Calibri"/>
                <a:cs typeface="Calibri"/>
              </a:rPr>
              <a:t> </a:t>
            </a:r>
            <a:r>
              <a:rPr sz="2300" dirty="0">
                <a:solidFill>
                  <a:srgbClr val="FF0000"/>
                </a:solidFill>
                <a:latin typeface="Calibri"/>
                <a:cs typeface="Calibri"/>
              </a:rPr>
              <a:t>problems</a:t>
            </a:r>
            <a:r>
              <a:rPr sz="2300" dirty="0">
                <a:latin typeface="Calibri"/>
                <a:cs typeface="Calibri"/>
              </a:rPr>
              <a:t>,</a:t>
            </a:r>
            <a:r>
              <a:rPr sz="2300" spc="-40" dirty="0">
                <a:latin typeface="Calibri"/>
                <a:cs typeface="Calibri"/>
              </a:rPr>
              <a:t> </a:t>
            </a:r>
            <a:r>
              <a:rPr sz="2300" dirty="0">
                <a:latin typeface="Calibri"/>
                <a:cs typeface="Calibri"/>
              </a:rPr>
              <a:t>it</a:t>
            </a:r>
            <a:r>
              <a:rPr sz="2300" spc="-45" dirty="0">
                <a:latin typeface="Calibri"/>
                <a:cs typeface="Calibri"/>
              </a:rPr>
              <a:t> </a:t>
            </a:r>
            <a:r>
              <a:rPr sz="2300" dirty="0">
                <a:latin typeface="Calibri"/>
                <a:cs typeface="Calibri"/>
              </a:rPr>
              <a:t>means</a:t>
            </a:r>
            <a:r>
              <a:rPr sz="2300" spc="-35" dirty="0">
                <a:latin typeface="Calibri"/>
                <a:cs typeface="Calibri"/>
              </a:rPr>
              <a:t> </a:t>
            </a:r>
            <a:r>
              <a:rPr sz="2300" dirty="0">
                <a:latin typeface="Calibri"/>
                <a:cs typeface="Calibri"/>
              </a:rPr>
              <a:t>a</a:t>
            </a:r>
            <a:r>
              <a:rPr sz="2300" spc="-55" dirty="0">
                <a:latin typeface="Calibri"/>
                <a:cs typeface="Calibri"/>
              </a:rPr>
              <a:t> </a:t>
            </a:r>
            <a:r>
              <a:rPr sz="2300" spc="-10" dirty="0">
                <a:latin typeface="Calibri"/>
                <a:cs typeface="Calibri"/>
              </a:rPr>
              <a:t>particular </a:t>
            </a:r>
            <a:r>
              <a:rPr sz="2300" dirty="0">
                <a:latin typeface="Calibri"/>
                <a:cs typeface="Calibri"/>
              </a:rPr>
              <a:t>document</a:t>
            </a:r>
            <a:r>
              <a:rPr sz="2300" spc="-70" dirty="0">
                <a:latin typeface="Calibri"/>
                <a:cs typeface="Calibri"/>
              </a:rPr>
              <a:t> </a:t>
            </a:r>
            <a:r>
              <a:rPr sz="2300" dirty="0">
                <a:latin typeface="Calibri"/>
                <a:cs typeface="Calibri"/>
              </a:rPr>
              <a:t>belongs</a:t>
            </a:r>
            <a:r>
              <a:rPr sz="2300" spc="-40" dirty="0">
                <a:latin typeface="Calibri"/>
                <a:cs typeface="Calibri"/>
              </a:rPr>
              <a:t> </a:t>
            </a:r>
            <a:r>
              <a:rPr sz="2300" dirty="0">
                <a:latin typeface="Calibri"/>
                <a:cs typeface="Calibri"/>
              </a:rPr>
              <a:t>to</a:t>
            </a:r>
            <a:r>
              <a:rPr sz="2300" spc="-75" dirty="0">
                <a:latin typeface="Calibri"/>
                <a:cs typeface="Calibri"/>
              </a:rPr>
              <a:t> </a:t>
            </a:r>
            <a:r>
              <a:rPr sz="2300" dirty="0">
                <a:latin typeface="Calibri"/>
                <a:cs typeface="Calibri"/>
              </a:rPr>
              <a:t>which</a:t>
            </a:r>
            <a:r>
              <a:rPr sz="2300" spc="-70" dirty="0">
                <a:latin typeface="Calibri"/>
                <a:cs typeface="Calibri"/>
              </a:rPr>
              <a:t> </a:t>
            </a:r>
            <a:r>
              <a:rPr sz="2300" dirty="0">
                <a:latin typeface="Calibri"/>
                <a:cs typeface="Calibri"/>
              </a:rPr>
              <a:t>category</a:t>
            </a:r>
            <a:r>
              <a:rPr sz="2300" spc="-55" dirty="0">
                <a:latin typeface="Calibri"/>
                <a:cs typeface="Calibri"/>
              </a:rPr>
              <a:t> </a:t>
            </a:r>
            <a:r>
              <a:rPr sz="2300" dirty="0">
                <a:latin typeface="Calibri"/>
                <a:cs typeface="Calibri"/>
              </a:rPr>
              <a:t>such</a:t>
            </a:r>
            <a:r>
              <a:rPr sz="2300" spc="-55" dirty="0">
                <a:latin typeface="Calibri"/>
                <a:cs typeface="Calibri"/>
              </a:rPr>
              <a:t> </a:t>
            </a:r>
            <a:r>
              <a:rPr sz="2300" dirty="0">
                <a:latin typeface="Calibri"/>
                <a:cs typeface="Calibri"/>
              </a:rPr>
              <a:t>as</a:t>
            </a:r>
            <a:r>
              <a:rPr sz="2300" spc="-75" dirty="0">
                <a:latin typeface="Calibri"/>
                <a:cs typeface="Calibri"/>
              </a:rPr>
              <a:t> </a:t>
            </a:r>
            <a:r>
              <a:rPr sz="2300" dirty="0">
                <a:latin typeface="Calibri"/>
                <a:cs typeface="Calibri"/>
              </a:rPr>
              <a:t>Sports,</a:t>
            </a:r>
            <a:r>
              <a:rPr sz="2300" spc="-60" dirty="0">
                <a:latin typeface="Calibri"/>
                <a:cs typeface="Calibri"/>
              </a:rPr>
              <a:t> </a:t>
            </a:r>
            <a:r>
              <a:rPr sz="2300" dirty="0">
                <a:latin typeface="Calibri"/>
                <a:cs typeface="Calibri"/>
              </a:rPr>
              <a:t>Politics,</a:t>
            </a:r>
            <a:r>
              <a:rPr sz="2300" spc="-100" dirty="0">
                <a:latin typeface="Calibri"/>
                <a:cs typeface="Calibri"/>
              </a:rPr>
              <a:t> </a:t>
            </a:r>
            <a:r>
              <a:rPr sz="2300" dirty="0">
                <a:latin typeface="Calibri"/>
                <a:cs typeface="Calibri"/>
              </a:rPr>
              <a:t>education,</a:t>
            </a:r>
            <a:r>
              <a:rPr sz="2300" spc="-40" dirty="0">
                <a:latin typeface="Calibri"/>
                <a:cs typeface="Calibri"/>
              </a:rPr>
              <a:t> </a:t>
            </a:r>
            <a:r>
              <a:rPr sz="2300" spc="-20" dirty="0">
                <a:latin typeface="Calibri"/>
                <a:cs typeface="Calibri"/>
              </a:rPr>
              <a:t>etc.</a:t>
            </a:r>
            <a:endParaRPr sz="2300">
              <a:latin typeface="Calibri"/>
              <a:cs typeface="Calibri"/>
            </a:endParaRPr>
          </a:p>
          <a:p>
            <a:pPr marL="12700" algn="just">
              <a:lnSpc>
                <a:spcPct val="100000"/>
              </a:lnSpc>
              <a:spcBef>
                <a:spcPts val="1370"/>
              </a:spcBef>
            </a:pPr>
            <a:r>
              <a:rPr sz="2300" dirty="0">
                <a:latin typeface="Calibri"/>
                <a:cs typeface="Calibri"/>
              </a:rPr>
              <a:t>The</a:t>
            </a:r>
            <a:r>
              <a:rPr sz="2300" spc="-55" dirty="0">
                <a:latin typeface="Calibri"/>
                <a:cs typeface="Calibri"/>
              </a:rPr>
              <a:t> </a:t>
            </a:r>
            <a:r>
              <a:rPr sz="2300" dirty="0">
                <a:latin typeface="Calibri"/>
                <a:cs typeface="Calibri"/>
              </a:rPr>
              <a:t>classifier</a:t>
            </a:r>
            <a:r>
              <a:rPr sz="2300" spc="-75" dirty="0">
                <a:latin typeface="Calibri"/>
                <a:cs typeface="Calibri"/>
              </a:rPr>
              <a:t> </a:t>
            </a:r>
            <a:r>
              <a:rPr sz="2300" dirty="0">
                <a:latin typeface="Calibri"/>
                <a:cs typeface="Calibri"/>
              </a:rPr>
              <a:t>uses</a:t>
            </a:r>
            <a:r>
              <a:rPr sz="2300" spc="-60" dirty="0">
                <a:latin typeface="Calibri"/>
                <a:cs typeface="Calibri"/>
              </a:rPr>
              <a:t> </a:t>
            </a:r>
            <a:r>
              <a:rPr sz="2300" dirty="0">
                <a:latin typeface="Calibri"/>
                <a:cs typeface="Calibri"/>
              </a:rPr>
              <a:t>the</a:t>
            </a:r>
            <a:r>
              <a:rPr sz="2300" spc="-50" dirty="0">
                <a:latin typeface="Calibri"/>
                <a:cs typeface="Calibri"/>
              </a:rPr>
              <a:t> </a:t>
            </a:r>
            <a:r>
              <a:rPr sz="2300" dirty="0">
                <a:latin typeface="Calibri"/>
                <a:cs typeface="Calibri"/>
              </a:rPr>
              <a:t>frequency</a:t>
            </a:r>
            <a:r>
              <a:rPr sz="2300" spc="-15" dirty="0">
                <a:latin typeface="Calibri"/>
                <a:cs typeface="Calibri"/>
              </a:rPr>
              <a:t> </a:t>
            </a:r>
            <a:r>
              <a:rPr sz="2300" dirty="0">
                <a:latin typeface="Calibri"/>
                <a:cs typeface="Calibri"/>
              </a:rPr>
              <a:t>of</a:t>
            </a:r>
            <a:r>
              <a:rPr sz="2300" spc="-75" dirty="0">
                <a:latin typeface="Calibri"/>
                <a:cs typeface="Calibri"/>
              </a:rPr>
              <a:t> </a:t>
            </a:r>
            <a:r>
              <a:rPr sz="2300" dirty="0">
                <a:latin typeface="Calibri"/>
                <a:cs typeface="Calibri"/>
              </a:rPr>
              <a:t>words</a:t>
            </a:r>
            <a:r>
              <a:rPr sz="2300" spc="-50" dirty="0">
                <a:latin typeface="Calibri"/>
                <a:cs typeface="Calibri"/>
              </a:rPr>
              <a:t> </a:t>
            </a:r>
            <a:r>
              <a:rPr sz="2300" dirty="0">
                <a:latin typeface="Calibri"/>
                <a:cs typeface="Calibri"/>
              </a:rPr>
              <a:t>for</a:t>
            </a:r>
            <a:r>
              <a:rPr sz="2300" spc="-65" dirty="0">
                <a:latin typeface="Calibri"/>
                <a:cs typeface="Calibri"/>
              </a:rPr>
              <a:t> </a:t>
            </a:r>
            <a:r>
              <a:rPr sz="2300" dirty="0">
                <a:latin typeface="Calibri"/>
                <a:cs typeface="Calibri"/>
              </a:rPr>
              <a:t>the</a:t>
            </a:r>
            <a:r>
              <a:rPr sz="2300" spc="-45" dirty="0">
                <a:latin typeface="Calibri"/>
                <a:cs typeface="Calibri"/>
              </a:rPr>
              <a:t> </a:t>
            </a:r>
            <a:r>
              <a:rPr sz="2300" spc="-10" dirty="0">
                <a:latin typeface="Calibri"/>
                <a:cs typeface="Calibri"/>
              </a:rPr>
              <a:t>predictors.</a:t>
            </a:r>
            <a:endParaRPr sz="2300">
              <a:latin typeface="Calibri"/>
              <a:cs typeface="Calibri"/>
            </a:endParaRPr>
          </a:p>
          <a:p>
            <a:pPr marL="12700" marR="55880" indent="-10795" algn="just">
              <a:lnSpc>
                <a:spcPct val="150000"/>
              </a:lnSpc>
              <a:spcBef>
                <a:spcPts val="15"/>
              </a:spcBef>
              <a:buSzPct val="95652"/>
              <a:buFont typeface="Arial MT"/>
              <a:buChar char="•"/>
              <a:tabLst>
                <a:tab pos="113030" algn="l"/>
              </a:tabLst>
            </a:pPr>
            <a:r>
              <a:rPr sz="2300" b="1" dirty="0">
                <a:solidFill>
                  <a:srgbClr val="C00000"/>
                </a:solidFill>
                <a:latin typeface="Calibri"/>
                <a:cs typeface="Calibri"/>
              </a:rPr>
              <a:t>	Bernoulli</a:t>
            </a:r>
            <a:r>
              <a:rPr sz="2300" dirty="0">
                <a:latin typeface="Calibri"/>
                <a:cs typeface="Calibri"/>
              </a:rPr>
              <a:t>:</a:t>
            </a:r>
            <a:r>
              <a:rPr sz="2300" spc="-114" dirty="0">
                <a:latin typeface="Calibri"/>
                <a:cs typeface="Calibri"/>
              </a:rPr>
              <a:t> </a:t>
            </a:r>
            <a:r>
              <a:rPr sz="2300" dirty="0">
                <a:latin typeface="Calibri"/>
                <a:cs typeface="Calibri"/>
              </a:rPr>
              <a:t>The</a:t>
            </a:r>
            <a:r>
              <a:rPr sz="2300" spc="-10" dirty="0">
                <a:latin typeface="Calibri"/>
                <a:cs typeface="Calibri"/>
              </a:rPr>
              <a:t> </a:t>
            </a:r>
            <a:r>
              <a:rPr sz="2300" dirty="0">
                <a:latin typeface="Calibri"/>
                <a:cs typeface="Calibri"/>
              </a:rPr>
              <a:t>Bernoulli</a:t>
            </a:r>
            <a:r>
              <a:rPr sz="2300" spc="-35" dirty="0">
                <a:latin typeface="Calibri"/>
                <a:cs typeface="Calibri"/>
              </a:rPr>
              <a:t> </a:t>
            </a:r>
            <a:r>
              <a:rPr sz="2300" dirty="0">
                <a:latin typeface="Calibri"/>
                <a:cs typeface="Calibri"/>
              </a:rPr>
              <a:t>classifier</a:t>
            </a:r>
            <a:r>
              <a:rPr sz="2300" spc="-80" dirty="0">
                <a:latin typeface="Calibri"/>
                <a:cs typeface="Calibri"/>
              </a:rPr>
              <a:t> </a:t>
            </a:r>
            <a:r>
              <a:rPr sz="2300" dirty="0">
                <a:latin typeface="Calibri"/>
                <a:cs typeface="Calibri"/>
              </a:rPr>
              <a:t>works</a:t>
            </a:r>
            <a:r>
              <a:rPr sz="2300" spc="-45" dirty="0">
                <a:latin typeface="Calibri"/>
                <a:cs typeface="Calibri"/>
              </a:rPr>
              <a:t> </a:t>
            </a:r>
            <a:r>
              <a:rPr sz="2300" dirty="0">
                <a:latin typeface="Calibri"/>
                <a:cs typeface="Calibri"/>
              </a:rPr>
              <a:t>similar</a:t>
            </a:r>
            <a:r>
              <a:rPr sz="2300" spc="-60" dirty="0">
                <a:latin typeface="Calibri"/>
                <a:cs typeface="Calibri"/>
              </a:rPr>
              <a:t> </a:t>
            </a:r>
            <a:r>
              <a:rPr sz="2300" dirty="0">
                <a:latin typeface="Calibri"/>
                <a:cs typeface="Calibri"/>
              </a:rPr>
              <a:t>to</a:t>
            </a:r>
            <a:r>
              <a:rPr sz="2300" spc="-25" dirty="0">
                <a:latin typeface="Calibri"/>
                <a:cs typeface="Calibri"/>
              </a:rPr>
              <a:t> </a:t>
            </a:r>
            <a:r>
              <a:rPr sz="2300" dirty="0">
                <a:latin typeface="Calibri"/>
                <a:cs typeface="Calibri"/>
              </a:rPr>
              <a:t>the</a:t>
            </a:r>
            <a:r>
              <a:rPr sz="2300" spc="-25" dirty="0">
                <a:latin typeface="Calibri"/>
                <a:cs typeface="Calibri"/>
              </a:rPr>
              <a:t> </a:t>
            </a:r>
            <a:r>
              <a:rPr sz="2300" dirty="0">
                <a:latin typeface="Calibri"/>
                <a:cs typeface="Calibri"/>
              </a:rPr>
              <a:t>Multinomial</a:t>
            </a:r>
            <a:r>
              <a:rPr sz="2300" spc="-35" dirty="0">
                <a:latin typeface="Calibri"/>
                <a:cs typeface="Calibri"/>
              </a:rPr>
              <a:t> </a:t>
            </a:r>
            <a:r>
              <a:rPr sz="2300" spc="-20" dirty="0">
                <a:latin typeface="Calibri"/>
                <a:cs typeface="Calibri"/>
              </a:rPr>
              <a:t>classifier,</a:t>
            </a:r>
            <a:r>
              <a:rPr sz="2300" spc="-75" dirty="0">
                <a:latin typeface="Calibri"/>
                <a:cs typeface="Calibri"/>
              </a:rPr>
              <a:t> </a:t>
            </a:r>
            <a:r>
              <a:rPr sz="2300" dirty="0">
                <a:latin typeface="Calibri"/>
                <a:cs typeface="Calibri"/>
              </a:rPr>
              <a:t>but</a:t>
            </a:r>
            <a:r>
              <a:rPr sz="2300" spc="-10" dirty="0">
                <a:latin typeface="Calibri"/>
                <a:cs typeface="Calibri"/>
              </a:rPr>
              <a:t> </a:t>
            </a:r>
            <a:r>
              <a:rPr sz="2300" dirty="0">
                <a:latin typeface="Calibri"/>
                <a:cs typeface="Calibri"/>
              </a:rPr>
              <a:t>the </a:t>
            </a:r>
            <a:r>
              <a:rPr sz="2300" spc="-10" dirty="0">
                <a:latin typeface="Calibri"/>
                <a:cs typeface="Calibri"/>
              </a:rPr>
              <a:t>predictor </a:t>
            </a:r>
            <a:r>
              <a:rPr sz="2300" dirty="0">
                <a:latin typeface="Calibri"/>
                <a:cs typeface="Calibri"/>
              </a:rPr>
              <a:t>variables</a:t>
            </a:r>
            <a:r>
              <a:rPr sz="2300" spc="-55" dirty="0">
                <a:latin typeface="Calibri"/>
                <a:cs typeface="Calibri"/>
              </a:rPr>
              <a:t> </a:t>
            </a:r>
            <a:r>
              <a:rPr sz="2300" dirty="0">
                <a:latin typeface="Calibri"/>
                <a:cs typeface="Calibri"/>
              </a:rPr>
              <a:t>are</a:t>
            </a:r>
            <a:r>
              <a:rPr sz="2300" spc="-35" dirty="0">
                <a:latin typeface="Calibri"/>
                <a:cs typeface="Calibri"/>
              </a:rPr>
              <a:t> </a:t>
            </a:r>
            <a:r>
              <a:rPr sz="2300" dirty="0">
                <a:latin typeface="Calibri"/>
                <a:cs typeface="Calibri"/>
              </a:rPr>
              <a:t>the</a:t>
            </a:r>
            <a:r>
              <a:rPr sz="2300" spc="-10" dirty="0">
                <a:latin typeface="Calibri"/>
                <a:cs typeface="Calibri"/>
              </a:rPr>
              <a:t> </a:t>
            </a:r>
            <a:r>
              <a:rPr sz="2300" spc="-10" dirty="0">
                <a:solidFill>
                  <a:srgbClr val="FF0000"/>
                </a:solidFill>
                <a:latin typeface="Calibri"/>
                <a:cs typeface="Calibri"/>
              </a:rPr>
              <a:t>independent</a:t>
            </a:r>
            <a:r>
              <a:rPr sz="2300" spc="20" dirty="0">
                <a:solidFill>
                  <a:srgbClr val="FF0000"/>
                </a:solidFill>
                <a:latin typeface="Calibri"/>
                <a:cs typeface="Calibri"/>
              </a:rPr>
              <a:t> </a:t>
            </a:r>
            <a:r>
              <a:rPr sz="2300" dirty="0">
                <a:solidFill>
                  <a:srgbClr val="FF0000"/>
                </a:solidFill>
                <a:latin typeface="Calibri"/>
                <a:cs typeface="Calibri"/>
              </a:rPr>
              <a:t>Booleans</a:t>
            </a:r>
            <a:r>
              <a:rPr sz="2300" spc="-85" dirty="0">
                <a:solidFill>
                  <a:srgbClr val="FF0000"/>
                </a:solidFill>
                <a:latin typeface="Calibri"/>
                <a:cs typeface="Calibri"/>
              </a:rPr>
              <a:t> </a:t>
            </a:r>
            <a:r>
              <a:rPr sz="2300" dirty="0">
                <a:solidFill>
                  <a:srgbClr val="FF0000"/>
                </a:solidFill>
                <a:latin typeface="Calibri"/>
                <a:cs typeface="Calibri"/>
              </a:rPr>
              <a:t>variables</a:t>
            </a:r>
            <a:r>
              <a:rPr sz="2300" dirty="0">
                <a:latin typeface="Calibri"/>
                <a:cs typeface="Calibri"/>
              </a:rPr>
              <a:t>.</a:t>
            </a:r>
            <a:r>
              <a:rPr sz="2300" spc="-50" dirty="0">
                <a:latin typeface="Calibri"/>
                <a:cs typeface="Calibri"/>
              </a:rPr>
              <a:t> </a:t>
            </a:r>
            <a:r>
              <a:rPr sz="2300" dirty="0">
                <a:latin typeface="Calibri"/>
                <a:cs typeface="Calibri"/>
              </a:rPr>
              <a:t>Such</a:t>
            </a:r>
            <a:r>
              <a:rPr sz="2300" spc="-30" dirty="0">
                <a:latin typeface="Calibri"/>
                <a:cs typeface="Calibri"/>
              </a:rPr>
              <a:t> </a:t>
            </a:r>
            <a:r>
              <a:rPr sz="2300" dirty="0">
                <a:latin typeface="Calibri"/>
                <a:cs typeface="Calibri"/>
              </a:rPr>
              <a:t>as</a:t>
            </a:r>
            <a:r>
              <a:rPr sz="2300" spc="-55" dirty="0">
                <a:latin typeface="Calibri"/>
                <a:cs typeface="Calibri"/>
              </a:rPr>
              <a:t> </a:t>
            </a:r>
            <a:r>
              <a:rPr sz="2300" dirty="0">
                <a:latin typeface="Calibri"/>
                <a:cs typeface="Calibri"/>
              </a:rPr>
              <a:t>if</a:t>
            </a:r>
            <a:r>
              <a:rPr sz="2300" spc="-55" dirty="0">
                <a:latin typeface="Calibri"/>
                <a:cs typeface="Calibri"/>
              </a:rPr>
              <a:t> </a:t>
            </a:r>
            <a:r>
              <a:rPr sz="2300" dirty="0">
                <a:latin typeface="Calibri"/>
                <a:cs typeface="Calibri"/>
              </a:rPr>
              <a:t>a</a:t>
            </a:r>
            <a:r>
              <a:rPr sz="2300" spc="-65" dirty="0">
                <a:latin typeface="Calibri"/>
                <a:cs typeface="Calibri"/>
              </a:rPr>
              <a:t> </a:t>
            </a:r>
            <a:r>
              <a:rPr sz="2300" dirty="0">
                <a:latin typeface="Calibri"/>
                <a:cs typeface="Calibri"/>
              </a:rPr>
              <a:t>particular</a:t>
            </a:r>
            <a:r>
              <a:rPr sz="2300" spc="-30" dirty="0">
                <a:latin typeface="Calibri"/>
                <a:cs typeface="Calibri"/>
              </a:rPr>
              <a:t> </a:t>
            </a:r>
            <a:r>
              <a:rPr sz="2300" dirty="0">
                <a:latin typeface="Calibri"/>
                <a:cs typeface="Calibri"/>
              </a:rPr>
              <a:t>word</a:t>
            </a:r>
            <a:r>
              <a:rPr sz="2300" spc="-50" dirty="0">
                <a:latin typeface="Calibri"/>
                <a:cs typeface="Calibri"/>
              </a:rPr>
              <a:t> </a:t>
            </a:r>
            <a:r>
              <a:rPr sz="2300" dirty="0">
                <a:latin typeface="Calibri"/>
                <a:cs typeface="Calibri"/>
              </a:rPr>
              <a:t>is</a:t>
            </a:r>
            <a:r>
              <a:rPr sz="2300" spc="-55" dirty="0">
                <a:latin typeface="Calibri"/>
                <a:cs typeface="Calibri"/>
              </a:rPr>
              <a:t> </a:t>
            </a:r>
            <a:r>
              <a:rPr sz="2300" dirty="0">
                <a:latin typeface="Calibri"/>
                <a:cs typeface="Calibri"/>
              </a:rPr>
              <a:t>present</a:t>
            </a:r>
            <a:r>
              <a:rPr sz="2300" spc="-25" dirty="0">
                <a:latin typeface="Calibri"/>
                <a:cs typeface="Calibri"/>
              </a:rPr>
              <a:t> </a:t>
            </a:r>
            <a:r>
              <a:rPr sz="2300" dirty="0">
                <a:latin typeface="Calibri"/>
                <a:cs typeface="Calibri"/>
              </a:rPr>
              <a:t>or</a:t>
            </a:r>
            <a:r>
              <a:rPr sz="2300" spc="-55" dirty="0">
                <a:latin typeface="Calibri"/>
                <a:cs typeface="Calibri"/>
              </a:rPr>
              <a:t> </a:t>
            </a:r>
            <a:r>
              <a:rPr sz="2300" spc="-25" dirty="0">
                <a:latin typeface="Calibri"/>
                <a:cs typeface="Calibri"/>
              </a:rPr>
              <a:t>not </a:t>
            </a:r>
            <a:r>
              <a:rPr sz="2300" dirty="0">
                <a:latin typeface="Calibri"/>
                <a:cs typeface="Calibri"/>
              </a:rPr>
              <a:t>in</a:t>
            </a:r>
            <a:r>
              <a:rPr sz="2300" spc="-45" dirty="0">
                <a:latin typeface="Calibri"/>
                <a:cs typeface="Calibri"/>
              </a:rPr>
              <a:t> </a:t>
            </a:r>
            <a:r>
              <a:rPr sz="2300" dirty="0">
                <a:latin typeface="Calibri"/>
                <a:cs typeface="Calibri"/>
              </a:rPr>
              <a:t>a</a:t>
            </a:r>
            <a:r>
              <a:rPr sz="2300" spc="-20" dirty="0">
                <a:latin typeface="Calibri"/>
                <a:cs typeface="Calibri"/>
              </a:rPr>
              <a:t> </a:t>
            </a:r>
            <a:r>
              <a:rPr sz="2300" dirty="0">
                <a:latin typeface="Calibri"/>
                <a:cs typeface="Calibri"/>
              </a:rPr>
              <a:t>document.</a:t>
            </a:r>
            <a:r>
              <a:rPr sz="2300" spc="-40" dirty="0">
                <a:latin typeface="Calibri"/>
                <a:cs typeface="Calibri"/>
              </a:rPr>
              <a:t> </a:t>
            </a:r>
            <a:r>
              <a:rPr sz="2300" dirty="0">
                <a:latin typeface="Calibri"/>
                <a:cs typeface="Calibri"/>
              </a:rPr>
              <a:t>This</a:t>
            </a:r>
            <a:r>
              <a:rPr sz="2300" spc="-25" dirty="0">
                <a:latin typeface="Calibri"/>
                <a:cs typeface="Calibri"/>
              </a:rPr>
              <a:t> </a:t>
            </a:r>
            <a:r>
              <a:rPr sz="2300" dirty="0">
                <a:latin typeface="Calibri"/>
                <a:cs typeface="Calibri"/>
              </a:rPr>
              <a:t>model</a:t>
            </a:r>
            <a:r>
              <a:rPr sz="2300" spc="-45" dirty="0">
                <a:latin typeface="Calibri"/>
                <a:cs typeface="Calibri"/>
              </a:rPr>
              <a:t> </a:t>
            </a:r>
            <a:r>
              <a:rPr sz="2300" dirty="0">
                <a:latin typeface="Calibri"/>
                <a:cs typeface="Calibri"/>
              </a:rPr>
              <a:t>is</a:t>
            </a:r>
            <a:r>
              <a:rPr sz="2300" spc="-25" dirty="0">
                <a:latin typeface="Calibri"/>
                <a:cs typeface="Calibri"/>
              </a:rPr>
              <a:t> </a:t>
            </a:r>
            <a:r>
              <a:rPr sz="2300" dirty="0">
                <a:latin typeface="Calibri"/>
                <a:cs typeface="Calibri"/>
              </a:rPr>
              <a:t>also</a:t>
            </a:r>
            <a:r>
              <a:rPr sz="2300" spc="-60" dirty="0">
                <a:latin typeface="Calibri"/>
                <a:cs typeface="Calibri"/>
              </a:rPr>
              <a:t> </a:t>
            </a:r>
            <a:r>
              <a:rPr sz="2300" dirty="0">
                <a:latin typeface="Calibri"/>
                <a:cs typeface="Calibri"/>
              </a:rPr>
              <a:t>famous</a:t>
            </a:r>
            <a:r>
              <a:rPr sz="2300" spc="-40" dirty="0">
                <a:latin typeface="Calibri"/>
                <a:cs typeface="Calibri"/>
              </a:rPr>
              <a:t> </a:t>
            </a:r>
            <a:r>
              <a:rPr sz="2300" dirty="0">
                <a:latin typeface="Calibri"/>
                <a:cs typeface="Calibri"/>
              </a:rPr>
              <a:t>for</a:t>
            </a:r>
            <a:r>
              <a:rPr sz="2300" spc="-45" dirty="0">
                <a:latin typeface="Calibri"/>
                <a:cs typeface="Calibri"/>
              </a:rPr>
              <a:t> </a:t>
            </a:r>
            <a:r>
              <a:rPr sz="2300" dirty="0">
                <a:latin typeface="Calibri"/>
                <a:cs typeface="Calibri"/>
              </a:rPr>
              <a:t>document</a:t>
            </a:r>
            <a:r>
              <a:rPr sz="2300" spc="-10" dirty="0">
                <a:latin typeface="Calibri"/>
                <a:cs typeface="Calibri"/>
              </a:rPr>
              <a:t> classification</a:t>
            </a:r>
            <a:r>
              <a:rPr sz="2300" spc="-80" dirty="0">
                <a:latin typeface="Calibri"/>
                <a:cs typeface="Calibri"/>
              </a:rPr>
              <a:t> </a:t>
            </a:r>
            <a:r>
              <a:rPr sz="2300" spc="-10" dirty="0">
                <a:latin typeface="Calibri"/>
                <a:cs typeface="Calibri"/>
              </a:rPr>
              <a:t>tasks.</a:t>
            </a:r>
            <a:endParaRPr sz="230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214706"/>
            <a:ext cx="5363845" cy="636905"/>
          </a:xfrm>
          <a:prstGeom prst="rect">
            <a:avLst/>
          </a:prstGeom>
        </p:spPr>
        <p:txBody>
          <a:bodyPr vert="horz" wrap="square" lIns="0" tIns="13970" rIns="0" bIns="0" rtlCol="0">
            <a:spAutoFit/>
          </a:bodyPr>
          <a:lstStyle/>
          <a:p>
            <a:pPr marL="12700">
              <a:lnSpc>
                <a:spcPct val="100000"/>
              </a:lnSpc>
              <a:spcBef>
                <a:spcPts val="110"/>
              </a:spcBef>
            </a:pPr>
            <a:r>
              <a:rPr dirty="0"/>
              <a:t>Bayesian</a:t>
            </a:r>
            <a:r>
              <a:rPr spc="-125" dirty="0"/>
              <a:t> </a:t>
            </a:r>
            <a:r>
              <a:rPr dirty="0"/>
              <a:t>Belief</a:t>
            </a:r>
            <a:r>
              <a:rPr spc="-140" dirty="0"/>
              <a:t> </a:t>
            </a:r>
            <a:r>
              <a:rPr spc="-10" dirty="0"/>
              <a:t>Networks</a:t>
            </a:r>
          </a:p>
        </p:txBody>
      </p:sp>
      <p:sp>
        <p:nvSpPr>
          <p:cNvPr id="3" name="object 3"/>
          <p:cNvSpPr txBox="1"/>
          <p:nvPr/>
        </p:nvSpPr>
        <p:spPr>
          <a:xfrm>
            <a:off x="859027" y="764981"/>
            <a:ext cx="10048875" cy="3319145"/>
          </a:xfrm>
          <a:prstGeom prst="rect">
            <a:avLst/>
          </a:prstGeom>
        </p:spPr>
        <p:txBody>
          <a:bodyPr vert="horz" wrap="square" lIns="0" tIns="12065" rIns="0" bIns="0" rtlCol="0">
            <a:spAutoFit/>
          </a:bodyPr>
          <a:lstStyle/>
          <a:p>
            <a:pPr marL="12700" marR="5080" algn="just">
              <a:lnSpc>
                <a:spcPct val="150100"/>
              </a:lnSpc>
              <a:spcBef>
                <a:spcPts val="95"/>
              </a:spcBef>
            </a:pPr>
            <a:r>
              <a:rPr sz="2400" b="1" dirty="0">
                <a:latin typeface="Calibri"/>
                <a:cs typeface="Calibri"/>
              </a:rPr>
              <a:t>Bayesian</a:t>
            </a:r>
            <a:r>
              <a:rPr sz="2400" b="1" spc="180" dirty="0">
                <a:latin typeface="Calibri"/>
                <a:cs typeface="Calibri"/>
              </a:rPr>
              <a:t> </a:t>
            </a:r>
            <a:r>
              <a:rPr sz="2400" b="1" dirty="0">
                <a:latin typeface="Calibri"/>
                <a:cs typeface="Calibri"/>
              </a:rPr>
              <a:t>Belief</a:t>
            </a:r>
            <a:r>
              <a:rPr sz="2400" b="1" spc="190" dirty="0">
                <a:latin typeface="Calibri"/>
                <a:cs typeface="Calibri"/>
              </a:rPr>
              <a:t> </a:t>
            </a:r>
            <a:r>
              <a:rPr sz="2400" b="1" dirty="0">
                <a:latin typeface="Calibri"/>
                <a:cs typeface="Calibri"/>
              </a:rPr>
              <a:t>Network</a:t>
            </a:r>
            <a:r>
              <a:rPr sz="2400" b="1" spc="180" dirty="0">
                <a:latin typeface="Calibri"/>
                <a:cs typeface="Calibri"/>
              </a:rPr>
              <a:t> </a:t>
            </a:r>
            <a:r>
              <a:rPr sz="2400" dirty="0">
                <a:latin typeface="Calibri"/>
                <a:cs typeface="Calibri"/>
              </a:rPr>
              <a:t>is</a:t>
            </a:r>
            <a:r>
              <a:rPr sz="2400" spc="175" dirty="0">
                <a:latin typeface="Calibri"/>
                <a:cs typeface="Calibri"/>
              </a:rPr>
              <a:t> </a:t>
            </a:r>
            <a:r>
              <a:rPr sz="2400" dirty="0">
                <a:latin typeface="Calibri"/>
                <a:cs typeface="Calibri"/>
              </a:rPr>
              <a:t>a</a:t>
            </a:r>
            <a:r>
              <a:rPr sz="2400" spc="160" dirty="0">
                <a:latin typeface="Calibri"/>
                <a:cs typeface="Calibri"/>
              </a:rPr>
              <a:t> </a:t>
            </a:r>
            <a:r>
              <a:rPr sz="2400" dirty="0">
                <a:solidFill>
                  <a:srgbClr val="FF0000"/>
                </a:solidFill>
                <a:latin typeface="Calibri"/>
                <a:cs typeface="Calibri"/>
              </a:rPr>
              <a:t>graphical</a:t>
            </a:r>
            <a:r>
              <a:rPr sz="2400" spc="165" dirty="0">
                <a:solidFill>
                  <a:srgbClr val="FF0000"/>
                </a:solidFill>
                <a:latin typeface="Calibri"/>
                <a:cs typeface="Calibri"/>
              </a:rPr>
              <a:t> </a:t>
            </a:r>
            <a:r>
              <a:rPr sz="2400" dirty="0">
                <a:solidFill>
                  <a:srgbClr val="FF0000"/>
                </a:solidFill>
                <a:latin typeface="Calibri"/>
                <a:cs typeface="Calibri"/>
              </a:rPr>
              <a:t>representation</a:t>
            </a:r>
            <a:r>
              <a:rPr sz="2400" spc="170" dirty="0">
                <a:solidFill>
                  <a:srgbClr val="FF0000"/>
                </a:solidFill>
                <a:latin typeface="Calibri"/>
                <a:cs typeface="Calibri"/>
              </a:rPr>
              <a:t> </a:t>
            </a:r>
            <a:r>
              <a:rPr sz="2400" dirty="0">
                <a:latin typeface="Calibri"/>
                <a:cs typeface="Calibri"/>
              </a:rPr>
              <a:t>of</a:t>
            </a:r>
            <a:r>
              <a:rPr sz="2400" spc="165" dirty="0">
                <a:latin typeface="Calibri"/>
                <a:cs typeface="Calibri"/>
              </a:rPr>
              <a:t> </a:t>
            </a:r>
            <a:r>
              <a:rPr sz="2400" dirty="0">
                <a:solidFill>
                  <a:srgbClr val="FF0000"/>
                </a:solidFill>
                <a:latin typeface="Calibri"/>
                <a:cs typeface="Calibri"/>
              </a:rPr>
              <a:t>different</a:t>
            </a:r>
            <a:r>
              <a:rPr sz="2400" spc="160" dirty="0">
                <a:solidFill>
                  <a:srgbClr val="FF0000"/>
                </a:solidFill>
                <a:latin typeface="Calibri"/>
                <a:cs typeface="Calibri"/>
              </a:rPr>
              <a:t> </a:t>
            </a:r>
            <a:r>
              <a:rPr sz="2400" spc="-10" dirty="0">
                <a:solidFill>
                  <a:srgbClr val="FF0000"/>
                </a:solidFill>
                <a:latin typeface="Calibri"/>
                <a:cs typeface="Calibri"/>
              </a:rPr>
              <a:t>probabilistic relationships</a:t>
            </a:r>
            <a:r>
              <a:rPr sz="2400" spc="-90" dirty="0">
                <a:solidFill>
                  <a:srgbClr val="FF0000"/>
                </a:solidFill>
                <a:latin typeface="Calibri"/>
                <a:cs typeface="Calibri"/>
              </a:rPr>
              <a:t> </a:t>
            </a:r>
            <a:r>
              <a:rPr sz="2400" dirty="0">
                <a:solidFill>
                  <a:srgbClr val="FF0000"/>
                </a:solidFill>
                <a:latin typeface="Calibri"/>
                <a:cs typeface="Calibri"/>
              </a:rPr>
              <a:t>among</a:t>
            </a:r>
            <a:r>
              <a:rPr sz="2400" spc="-40" dirty="0">
                <a:solidFill>
                  <a:srgbClr val="FF0000"/>
                </a:solidFill>
                <a:latin typeface="Calibri"/>
                <a:cs typeface="Calibri"/>
              </a:rPr>
              <a:t> </a:t>
            </a:r>
            <a:r>
              <a:rPr sz="2400" dirty="0">
                <a:solidFill>
                  <a:srgbClr val="FF0000"/>
                </a:solidFill>
                <a:latin typeface="Calibri"/>
                <a:cs typeface="Calibri"/>
              </a:rPr>
              <a:t>random</a:t>
            </a:r>
            <a:r>
              <a:rPr sz="2400" spc="-40" dirty="0">
                <a:solidFill>
                  <a:srgbClr val="FF0000"/>
                </a:solidFill>
                <a:latin typeface="Calibri"/>
                <a:cs typeface="Calibri"/>
              </a:rPr>
              <a:t> </a:t>
            </a:r>
            <a:r>
              <a:rPr sz="2400" dirty="0">
                <a:solidFill>
                  <a:srgbClr val="FF0000"/>
                </a:solidFill>
                <a:latin typeface="Calibri"/>
                <a:cs typeface="Calibri"/>
              </a:rPr>
              <a:t>variables</a:t>
            </a:r>
            <a:r>
              <a:rPr sz="2400" spc="-65" dirty="0">
                <a:solidFill>
                  <a:srgbClr val="FF0000"/>
                </a:solidFill>
                <a:latin typeface="Calibri"/>
                <a:cs typeface="Calibri"/>
              </a:rPr>
              <a:t> </a:t>
            </a:r>
            <a:r>
              <a:rPr sz="2400" dirty="0">
                <a:solidFill>
                  <a:srgbClr val="FF0000"/>
                </a:solidFill>
                <a:latin typeface="Calibri"/>
                <a:cs typeface="Calibri"/>
              </a:rPr>
              <a:t>in</a:t>
            </a:r>
            <a:r>
              <a:rPr sz="2400" spc="-15" dirty="0">
                <a:solidFill>
                  <a:srgbClr val="FF0000"/>
                </a:solidFill>
                <a:latin typeface="Calibri"/>
                <a:cs typeface="Calibri"/>
              </a:rPr>
              <a:t> </a:t>
            </a:r>
            <a:r>
              <a:rPr sz="2400" dirty="0">
                <a:solidFill>
                  <a:srgbClr val="FF0000"/>
                </a:solidFill>
                <a:latin typeface="Calibri"/>
                <a:cs typeface="Calibri"/>
              </a:rPr>
              <a:t>a particular</a:t>
            </a:r>
            <a:r>
              <a:rPr sz="2400" spc="-60" dirty="0">
                <a:solidFill>
                  <a:srgbClr val="FF0000"/>
                </a:solidFill>
                <a:latin typeface="Calibri"/>
                <a:cs typeface="Calibri"/>
              </a:rPr>
              <a:t> </a:t>
            </a:r>
            <a:r>
              <a:rPr sz="2400" spc="-20" dirty="0">
                <a:solidFill>
                  <a:srgbClr val="FF0000"/>
                </a:solidFill>
                <a:latin typeface="Calibri"/>
                <a:cs typeface="Calibri"/>
              </a:rPr>
              <a:t>set</a:t>
            </a:r>
            <a:r>
              <a:rPr sz="2400" spc="-20" dirty="0">
                <a:latin typeface="Calibri"/>
                <a:cs typeface="Calibri"/>
              </a:rPr>
              <a:t>.</a:t>
            </a:r>
            <a:endParaRPr sz="2400">
              <a:latin typeface="Calibri"/>
              <a:cs typeface="Calibri"/>
            </a:endParaRPr>
          </a:p>
          <a:p>
            <a:pPr marL="12700" marR="5715" algn="just">
              <a:lnSpc>
                <a:spcPct val="150000"/>
              </a:lnSpc>
              <a:spcBef>
                <a:spcPts val="5"/>
              </a:spcBef>
            </a:pPr>
            <a:r>
              <a:rPr sz="2400" dirty="0">
                <a:latin typeface="Calibri"/>
                <a:cs typeface="Calibri"/>
              </a:rPr>
              <a:t>It</a:t>
            </a:r>
            <a:r>
              <a:rPr sz="2400" spc="35"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25" dirty="0">
                <a:latin typeface="Calibri"/>
                <a:cs typeface="Calibri"/>
              </a:rPr>
              <a:t> </a:t>
            </a:r>
            <a:r>
              <a:rPr sz="2400" dirty="0">
                <a:latin typeface="Calibri"/>
                <a:cs typeface="Calibri"/>
              </a:rPr>
              <a:t>classifier</a:t>
            </a:r>
            <a:r>
              <a:rPr sz="2400" spc="20" dirty="0">
                <a:latin typeface="Calibri"/>
                <a:cs typeface="Calibri"/>
              </a:rPr>
              <a:t> </a:t>
            </a:r>
            <a:r>
              <a:rPr sz="2400" dirty="0">
                <a:latin typeface="Calibri"/>
                <a:cs typeface="Calibri"/>
              </a:rPr>
              <a:t>with</a:t>
            </a:r>
            <a:r>
              <a:rPr sz="2400" spc="40" dirty="0">
                <a:latin typeface="Calibri"/>
                <a:cs typeface="Calibri"/>
              </a:rPr>
              <a:t> </a:t>
            </a:r>
            <a:r>
              <a:rPr sz="2400" dirty="0">
                <a:solidFill>
                  <a:srgbClr val="FF0000"/>
                </a:solidFill>
                <a:latin typeface="Calibri"/>
                <a:cs typeface="Calibri"/>
              </a:rPr>
              <a:t>no</a:t>
            </a:r>
            <a:r>
              <a:rPr sz="2400" spc="10" dirty="0">
                <a:solidFill>
                  <a:srgbClr val="FF0000"/>
                </a:solidFill>
                <a:latin typeface="Calibri"/>
                <a:cs typeface="Calibri"/>
              </a:rPr>
              <a:t> </a:t>
            </a:r>
            <a:r>
              <a:rPr sz="2400" dirty="0">
                <a:solidFill>
                  <a:srgbClr val="FF0000"/>
                </a:solidFill>
                <a:latin typeface="Calibri"/>
                <a:cs typeface="Calibri"/>
              </a:rPr>
              <a:t>dependency</a:t>
            </a:r>
            <a:r>
              <a:rPr sz="2400" spc="35" dirty="0">
                <a:solidFill>
                  <a:srgbClr val="FF0000"/>
                </a:solidFill>
                <a:latin typeface="Calibri"/>
                <a:cs typeface="Calibri"/>
              </a:rPr>
              <a:t> </a:t>
            </a:r>
            <a:r>
              <a:rPr sz="2400" dirty="0">
                <a:solidFill>
                  <a:srgbClr val="FF0000"/>
                </a:solidFill>
                <a:latin typeface="Calibri"/>
                <a:cs typeface="Calibri"/>
              </a:rPr>
              <a:t>on</a:t>
            </a:r>
            <a:r>
              <a:rPr sz="2400" spc="20" dirty="0">
                <a:solidFill>
                  <a:srgbClr val="FF0000"/>
                </a:solidFill>
                <a:latin typeface="Calibri"/>
                <a:cs typeface="Calibri"/>
              </a:rPr>
              <a:t> </a:t>
            </a:r>
            <a:r>
              <a:rPr sz="2400" dirty="0">
                <a:solidFill>
                  <a:srgbClr val="FF0000"/>
                </a:solidFill>
                <a:latin typeface="Calibri"/>
                <a:cs typeface="Calibri"/>
              </a:rPr>
              <a:t>attributes</a:t>
            </a:r>
            <a:r>
              <a:rPr sz="2400" spc="15" dirty="0">
                <a:solidFill>
                  <a:srgbClr val="FF0000"/>
                </a:solidFill>
                <a:latin typeface="Calibri"/>
                <a:cs typeface="Calibri"/>
              </a:rPr>
              <a:t> </a:t>
            </a:r>
            <a:r>
              <a:rPr sz="2400" dirty="0">
                <a:latin typeface="Calibri"/>
                <a:cs typeface="Calibri"/>
              </a:rPr>
              <a:t>i.e</a:t>
            </a:r>
            <a:r>
              <a:rPr sz="2400" spc="30" dirty="0">
                <a:latin typeface="Calibri"/>
                <a:cs typeface="Calibri"/>
              </a:rPr>
              <a:t> </a:t>
            </a:r>
            <a:r>
              <a:rPr sz="2400" dirty="0">
                <a:latin typeface="Calibri"/>
                <a:cs typeface="Calibri"/>
              </a:rPr>
              <a:t>it</a:t>
            </a:r>
            <a:r>
              <a:rPr sz="2400" spc="40"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condition</a:t>
            </a:r>
            <a:r>
              <a:rPr sz="2400" spc="45" dirty="0">
                <a:latin typeface="Calibri"/>
                <a:cs typeface="Calibri"/>
              </a:rPr>
              <a:t> </a:t>
            </a:r>
            <a:r>
              <a:rPr sz="2400" spc="-10" dirty="0">
                <a:latin typeface="Calibri"/>
                <a:cs typeface="Calibri"/>
              </a:rPr>
              <a:t>independent. </a:t>
            </a:r>
            <a:r>
              <a:rPr sz="2400" dirty="0">
                <a:latin typeface="Calibri"/>
                <a:cs typeface="Calibri"/>
              </a:rPr>
              <a:t>Due</a:t>
            </a:r>
            <a:r>
              <a:rPr sz="2400" spc="25" dirty="0">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its</a:t>
            </a:r>
            <a:r>
              <a:rPr sz="2400" spc="50" dirty="0">
                <a:latin typeface="Calibri"/>
                <a:cs typeface="Calibri"/>
              </a:rPr>
              <a:t> </a:t>
            </a:r>
            <a:r>
              <a:rPr sz="2400" dirty="0">
                <a:latin typeface="Calibri"/>
                <a:cs typeface="Calibri"/>
              </a:rPr>
              <a:t>feature</a:t>
            </a:r>
            <a:r>
              <a:rPr sz="2400" spc="30" dirty="0">
                <a:latin typeface="Calibri"/>
                <a:cs typeface="Calibri"/>
              </a:rPr>
              <a:t> </a:t>
            </a:r>
            <a:r>
              <a:rPr sz="2400" dirty="0">
                <a:latin typeface="Calibri"/>
                <a:cs typeface="Calibri"/>
              </a:rPr>
              <a:t>of</a:t>
            </a:r>
            <a:r>
              <a:rPr sz="2400" spc="60" dirty="0">
                <a:latin typeface="Calibri"/>
                <a:cs typeface="Calibri"/>
              </a:rPr>
              <a:t> </a:t>
            </a:r>
            <a:r>
              <a:rPr sz="2400" dirty="0">
                <a:latin typeface="Calibri"/>
                <a:cs typeface="Calibri"/>
              </a:rPr>
              <a:t>joint</a:t>
            </a:r>
            <a:r>
              <a:rPr sz="2400" spc="55" dirty="0">
                <a:latin typeface="Calibri"/>
                <a:cs typeface="Calibri"/>
              </a:rPr>
              <a:t> </a:t>
            </a:r>
            <a:r>
              <a:rPr sz="2400" spc="-10" dirty="0">
                <a:latin typeface="Calibri"/>
                <a:cs typeface="Calibri"/>
              </a:rPr>
              <a:t>probability,</a:t>
            </a:r>
            <a:r>
              <a:rPr sz="2400" spc="35"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probability</a:t>
            </a:r>
            <a:r>
              <a:rPr sz="2400" spc="55" dirty="0">
                <a:latin typeface="Calibri"/>
                <a:cs typeface="Calibri"/>
              </a:rPr>
              <a:t> </a:t>
            </a:r>
            <a:r>
              <a:rPr sz="2400" dirty="0">
                <a:latin typeface="Calibri"/>
                <a:cs typeface="Calibri"/>
              </a:rPr>
              <a:t>in</a:t>
            </a:r>
            <a:r>
              <a:rPr sz="2400" spc="55" dirty="0">
                <a:latin typeface="Calibri"/>
                <a:cs typeface="Calibri"/>
              </a:rPr>
              <a:t> </a:t>
            </a:r>
            <a:r>
              <a:rPr sz="2400" dirty="0">
                <a:latin typeface="Calibri"/>
                <a:cs typeface="Calibri"/>
              </a:rPr>
              <a:t>Bayesian</a:t>
            </a:r>
            <a:r>
              <a:rPr sz="2400" spc="70" dirty="0">
                <a:latin typeface="Calibri"/>
                <a:cs typeface="Calibri"/>
              </a:rPr>
              <a:t> </a:t>
            </a:r>
            <a:r>
              <a:rPr sz="2400" dirty="0">
                <a:latin typeface="Calibri"/>
                <a:cs typeface="Calibri"/>
              </a:rPr>
              <a:t>Belief</a:t>
            </a:r>
            <a:r>
              <a:rPr sz="2400" spc="55" dirty="0">
                <a:latin typeface="Calibri"/>
                <a:cs typeface="Calibri"/>
              </a:rPr>
              <a:t> </a:t>
            </a:r>
            <a:r>
              <a:rPr sz="2400" spc="-10" dirty="0">
                <a:latin typeface="Calibri"/>
                <a:cs typeface="Calibri"/>
              </a:rPr>
              <a:t>Network </a:t>
            </a:r>
            <a:r>
              <a:rPr sz="2400" dirty="0">
                <a:latin typeface="Calibri"/>
                <a:cs typeface="Calibri"/>
              </a:rPr>
              <a:t>is</a:t>
            </a:r>
            <a:r>
              <a:rPr sz="2400" spc="525" dirty="0">
                <a:latin typeface="Calibri"/>
                <a:cs typeface="Calibri"/>
              </a:rPr>
              <a:t> </a:t>
            </a:r>
            <a:r>
              <a:rPr sz="2400" dirty="0">
                <a:solidFill>
                  <a:srgbClr val="FF0000"/>
                </a:solidFill>
                <a:latin typeface="Calibri"/>
                <a:cs typeface="Calibri"/>
              </a:rPr>
              <a:t>derived,</a:t>
            </a:r>
            <a:r>
              <a:rPr sz="2400" spc="520" dirty="0">
                <a:solidFill>
                  <a:srgbClr val="FF0000"/>
                </a:solidFill>
                <a:latin typeface="Calibri"/>
                <a:cs typeface="Calibri"/>
              </a:rPr>
              <a:t> </a:t>
            </a:r>
            <a:r>
              <a:rPr sz="2400" dirty="0">
                <a:solidFill>
                  <a:srgbClr val="FF0000"/>
                </a:solidFill>
                <a:latin typeface="Calibri"/>
                <a:cs typeface="Calibri"/>
              </a:rPr>
              <a:t>based</a:t>
            </a:r>
            <a:r>
              <a:rPr sz="2400" spc="525" dirty="0">
                <a:solidFill>
                  <a:srgbClr val="FF0000"/>
                </a:solidFill>
                <a:latin typeface="Calibri"/>
                <a:cs typeface="Calibri"/>
              </a:rPr>
              <a:t> </a:t>
            </a:r>
            <a:r>
              <a:rPr sz="2400" dirty="0">
                <a:solidFill>
                  <a:srgbClr val="FF0000"/>
                </a:solidFill>
                <a:latin typeface="Calibri"/>
                <a:cs typeface="Calibri"/>
              </a:rPr>
              <a:t>on</a:t>
            </a:r>
            <a:r>
              <a:rPr sz="2400" spc="540" dirty="0">
                <a:solidFill>
                  <a:srgbClr val="FF0000"/>
                </a:solidFill>
                <a:latin typeface="Calibri"/>
                <a:cs typeface="Calibri"/>
              </a:rPr>
              <a:t> </a:t>
            </a:r>
            <a:r>
              <a:rPr sz="2400" dirty="0">
                <a:solidFill>
                  <a:srgbClr val="FF0000"/>
                </a:solidFill>
                <a:latin typeface="Calibri"/>
                <a:cs typeface="Calibri"/>
              </a:rPr>
              <a:t>a</a:t>
            </a:r>
            <a:r>
              <a:rPr sz="2400" spc="509" dirty="0">
                <a:solidFill>
                  <a:srgbClr val="FF0000"/>
                </a:solidFill>
                <a:latin typeface="Calibri"/>
                <a:cs typeface="Calibri"/>
              </a:rPr>
              <a:t> </a:t>
            </a:r>
            <a:r>
              <a:rPr sz="2400" dirty="0">
                <a:solidFill>
                  <a:srgbClr val="FF0000"/>
                </a:solidFill>
                <a:latin typeface="Calibri"/>
                <a:cs typeface="Calibri"/>
              </a:rPr>
              <a:t>condition</a:t>
            </a:r>
            <a:r>
              <a:rPr sz="2400" spc="545" dirty="0">
                <a:solidFill>
                  <a:srgbClr val="FF0000"/>
                </a:solidFill>
                <a:latin typeface="Calibri"/>
                <a:cs typeface="Calibri"/>
              </a:rPr>
              <a:t> </a:t>
            </a:r>
            <a:r>
              <a:rPr sz="2400" dirty="0">
                <a:latin typeface="Calibri"/>
                <a:cs typeface="Calibri"/>
              </a:rPr>
              <a:t>—</a:t>
            </a:r>
            <a:r>
              <a:rPr sz="2400" spc="520" dirty="0">
                <a:latin typeface="Calibri"/>
                <a:cs typeface="Calibri"/>
              </a:rPr>
              <a:t> </a:t>
            </a:r>
            <a:r>
              <a:rPr sz="2400" u="sng" dirty="0">
                <a:uFill>
                  <a:solidFill>
                    <a:srgbClr val="000000"/>
                  </a:solidFill>
                </a:uFill>
                <a:latin typeface="Calibri"/>
                <a:cs typeface="Calibri"/>
              </a:rPr>
              <a:t>P(</a:t>
            </a:r>
            <a:r>
              <a:rPr sz="2400" dirty="0">
                <a:latin typeface="Calibri"/>
                <a:cs typeface="Calibri"/>
              </a:rPr>
              <a:t>attribute/parent)</a:t>
            </a:r>
            <a:r>
              <a:rPr sz="2400" spc="540" dirty="0">
                <a:latin typeface="Calibri"/>
                <a:cs typeface="Calibri"/>
              </a:rPr>
              <a:t> </a:t>
            </a:r>
            <a:r>
              <a:rPr sz="2400" dirty="0">
                <a:latin typeface="Calibri"/>
                <a:cs typeface="Calibri"/>
              </a:rPr>
              <a:t>i.e</a:t>
            </a:r>
            <a:r>
              <a:rPr sz="2400" spc="509" dirty="0">
                <a:latin typeface="Calibri"/>
                <a:cs typeface="Calibri"/>
              </a:rPr>
              <a:t> </a:t>
            </a:r>
            <a:r>
              <a:rPr sz="2400" dirty="0">
                <a:latin typeface="Calibri"/>
                <a:cs typeface="Calibri"/>
              </a:rPr>
              <a:t>probability</a:t>
            </a:r>
            <a:r>
              <a:rPr sz="2400" spc="515" dirty="0">
                <a:latin typeface="Calibri"/>
                <a:cs typeface="Calibri"/>
              </a:rPr>
              <a:t> </a:t>
            </a:r>
            <a:r>
              <a:rPr sz="2400" dirty="0">
                <a:latin typeface="Calibri"/>
                <a:cs typeface="Calibri"/>
              </a:rPr>
              <a:t>of</a:t>
            </a:r>
            <a:r>
              <a:rPr sz="2400" spc="535" dirty="0">
                <a:latin typeface="Calibri"/>
                <a:cs typeface="Calibri"/>
              </a:rPr>
              <a:t> </a:t>
            </a:r>
            <a:r>
              <a:rPr sz="2400" spc="-25" dirty="0">
                <a:latin typeface="Calibri"/>
                <a:cs typeface="Calibri"/>
              </a:rPr>
              <a:t>an </a:t>
            </a:r>
            <a:r>
              <a:rPr sz="2400" spc="-10" dirty="0">
                <a:latin typeface="Calibri"/>
                <a:cs typeface="Calibri"/>
              </a:rPr>
              <a:t>attribute,</a:t>
            </a:r>
            <a:r>
              <a:rPr sz="2400" spc="-110" dirty="0">
                <a:latin typeface="Calibri"/>
                <a:cs typeface="Calibri"/>
              </a:rPr>
              <a:t> </a:t>
            </a:r>
            <a:r>
              <a:rPr sz="2400" dirty="0">
                <a:latin typeface="Calibri"/>
                <a:cs typeface="Calibri"/>
              </a:rPr>
              <a:t>true</a:t>
            </a:r>
            <a:r>
              <a:rPr sz="2400" spc="-60" dirty="0">
                <a:latin typeface="Calibri"/>
                <a:cs typeface="Calibri"/>
              </a:rPr>
              <a:t> </a:t>
            </a:r>
            <a:r>
              <a:rPr sz="2400" dirty="0">
                <a:latin typeface="Calibri"/>
                <a:cs typeface="Calibri"/>
              </a:rPr>
              <a:t>over</a:t>
            </a:r>
            <a:r>
              <a:rPr sz="2400" spc="-45" dirty="0">
                <a:latin typeface="Calibri"/>
                <a:cs typeface="Calibri"/>
              </a:rPr>
              <a:t> </a:t>
            </a:r>
            <a:r>
              <a:rPr sz="2400" dirty="0">
                <a:latin typeface="Calibri"/>
                <a:cs typeface="Calibri"/>
              </a:rPr>
              <a:t>parent</a:t>
            </a:r>
            <a:r>
              <a:rPr sz="2400" spc="-85" dirty="0">
                <a:latin typeface="Calibri"/>
                <a:cs typeface="Calibri"/>
              </a:rPr>
              <a:t> </a:t>
            </a:r>
            <a:r>
              <a:rPr sz="2400" spc="-10" dirty="0">
                <a:latin typeface="Calibri"/>
                <a:cs typeface="Calibri"/>
              </a:rPr>
              <a:t>attribute.</a:t>
            </a:r>
            <a:endParaRPr sz="2400">
              <a:latin typeface="Calibri"/>
              <a:cs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214706"/>
            <a:ext cx="5363845" cy="636905"/>
          </a:xfrm>
          <a:prstGeom prst="rect">
            <a:avLst/>
          </a:prstGeom>
        </p:spPr>
        <p:txBody>
          <a:bodyPr vert="horz" wrap="square" lIns="0" tIns="13970" rIns="0" bIns="0" rtlCol="0">
            <a:spAutoFit/>
          </a:bodyPr>
          <a:lstStyle/>
          <a:p>
            <a:pPr marL="12700">
              <a:lnSpc>
                <a:spcPct val="100000"/>
              </a:lnSpc>
              <a:spcBef>
                <a:spcPts val="110"/>
              </a:spcBef>
            </a:pPr>
            <a:r>
              <a:rPr dirty="0"/>
              <a:t>Bayesian</a:t>
            </a:r>
            <a:r>
              <a:rPr spc="-125" dirty="0"/>
              <a:t> </a:t>
            </a:r>
            <a:r>
              <a:rPr dirty="0"/>
              <a:t>Belief</a:t>
            </a:r>
            <a:r>
              <a:rPr spc="-140" dirty="0"/>
              <a:t> </a:t>
            </a:r>
            <a:r>
              <a:rPr spc="-10" dirty="0"/>
              <a:t>Networks</a:t>
            </a:r>
          </a:p>
        </p:txBody>
      </p:sp>
      <p:sp>
        <p:nvSpPr>
          <p:cNvPr id="3" name="object 3"/>
          <p:cNvSpPr txBox="1"/>
          <p:nvPr/>
        </p:nvSpPr>
        <p:spPr>
          <a:xfrm>
            <a:off x="6050660" y="279349"/>
            <a:ext cx="4339590" cy="574675"/>
          </a:xfrm>
          <a:prstGeom prst="rect">
            <a:avLst/>
          </a:prstGeom>
        </p:spPr>
        <p:txBody>
          <a:bodyPr vert="horz" wrap="square" lIns="0" tIns="12700" rIns="0" bIns="0" rtlCol="0">
            <a:spAutoFit/>
          </a:bodyPr>
          <a:lstStyle/>
          <a:p>
            <a:pPr marL="12700">
              <a:lnSpc>
                <a:spcPct val="100000"/>
              </a:lnSpc>
              <a:spcBef>
                <a:spcPts val="100"/>
              </a:spcBef>
            </a:pPr>
            <a:r>
              <a:rPr sz="3600" b="1" dirty="0">
                <a:latin typeface="Calibri"/>
                <a:cs typeface="Calibri"/>
              </a:rPr>
              <a:t>Consider</a:t>
            </a:r>
            <a:r>
              <a:rPr sz="3600" b="1" spc="-105" dirty="0">
                <a:latin typeface="Calibri"/>
                <a:cs typeface="Calibri"/>
              </a:rPr>
              <a:t> </a:t>
            </a:r>
            <a:r>
              <a:rPr sz="3600" b="1" dirty="0">
                <a:latin typeface="Calibri"/>
                <a:cs typeface="Calibri"/>
              </a:rPr>
              <a:t>this</a:t>
            </a:r>
            <a:r>
              <a:rPr sz="3600" b="1" spc="-85" dirty="0">
                <a:latin typeface="Calibri"/>
                <a:cs typeface="Calibri"/>
              </a:rPr>
              <a:t> </a:t>
            </a:r>
            <a:r>
              <a:rPr sz="3600" b="1" spc="-10" dirty="0">
                <a:latin typeface="Calibri"/>
                <a:cs typeface="Calibri"/>
              </a:rPr>
              <a:t>example:</a:t>
            </a:r>
            <a:endParaRPr sz="3600">
              <a:latin typeface="Calibri"/>
              <a:cs typeface="Calibri"/>
            </a:endParaRPr>
          </a:p>
        </p:txBody>
      </p:sp>
      <p:pic>
        <p:nvPicPr>
          <p:cNvPr id="4" name="object 4"/>
          <p:cNvPicPr/>
          <p:nvPr/>
        </p:nvPicPr>
        <p:blipFill>
          <a:blip r:embed="rId2" cstate="print"/>
          <a:stretch>
            <a:fillRect/>
          </a:stretch>
        </p:blipFill>
        <p:spPr>
          <a:xfrm>
            <a:off x="2429255" y="1286255"/>
            <a:ext cx="5288280" cy="44074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4227-D341-0980-E2DA-DFE3F3EFA4EF}"/>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1B65BCE-7281-7F04-22F9-3B551E7E1EB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40AFEB3-7ACE-3249-F25B-75E6CE5FE50F}"/>
              </a:ext>
            </a:extLst>
          </p:cNvPr>
          <p:cNvPicPr>
            <a:picLocks noChangeAspect="1"/>
          </p:cNvPicPr>
          <p:nvPr/>
        </p:nvPicPr>
        <p:blipFill>
          <a:blip r:embed="rId2"/>
          <a:stretch>
            <a:fillRect/>
          </a:stretch>
        </p:blipFill>
        <p:spPr>
          <a:xfrm>
            <a:off x="1285875" y="157162"/>
            <a:ext cx="9620250" cy="6543675"/>
          </a:xfrm>
          <a:prstGeom prst="rect">
            <a:avLst/>
          </a:prstGeom>
        </p:spPr>
      </p:pic>
    </p:spTree>
    <p:extLst>
      <p:ext uri="{BB962C8B-B14F-4D97-AF65-F5344CB8AC3E}">
        <p14:creationId xmlns:p14="http://schemas.microsoft.com/office/powerpoint/2010/main" val="3696495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214706"/>
            <a:ext cx="5363845" cy="636905"/>
          </a:xfrm>
          <a:prstGeom prst="rect">
            <a:avLst/>
          </a:prstGeom>
        </p:spPr>
        <p:txBody>
          <a:bodyPr vert="horz" wrap="square" lIns="0" tIns="13970" rIns="0" bIns="0" rtlCol="0">
            <a:spAutoFit/>
          </a:bodyPr>
          <a:lstStyle/>
          <a:p>
            <a:pPr marL="12700">
              <a:lnSpc>
                <a:spcPct val="100000"/>
              </a:lnSpc>
              <a:spcBef>
                <a:spcPts val="110"/>
              </a:spcBef>
            </a:pPr>
            <a:r>
              <a:rPr dirty="0"/>
              <a:t>Bayesian</a:t>
            </a:r>
            <a:r>
              <a:rPr spc="-125" dirty="0"/>
              <a:t> </a:t>
            </a:r>
            <a:r>
              <a:rPr dirty="0"/>
              <a:t>Belief</a:t>
            </a:r>
            <a:r>
              <a:rPr spc="-140" dirty="0"/>
              <a:t> </a:t>
            </a:r>
            <a:r>
              <a:rPr spc="-10" dirty="0"/>
              <a:t>Networks</a:t>
            </a:r>
          </a:p>
        </p:txBody>
      </p:sp>
      <p:sp>
        <p:nvSpPr>
          <p:cNvPr id="3" name="object 3"/>
          <p:cNvSpPr txBox="1"/>
          <p:nvPr/>
        </p:nvSpPr>
        <p:spPr>
          <a:xfrm>
            <a:off x="338734" y="1037031"/>
            <a:ext cx="10445115" cy="4690745"/>
          </a:xfrm>
          <a:prstGeom prst="rect">
            <a:avLst/>
          </a:prstGeom>
        </p:spPr>
        <p:txBody>
          <a:bodyPr vert="horz" wrap="square" lIns="0" tIns="12700" rIns="0" bIns="0" rtlCol="0">
            <a:spAutoFit/>
          </a:bodyPr>
          <a:lstStyle/>
          <a:p>
            <a:pPr marL="487680" indent="-376555">
              <a:lnSpc>
                <a:spcPct val="100000"/>
              </a:lnSpc>
              <a:spcBef>
                <a:spcPts val="100"/>
              </a:spcBef>
              <a:buFont typeface="Calibri"/>
              <a:buAutoNum type="alphaUcParenR" startAt="17"/>
              <a:tabLst>
                <a:tab pos="487680" algn="l"/>
              </a:tabLst>
            </a:pPr>
            <a:r>
              <a:rPr sz="2400" dirty="0">
                <a:latin typeface="Calibri"/>
                <a:cs typeface="Calibri"/>
              </a:rPr>
              <a:t>Find</a:t>
            </a:r>
            <a:r>
              <a:rPr sz="2400" spc="-60"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probability</a:t>
            </a:r>
            <a:r>
              <a:rPr sz="2400" spc="-105" dirty="0">
                <a:latin typeface="Calibri"/>
                <a:cs typeface="Calibri"/>
              </a:rPr>
              <a:t> </a:t>
            </a:r>
            <a:r>
              <a:rPr sz="2400" dirty="0">
                <a:latin typeface="Calibri"/>
                <a:cs typeface="Calibri"/>
              </a:rPr>
              <a:t>that</a:t>
            </a:r>
            <a:r>
              <a:rPr sz="2400" spc="-55" dirty="0">
                <a:latin typeface="Calibri"/>
                <a:cs typeface="Calibri"/>
              </a:rPr>
              <a:t> </a:t>
            </a:r>
            <a:r>
              <a:rPr sz="2400" dirty="0">
                <a:latin typeface="Calibri"/>
                <a:cs typeface="Calibri"/>
              </a:rPr>
              <a:t>‘P1’</a:t>
            </a:r>
            <a:r>
              <a:rPr sz="2400" spc="-6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true</a:t>
            </a:r>
            <a:r>
              <a:rPr sz="2400" spc="-40" dirty="0">
                <a:latin typeface="Calibri"/>
                <a:cs typeface="Calibri"/>
              </a:rPr>
              <a:t> </a:t>
            </a:r>
            <a:r>
              <a:rPr sz="2400" dirty="0">
                <a:latin typeface="Calibri"/>
                <a:cs typeface="Calibri"/>
              </a:rPr>
              <a:t>(P1</a:t>
            </a:r>
            <a:r>
              <a:rPr sz="2400" spc="-55" dirty="0">
                <a:latin typeface="Calibri"/>
                <a:cs typeface="Calibri"/>
              </a:rPr>
              <a:t> </a:t>
            </a:r>
            <a:r>
              <a:rPr sz="2400" dirty="0">
                <a:latin typeface="Calibri"/>
                <a:cs typeface="Calibri"/>
              </a:rPr>
              <a:t>has</a:t>
            </a:r>
            <a:r>
              <a:rPr sz="2400" spc="-45" dirty="0">
                <a:latin typeface="Calibri"/>
                <a:cs typeface="Calibri"/>
              </a:rPr>
              <a:t> </a:t>
            </a:r>
            <a:r>
              <a:rPr sz="2400" dirty="0">
                <a:latin typeface="Calibri"/>
                <a:cs typeface="Calibri"/>
              </a:rPr>
              <a:t>called</a:t>
            </a:r>
            <a:r>
              <a:rPr sz="2400" spc="-30" dirty="0">
                <a:latin typeface="Calibri"/>
                <a:cs typeface="Calibri"/>
              </a:rPr>
              <a:t> </a:t>
            </a:r>
            <a:r>
              <a:rPr sz="2400" dirty="0">
                <a:latin typeface="Calibri"/>
                <a:cs typeface="Calibri"/>
              </a:rPr>
              <a:t>‘RS’),</a:t>
            </a:r>
            <a:r>
              <a:rPr sz="2400" spc="-20" dirty="0">
                <a:latin typeface="Calibri"/>
                <a:cs typeface="Calibri"/>
              </a:rPr>
              <a:t> </a:t>
            </a:r>
            <a:r>
              <a:rPr sz="2400" dirty="0">
                <a:latin typeface="Calibri"/>
                <a:cs typeface="Calibri"/>
              </a:rPr>
              <a:t>‘P2’</a:t>
            </a:r>
            <a:r>
              <a:rPr sz="2400" spc="-40"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true</a:t>
            </a:r>
            <a:r>
              <a:rPr sz="2400" spc="-60" dirty="0">
                <a:latin typeface="Calibri"/>
                <a:cs typeface="Calibri"/>
              </a:rPr>
              <a:t> </a:t>
            </a:r>
            <a:r>
              <a:rPr sz="2400" dirty="0">
                <a:latin typeface="Calibri"/>
                <a:cs typeface="Calibri"/>
              </a:rPr>
              <a:t>(P2</a:t>
            </a:r>
            <a:r>
              <a:rPr sz="2400" spc="-30" dirty="0">
                <a:latin typeface="Calibri"/>
                <a:cs typeface="Calibri"/>
              </a:rPr>
              <a:t> </a:t>
            </a:r>
            <a:r>
              <a:rPr sz="2400" dirty="0">
                <a:latin typeface="Calibri"/>
                <a:cs typeface="Calibri"/>
              </a:rPr>
              <a:t>has</a:t>
            </a:r>
            <a:r>
              <a:rPr sz="2400" spc="-50" dirty="0">
                <a:latin typeface="Calibri"/>
                <a:cs typeface="Calibri"/>
              </a:rPr>
              <a:t> </a:t>
            </a:r>
            <a:r>
              <a:rPr sz="2400" spc="-10" dirty="0">
                <a:latin typeface="Calibri"/>
                <a:cs typeface="Calibri"/>
              </a:rPr>
              <a:t>called</a:t>
            </a:r>
            <a:endParaRPr sz="2400">
              <a:latin typeface="Calibri"/>
              <a:cs typeface="Calibri"/>
            </a:endParaRPr>
          </a:p>
          <a:p>
            <a:pPr marL="111125">
              <a:lnSpc>
                <a:spcPct val="100000"/>
              </a:lnSpc>
              <a:spcBef>
                <a:spcPts val="5"/>
              </a:spcBef>
            </a:pPr>
            <a:r>
              <a:rPr sz="2400" dirty="0">
                <a:latin typeface="Calibri"/>
                <a:cs typeface="Calibri"/>
              </a:rPr>
              <a:t>‘gfg’)</a:t>
            </a:r>
            <a:r>
              <a:rPr sz="2400" spc="-70" dirty="0">
                <a:latin typeface="Calibri"/>
                <a:cs typeface="Calibri"/>
              </a:rPr>
              <a:t> </a:t>
            </a:r>
            <a:r>
              <a:rPr sz="2400" dirty="0">
                <a:latin typeface="Calibri"/>
                <a:cs typeface="Calibri"/>
              </a:rPr>
              <a:t>when</a:t>
            </a:r>
            <a:r>
              <a:rPr sz="2400" spc="-3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alarm</a:t>
            </a:r>
            <a:r>
              <a:rPr sz="2400" spc="-70" dirty="0">
                <a:latin typeface="Calibri"/>
                <a:cs typeface="Calibri"/>
              </a:rPr>
              <a:t> </a:t>
            </a:r>
            <a:r>
              <a:rPr sz="2400" spc="-100" dirty="0">
                <a:latin typeface="Calibri"/>
                <a:cs typeface="Calibri"/>
              </a:rPr>
              <a:t>‘A’</a:t>
            </a:r>
            <a:r>
              <a:rPr sz="2400" spc="-35" dirty="0">
                <a:latin typeface="Calibri"/>
                <a:cs typeface="Calibri"/>
              </a:rPr>
              <a:t> </a:t>
            </a:r>
            <a:r>
              <a:rPr sz="2400" dirty="0">
                <a:latin typeface="Calibri"/>
                <a:cs typeface="Calibri"/>
              </a:rPr>
              <a:t>rang,</a:t>
            </a:r>
            <a:r>
              <a:rPr sz="2400" spc="-45" dirty="0">
                <a:latin typeface="Calibri"/>
                <a:cs typeface="Calibri"/>
              </a:rPr>
              <a:t> </a:t>
            </a:r>
            <a:r>
              <a:rPr sz="2400" dirty="0">
                <a:latin typeface="Calibri"/>
                <a:cs typeface="Calibri"/>
              </a:rPr>
              <a:t>but</a:t>
            </a:r>
            <a:r>
              <a:rPr sz="2400" spc="-60" dirty="0">
                <a:latin typeface="Calibri"/>
                <a:cs typeface="Calibri"/>
              </a:rPr>
              <a:t> </a:t>
            </a:r>
            <a:r>
              <a:rPr sz="2400" dirty="0">
                <a:latin typeface="Calibri"/>
                <a:cs typeface="Calibri"/>
              </a:rPr>
              <a:t>no</a:t>
            </a:r>
            <a:r>
              <a:rPr sz="2400" spc="-40" dirty="0">
                <a:latin typeface="Calibri"/>
                <a:cs typeface="Calibri"/>
              </a:rPr>
              <a:t> </a:t>
            </a:r>
            <a:r>
              <a:rPr sz="2400" dirty="0">
                <a:latin typeface="Calibri"/>
                <a:cs typeface="Calibri"/>
              </a:rPr>
              <a:t>burglary</a:t>
            </a:r>
            <a:r>
              <a:rPr sz="2400" spc="-75" dirty="0">
                <a:latin typeface="Calibri"/>
                <a:cs typeface="Calibri"/>
              </a:rPr>
              <a:t> </a:t>
            </a:r>
            <a:r>
              <a:rPr sz="2400" dirty="0">
                <a:latin typeface="Calibri"/>
                <a:cs typeface="Calibri"/>
              </a:rPr>
              <a:t>‘B’</a:t>
            </a:r>
            <a:r>
              <a:rPr sz="2400" spc="-30"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fire</a:t>
            </a:r>
            <a:r>
              <a:rPr sz="2400" spc="-40" dirty="0">
                <a:latin typeface="Calibri"/>
                <a:cs typeface="Calibri"/>
              </a:rPr>
              <a:t> </a:t>
            </a:r>
            <a:r>
              <a:rPr sz="2400" dirty="0">
                <a:latin typeface="Calibri"/>
                <a:cs typeface="Calibri"/>
              </a:rPr>
              <a:t>‘F’</a:t>
            </a:r>
            <a:r>
              <a:rPr sz="2400" spc="-45" dirty="0">
                <a:latin typeface="Calibri"/>
                <a:cs typeface="Calibri"/>
              </a:rPr>
              <a:t> </a:t>
            </a:r>
            <a:r>
              <a:rPr sz="2400" dirty="0">
                <a:latin typeface="Calibri"/>
                <a:cs typeface="Calibri"/>
              </a:rPr>
              <a:t>has</a:t>
            </a:r>
            <a:r>
              <a:rPr sz="2400" spc="-50" dirty="0">
                <a:latin typeface="Calibri"/>
                <a:cs typeface="Calibri"/>
              </a:rPr>
              <a:t> </a:t>
            </a:r>
            <a:r>
              <a:rPr sz="2400" spc="-10" dirty="0">
                <a:latin typeface="Calibri"/>
                <a:cs typeface="Calibri"/>
              </a:rPr>
              <a:t>occurred.</a:t>
            </a:r>
            <a:endParaRPr sz="2400">
              <a:latin typeface="Calibri"/>
              <a:cs typeface="Calibri"/>
            </a:endParaRPr>
          </a:p>
          <a:p>
            <a:pPr marL="12700">
              <a:lnSpc>
                <a:spcPct val="100000"/>
              </a:lnSpc>
              <a:spcBef>
                <a:spcPts val="1575"/>
              </a:spcBef>
            </a:pPr>
            <a:r>
              <a:rPr sz="2000" dirty="0">
                <a:latin typeface="Calibri"/>
                <a:cs typeface="Calibri"/>
              </a:rPr>
              <a:t>=&gt;</a:t>
            </a:r>
            <a:r>
              <a:rPr sz="2000" spc="-25" dirty="0">
                <a:latin typeface="Calibri"/>
                <a:cs typeface="Calibri"/>
              </a:rPr>
              <a:t> </a:t>
            </a:r>
            <a:r>
              <a:rPr sz="2000" b="1" dirty="0">
                <a:latin typeface="Calibri"/>
                <a:cs typeface="Calibri"/>
              </a:rPr>
              <a:t>P</a:t>
            </a:r>
            <a:r>
              <a:rPr sz="2000" b="1" spc="-40" dirty="0">
                <a:latin typeface="Calibri"/>
                <a:cs typeface="Calibri"/>
              </a:rPr>
              <a:t> </a:t>
            </a:r>
            <a:r>
              <a:rPr sz="2000" b="1" dirty="0">
                <a:latin typeface="Calibri"/>
                <a:cs typeface="Calibri"/>
              </a:rPr>
              <a:t>(</a:t>
            </a:r>
            <a:r>
              <a:rPr sz="2000" b="1" spc="-35" dirty="0">
                <a:latin typeface="Calibri"/>
                <a:cs typeface="Calibri"/>
              </a:rPr>
              <a:t> </a:t>
            </a:r>
            <a:r>
              <a:rPr sz="2000" b="1" dirty="0">
                <a:latin typeface="Calibri"/>
                <a:cs typeface="Calibri"/>
              </a:rPr>
              <a:t>P1,</a:t>
            </a:r>
            <a:r>
              <a:rPr sz="2000" b="1" spc="-50" dirty="0">
                <a:latin typeface="Calibri"/>
                <a:cs typeface="Calibri"/>
              </a:rPr>
              <a:t> </a:t>
            </a:r>
            <a:r>
              <a:rPr sz="2000" b="1" dirty="0">
                <a:latin typeface="Calibri"/>
                <a:cs typeface="Calibri"/>
              </a:rPr>
              <a:t>P2,</a:t>
            </a:r>
            <a:r>
              <a:rPr sz="2000" b="1" spc="-30" dirty="0">
                <a:latin typeface="Calibri"/>
                <a:cs typeface="Calibri"/>
              </a:rPr>
              <a:t> </a:t>
            </a:r>
            <a:r>
              <a:rPr sz="2000" b="1" dirty="0">
                <a:latin typeface="Calibri"/>
                <a:cs typeface="Calibri"/>
              </a:rPr>
              <a:t>A,</a:t>
            </a:r>
            <a:r>
              <a:rPr sz="2000" b="1" spc="-25" dirty="0">
                <a:latin typeface="Calibri"/>
                <a:cs typeface="Calibri"/>
              </a:rPr>
              <a:t> </a:t>
            </a:r>
            <a:r>
              <a:rPr sz="2000" b="1" dirty="0">
                <a:latin typeface="Calibri"/>
                <a:cs typeface="Calibri"/>
              </a:rPr>
              <a:t>~B,</a:t>
            </a:r>
            <a:r>
              <a:rPr sz="2000" b="1" spc="-55" dirty="0">
                <a:latin typeface="Calibri"/>
                <a:cs typeface="Calibri"/>
              </a:rPr>
              <a:t> </a:t>
            </a:r>
            <a:r>
              <a:rPr sz="2000" b="1" dirty="0">
                <a:latin typeface="Calibri"/>
                <a:cs typeface="Calibri"/>
              </a:rPr>
              <a:t>~F)</a:t>
            </a:r>
            <a:r>
              <a:rPr sz="2000" b="1" spc="-5" dirty="0">
                <a:latin typeface="Calibri"/>
                <a:cs typeface="Calibri"/>
              </a:rPr>
              <a:t> </a:t>
            </a:r>
            <a:r>
              <a:rPr sz="2000" dirty="0">
                <a:latin typeface="Calibri"/>
                <a:cs typeface="Calibri"/>
              </a:rPr>
              <a:t>[</a:t>
            </a:r>
            <a:r>
              <a:rPr sz="2000" spc="-50" dirty="0">
                <a:latin typeface="Calibri"/>
                <a:cs typeface="Calibri"/>
              </a:rPr>
              <a:t> </a:t>
            </a:r>
            <a:r>
              <a:rPr sz="2000" dirty="0">
                <a:latin typeface="Calibri"/>
                <a:cs typeface="Calibri"/>
              </a:rPr>
              <a:t>where-</a:t>
            </a:r>
            <a:r>
              <a:rPr sz="2000" spc="-5" dirty="0">
                <a:latin typeface="Calibri"/>
                <a:cs typeface="Calibri"/>
              </a:rPr>
              <a:t> </a:t>
            </a:r>
            <a:r>
              <a:rPr sz="2000" dirty="0">
                <a:latin typeface="Calibri"/>
                <a:cs typeface="Calibri"/>
              </a:rPr>
              <a:t>P1,</a:t>
            </a:r>
            <a:r>
              <a:rPr sz="2000" spc="-35" dirty="0">
                <a:latin typeface="Calibri"/>
                <a:cs typeface="Calibri"/>
              </a:rPr>
              <a:t> </a:t>
            </a:r>
            <a:r>
              <a:rPr sz="2000" dirty="0">
                <a:latin typeface="Calibri"/>
                <a:cs typeface="Calibri"/>
              </a:rPr>
              <a:t>P2</a:t>
            </a:r>
            <a:r>
              <a:rPr sz="2000" spc="-40" dirty="0">
                <a:latin typeface="Calibri"/>
                <a:cs typeface="Calibri"/>
              </a:rPr>
              <a:t> </a:t>
            </a:r>
            <a:r>
              <a:rPr sz="2000" dirty="0">
                <a:latin typeface="Calibri"/>
                <a:cs typeface="Calibri"/>
              </a:rPr>
              <a:t>&amp;</a:t>
            </a:r>
            <a:r>
              <a:rPr sz="2000" spc="-35" dirty="0">
                <a:latin typeface="Calibri"/>
                <a:cs typeface="Calibri"/>
              </a:rPr>
              <a:t> </a:t>
            </a:r>
            <a:r>
              <a:rPr sz="2000" dirty="0">
                <a:latin typeface="Calibri"/>
                <a:cs typeface="Calibri"/>
              </a:rPr>
              <a:t>A</a:t>
            </a:r>
            <a:r>
              <a:rPr sz="2000" spc="-35" dirty="0">
                <a:latin typeface="Calibri"/>
                <a:cs typeface="Calibri"/>
              </a:rPr>
              <a:t> </a:t>
            </a:r>
            <a:r>
              <a:rPr sz="2000" dirty="0">
                <a:latin typeface="Calibri"/>
                <a:cs typeface="Calibri"/>
              </a:rPr>
              <a:t>are</a:t>
            </a:r>
            <a:r>
              <a:rPr sz="2000" spc="-50" dirty="0">
                <a:latin typeface="Calibri"/>
                <a:cs typeface="Calibri"/>
              </a:rPr>
              <a:t> </a:t>
            </a:r>
            <a:r>
              <a:rPr sz="2000" dirty="0">
                <a:latin typeface="Calibri"/>
                <a:cs typeface="Calibri"/>
              </a:rPr>
              <a:t>‘true’</a:t>
            </a:r>
            <a:r>
              <a:rPr sz="2000" spc="-35" dirty="0">
                <a:latin typeface="Calibri"/>
                <a:cs typeface="Calibri"/>
              </a:rPr>
              <a:t> </a:t>
            </a:r>
            <a:r>
              <a:rPr sz="2000" dirty="0">
                <a:latin typeface="Calibri"/>
                <a:cs typeface="Calibri"/>
              </a:rPr>
              <a:t>events</a:t>
            </a:r>
            <a:r>
              <a:rPr sz="2000" spc="20" dirty="0">
                <a:latin typeface="Calibri"/>
                <a:cs typeface="Calibri"/>
              </a:rPr>
              <a:t> </a:t>
            </a:r>
            <a:r>
              <a:rPr sz="2000" dirty="0">
                <a:latin typeface="Calibri"/>
                <a:cs typeface="Calibri"/>
              </a:rPr>
              <a:t>and</a:t>
            </a:r>
            <a:r>
              <a:rPr sz="2000" spc="-50" dirty="0">
                <a:latin typeface="Calibri"/>
                <a:cs typeface="Calibri"/>
              </a:rPr>
              <a:t> </a:t>
            </a:r>
            <a:r>
              <a:rPr sz="2000" dirty="0">
                <a:latin typeface="Calibri"/>
                <a:cs typeface="Calibri"/>
              </a:rPr>
              <a:t>‘~B’</a:t>
            </a:r>
            <a:r>
              <a:rPr sz="2000" spc="-35" dirty="0">
                <a:latin typeface="Calibri"/>
                <a:cs typeface="Calibri"/>
              </a:rPr>
              <a:t> </a:t>
            </a:r>
            <a:r>
              <a:rPr sz="2000" dirty="0">
                <a:latin typeface="Calibri"/>
                <a:cs typeface="Calibri"/>
              </a:rPr>
              <a:t>&amp;</a:t>
            </a:r>
            <a:r>
              <a:rPr sz="2000" spc="-40" dirty="0">
                <a:latin typeface="Calibri"/>
                <a:cs typeface="Calibri"/>
              </a:rPr>
              <a:t> </a:t>
            </a:r>
            <a:r>
              <a:rPr sz="2000" dirty="0">
                <a:latin typeface="Calibri"/>
                <a:cs typeface="Calibri"/>
              </a:rPr>
              <a:t>‘~F’</a:t>
            </a:r>
            <a:r>
              <a:rPr sz="2000" spc="-15" dirty="0">
                <a:latin typeface="Calibri"/>
                <a:cs typeface="Calibri"/>
              </a:rPr>
              <a:t> </a:t>
            </a:r>
            <a:r>
              <a:rPr sz="2000" dirty="0">
                <a:latin typeface="Calibri"/>
                <a:cs typeface="Calibri"/>
              </a:rPr>
              <a:t>are</a:t>
            </a:r>
            <a:r>
              <a:rPr sz="2000" spc="-50" dirty="0">
                <a:latin typeface="Calibri"/>
                <a:cs typeface="Calibri"/>
              </a:rPr>
              <a:t> </a:t>
            </a:r>
            <a:r>
              <a:rPr sz="2000" dirty="0">
                <a:latin typeface="Calibri"/>
                <a:cs typeface="Calibri"/>
              </a:rPr>
              <a:t>‘false’</a:t>
            </a:r>
            <a:r>
              <a:rPr sz="2000" spc="10" dirty="0">
                <a:latin typeface="Calibri"/>
                <a:cs typeface="Calibri"/>
              </a:rPr>
              <a:t> </a:t>
            </a:r>
            <a:r>
              <a:rPr sz="2000" spc="-10" dirty="0">
                <a:latin typeface="Calibri"/>
                <a:cs typeface="Calibri"/>
              </a:rPr>
              <a:t>events]</a:t>
            </a:r>
            <a:endParaRPr sz="2000">
              <a:latin typeface="Calibri"/>
              <a:cs typeface="Calibri"/>
            </a:endParaRPr>
          </a:p>
          <a:p>
            <a:pPr>
              <a:lnSpc>
                <a:spcPct val="100000"/>
              </a:lnSpc>
              <a:spcBef>
                <a:spcPts val="60"/>
              </a:spcBef>
            </a:pPr>
            <a:endParaRPr sz="2000">
              <a:latin typeface="Calibri"/>
              <a:cs typeface="Calibri"/>
            </a:endParaRPr>
          </a:p>
          <a:p>
            <a:pPr marL="316865">
              <a:lnSpc>
                <a:spcPct val="100000"/>
              </a:lnSpc>
            </a:pPr>
            <a:r>
              <a:rPr sz="2400" b="1" i="1" dirty="0">
                <a:solidFill>
                  <a:srgbClr val="FF0000"/>
                </a:solidFill>
                <a:latin typeface="Calibri"/>
                <a:cs typeface="Calibri"/>
              </a:rPr>
              <a:t>Burglary</a:t>
            </a:r>
            <a:r>
              <a:rPr sz="2400" b="1" i="1" spc="-45" dirty="0">
                <a:solidFill>
                  <a:srgbClr val="FF0000"/>
                </a:solidFill>
                <a:latin typeface="Calibri"/>
                <a:cs typeface="Calibri"/>
              </a:rPr>
              <a:t> </a:t>
            </a:r>
            <a:r>
              <a:rPr sz="2400" b="1" i="1" dirty="0">
                <a:solidFill>
                  <a:srgbClr val="FF0000"/>
                </a:solidFill>
                <a:latin typeface="Calibri"/>
                <a:cs typeface="Calibri"/>
              </a:rPr>
              <a:t>‘B’</a:t>
            </a:r>
            <a:r>
              <a:rPr sz="2400" b="1" i="1" spc="-10" dirty="0">
                <a:solidFill>
                  <a:srgbClr val="FF0000"/>
                </a:solidFill>
                <a:latin typeface="Calibri"/>
                <a:cs typeface="Calibri"/>
              </a:rPr>
              <a:t> </a:t>
            </a:r>
            <a:r>
              <a:rPr sz="2400" b="1" i="1" spc="-50" dirty="0">
                <a:solidFill>
                  <a:srgbClr val="FF0000"/>
                </a:solidFill>
                <a:latin typeface="Calibri"/>
                <a:cs typeface="Calibri"/>
              </a:rPr>
              <a:t>–</a:t>
            </a:r>
            <a:endParaRPr sz="2400">
              <a:latin typeface="Calibri"/>
              <a:cs typeface="Calibri"/>
            </a:endParaRPr>
          </a:p>
          <a:p>
            <a:pPr marL="423545" lvl="1" indent="-114300">
              <a:lnSpc>
                <a:spcPct val="100000"/>
              </a:lnSpc>
              <a:spcBef>
                <a:spcPts val="1445"/>
              </a:spcBef>
              <a:buSzPct val="95833"/>
              <a:buFont typeface="Arial MT"/>
              <a:buChar char="•"/>
              <a:tabLst>
                <a:tab pos="423545" algn="l"/>
              </a:tabLst>
            </a:pPr>
            <a:r>
              <a:rPr sz="2400" b="1" dirty="0">
                <a:latin typeface="Calibri"/>
                <a:cs typeface="Calibri"/>
              </a:rPr>
              <a:t>P</a:t>
            </a:r>
            <a:r>
              <a:rPr sz="2400" b="1" spc="-25" dirty="0">
                <a:latin typeface="Calibri"/>
                <a:cs typeface="Calibri"/>
              </a:rPr>
              <a:t> </a:t>
            </a:r>
            <a:r>
              <a:rPr sz="2400" b="1" dirty="0">
                <a:latin typeface="Calibri"/>
                <a:cs typeface="Calibri"/>
              </a:rPr>
              <a:t>(B=T)</a:t>
            </a:r>
            <a:r>
              <a:rPr sz="2400" b="1" spc="-35" dirty="0">
                <a:latin typeface="Calibri"/>
                <a:cs typeface="Calibri"/>
              </a:rPr>
              <a:t> </a:t>
            </a:r>
            <a:r>
              <a:rPr sz="2400" b="1" dirty="0">
                <a:latin typeface="Calibri"/>
                <a:cs typeface="Calibri"/>
              </a:rPr>
              <a:t>=</a:t>
            </a:r>
            <a:r>
              <a:rPr sz="2400" b="1" spc="-10" dirty="0">
                <a:latin typeface="Calibri"/>
                <a:cs typeface="Calibri"/>
              </a:rPr>
              <a:t> </a:t>
            </a:r>
            <a:r>
              <a:rPr sz="2400" b="1" dirty="0">
                <a:latin typeface="Calibri"/>
                <a:cs typeface="Calibri"/>
              </a:rPr>
              <a:t>0.001</a:t>
            </a:r>
            <a:r>
              <a:rPr sz="2400" b="1" spc="-55" dirty="0">
                <a:latin typeface="Calibri"/>
                <a:cs typeface="Calibri"/>
              </a:rPr>
              <a:t> </a:t>
            </a:r>
            <a:r>
              <a:rPr sz="2400" dirty="0">
                <a:latin typeface="Calibri"/>
                <a:cs typeface="Calibri"/>
              </a:rPr>
              <a:t>(‘B’</a:t>
            </a:r>
            <a:r>
              <a:rPr sz="2400" spc="-30"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true</a:t>
            </a:r>
            <a:r>
              <a:rPr sz="2400" spc="-35" dirty="0">
                <a:latin typeface="Calibri"/>
                <a:cs typeface="Calibri"/>
              </a:rPr>
              <a:t> </a:t>
            </a:r>
            <a:r>
              <a:rPr sz="2400" dirty="0">
                <a:latin typeface="Calibri"/>
                <a:cs typeface="Calibri"/>
              </a:rPr>
              <a:t>i.e</a:t>
            </a:r>
            <a:r>
              <a:rPr sz="2400" spc="-35" dirty="0">
                <a:latin typeface="Calibri"/>
                <a:cs typeface="Calibri"/>
              </a:rPr>
              <a:t> </a:t>
            </a:r>
            <a:r>
              <a:rPr sz="2400" dirty="0">
                <a:latin typeface="Calibri"/>
                <a:cs typeface="Calibri"/>
              </a:rPr>
              <a:t>burglary</a:t>
            </a:r>
            <a:r>
              <a:rPr sz="2400" spc="-35" dirty="0">
                <a:latin typeface="Calibri"/>
                <a:cs typeface="Calibri"/>
              </a:rPr>
              <a:t> </a:t>
            </a:r>
            <a:r>
              <a:rPr sz="2400" dirty="0">
                <a:latin typeface="Calibri"/>
                <a:cs typeface="Calibri"/>
              </a:rPr>
              <a:t>has</a:t>
            </a:r>
            <a:r>
              <a:rPr sz="2400" spc="-30" dirty="0">
                <a:latin typeface="Calibri"/>
                <a:cs typeface="Calibri"/>
              </a:rPr>
              <a:t> </a:t>
            </a:r>
            <a:r>
              <a:rPr sz="2400" spc="-10" dirty="0">
                <a:latin typeface="Calibri"/>
                <a:cs typeface="Calibri"/>
              </a:rPr>
              <a:t>occurred)</a:t>
            </a:r>
            <a:endParaRPr sz="2400">
              <a:latin typeface="Calibri"/>
              <a:cs typeface="Calibri"/>
            </a:endParaRPr>
          </a:p>
          <a:p>
            <a:pPr marL="423545" lvl="1" indent="-114300">
              <a:lnSpc>
                <a:spcPct val="100000"/>
              </a:lnSpc>
              <a:spcBef>
                <a:spcPts val="1440"/>
              </a:spcBef>
              <a:buSzPct val="95833"/>
              <a:buFont typeface="Arial MT"/>
              <a:buChar char="•"/>
              <a:tabLst>
                <a:tab pos="423545" algn="l"/>
                <a:tab pos="2433320" algn="l"/>
              </a:tabLst>
            </a:pPr>
            <a:r>
              <a:rPr sz="2400" b="1" dirty="0">
                <a:latin typeface="Calibri"/>
                <a:cs typeface="Calibri"/>
              </a:rPr>
              <a:t>P</a:t>
            </a:r>
            <a:r>
              <a:rPr sz="2400" b="1" spc="-30" dirty="0">
                <a:latin typeface="Calibri"/>
                <a:cs typeface="Calibri"/>
              </a:rPr>
              <a:t> </a:t>
            </a:r>
            <a:r>
              <a:rPr sz="2400" b="1" dirty="0">
                <a:latin typeface="Calibri"/>
                <a:cs typeface="Calibri"/>
              </a:rPr>
              <a:t>(B=F)</a:t>
            </a:r>
            <a:r>
              <a:rPr sz="2400" b="1" spc="-20" dirty="0">
                <a:latin typeface="Calibri"/>
                <a:cs typeface="Calibri"/>
              </a:rPr>
              <a:t> </a:t>
            </a:r>
            <a:r>
              <a:rPr sz="2400" b="1" dirty="0">
                <a:latin typeface="Calibri"/>
                <a:cs typeface="Calibri"/>
              </a:rPr>
              <a:t>=</a:t>
            </a:r>
            <a:r>
              <a:rPr sz="2400" b="1" spc="-30" dirty="0">
                <a:latin typeface="Calibri"/>
                <a:cs typeface="Calibri"/>
              </a:rPr>
              <a:t> </a:t>
            </a:r>
            <a:r>
              <a:rPr sz="2400" b="1" spc="-10" dirty="0">
                <a:latin typeface="Calibri"/>
                <a:cs typeface="Calibri"/>
              </a:rPr>
              <a:t>0.999</a:t>
            </a:r>
            <a:r>
              <a:rPr sz="2400" b="1" dirty="0">
                <a:latin typeface="Calibri"/>
                <a:cs typeface="Calibri"/>
              </a:rPr>
              <a:t>	</a:t>
            </a:r>
            <a:r>
              <a:rPr sz="2400" dirty="0">
                <a:latin typeface="Calibri"/>
                <a:cs typeface="Calibri"/>
              </a:rPr>
              <a:t>(‘B’</a:t>
            </a:r>
            <a:r>
              <a:rPr sz="2400" spc="-4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false</a:t>
            </a:r>
            <a:r>
              <a:rPr sz="2400" spc="-15" dirty="0">
                <a:latin typeface="Calibri"/>
                <a:cs typeface="Calibri"/>
              </a:rPr>
              <a:t> </a:t>
            </a:r>
            <a:r>
              <a:rPr sz="2400" dirty="0">
                <a:latin typeface="Calibri"/>
                <a:cs typeface="Calibri"/>
              </a:rPr>
              <a:t>i.e</a:t>
            </a:r>
            <a:r>
              <a:rPr sz="2400" spc="-45" dirty="0">
                <a:latin typeface="Calibri"/>
                <a:cs typeface="Calibri"/>
              </a:rPr>
              <a:t> </a:t>
            </a:r>
            <a:r>
              <a:rPr sz="2400" dirty="0">
                <a:latin typeface="Calibri"/>
                <a:cs typeface="Calibri"/>
              </a:rPr>
              <a:t>burglary</a:t>
            </a:r>
            <a:r>
              <a:rPr sz="2400" spc="-75" dirty="0">
                <a:latin typeface="Calibri"/>
                <a:cs typeface="Calibri"/>
              </a:rPr>
              <a:t> </a:t>
            </a:r>
            <a:r>
              <a:rPr sz="2400" dirty="0">
                <a:latin typeface="Calibri"/>
                <a:cs typeface="Calibri"/>
              </a:rPr>
              <a:t>has</a:t>
            </a:r>
            <a:r>
              <a:rPr sz="2400" spc="-45" dirty="0">
                <a:latin typeface="Calibri"/>
                <a:cs typeface="Calibri"/>
              </a:rPr>
              <a:t> </a:t>
            </a:r>
            <a:r>
              <a:rPr sz="2400" dirty="0">
                <a:latin typeface="Calibri"/>
                <a:cs typeface="Calibri"/>
              </a:rPr>
              <a:t>not</a:t>
            </a:r>
            <a:r>
              <a:rPr sz="2400" spc="-50" dirty="0">
                <a:latin typeface="Calibri"/>
                <a:cs typeface="Calibri"/>
              </a:rPr>
              <a:t> </a:t>
            </a:r>
            <a:r>
              <a:rPr sz="2400" spc="-10" dirty="0">
                <a:latin typeface="Calibri"/>
                <a:cs typeface="Calibri"/>
              </a:rPr>
              <a:t>occurred)</a:t>
            </a:r>
            <a:endParaRPr sz="2400">
              <a:latin typeface="Calibri"/>
              <a:cs typeface="Calibri"/>
            </a:endParaRPr>
          </a:p>
          <a:p>
            <a:pPr marL="316865">
              <a:lnSpc>
                <a:spcPct val="100000"/>
              </a:lnSpc>
              <a:spcBef>
                <a:spcPts val="1440"/>
              </a:spcBef>
            </a:pPr>
            <a:r>
              <a:rPr sz="2400" b="1" i="1" dirty="0">
                <a:solidFill>
                  <a:srgbClr val="FF0000"/>
                </a:solidFill>
                <a:latin typeface="Calibri"/>
                <a:cs typeface="Calibri"/>
              </a:rPr>
              <a:t>Fire</a:t>
            </a:r>
            <a:r>
              <a:rPr sz="2400" b="1" i="1" spc="-30" dirty="0">
                <a:solidFill>
                  <a:srgbClr val="FF0000"/>
                </a:solidFill>
                <a:latin typeface="Calibri"/>
                <a:cs typeface="Calibri"/>
              </a:rPr>
              <a:t> </a:t>
            </a:r>
            <a:r>
              <a:rPr sz="2400" b="1" i="1" dirty="0">
                <a:solidFill>
                  <a:srgbClr val="FF0000"/>
                </a:solidFill>
                <a:latin typeface="Calibri"/>
                <a:cs typeface="Calibri"/>
              </a:rPr>
              <a:t>‘F’</a:t>
            </a:r>
            <a:r>
              <a:rPr sz="2400" b="1" i="1" spc="-25" dirty="0">
                <a:solidFill>
                  <a:srgbClr val="FF0000"/>
                </a:solidFill>
                <a:latin typeface="Calibri"/>
                <a:cs typeface="Calibri"/>
              </a:rPr>
              <a:t> </a:t>
            </a:r>
            <a:r>
              <a:rPr sz="2400" b="1" i="1" spc="-50" dirty="0">
                <a:solidFill>
                  <a:srgbClr val="FF0000"/>
                </a:solidFill>
                <a:latin typeface="Calibri"/>
                <a:cs typeface="Calibri"/>
              </a:rPr>
              <a:t>–</a:t>
            </a:r>
            <a:endParaRPr sz="2400">
              <a:latin typeface="Calibri"/>
              <a:cs typeface="Calibri"/>
            </a:endParaRPr>
          </a:p>
          <a:p>
            <a:pPr marL="423545" lvl="1" indent="-114300">
              <a:lnSpc>
                <a:spcPct val="100000"/>
              </a:lnSpc>
              <a:spcBef>
                <a:spcPts val="1445"/>
              </a:spcBef>
              <a:buSzPct val="95833"/>
              <a:buFont typeface="Arial MT"/>
              <a:buChar char="•"/>
              <a:tabLst>
                <a:tab pos="423545" algn="l"/>
              </a:tabLst>
            </a:pPr>
            <a:r>
              <a:rPr sz="2400" b="1" dirty="0">
                <a:latin typeface="Calibri"/>
                <a:cs typeface="Calibri"/>
              </a:rPr>
              <a:t>P</a:t>
            </a:r>
            <a:r>
              <a:rPr sz="2400" b="1" spc="-20" dirty="0">
                <a:latin typeface="Calibri"/>
                <a:cs typeface="Calibri"/>
              </a:rPr>
              <a:t> </a:t>
            </a:r>
            <a:r>
              <a:rPr sz="2400" b="1" dirty="0">
                <a:latin typeface="Calibri"/>
                <a:cs typeface="Calibri"/>
              </a:rPr>
              <a:t>(F=T)</a:t>
            </a:r>
            <a:r>
              <a:rPr sz="2400" b="1" spc="-40" dirty="0">
                <a:latin typeface="Calibri"/>
                <a:cs typeface="Calibri"/>
              </a:rPr>
              <a:t> </a:t>
            </a:r>
            <a:r>
              <a:rPr sz="2400" b="1" dirty="0">
                <a:latin typeface="Calibri"/>
                <a:cs typeface="Calibri"/>
              </a:rPr>
              <a:t>=</a:t>
            </a:r>
            <a:r>
              <a:rPr sz="2400" b="1" spc="-30" dirty="0">
                <a:latin typeface="Calibri"/>
                <a:cs typeface="Calibri"/>
              </a:rPr>
              <a:t> </a:t>
            </a:r>
            <a:r>
              <a:rPr sz="2400" b="1" dirty="0">
                <a:latin typeface="Calibri"/>
                <a:cs typeface="Calibri"/>
              </a:rPr>
              <a:t>0.002</a:t>
            </a:r>
            <a:r>
              <a:rPr sz="2400" b="1" spc="-60" dirty="0">
                <a:latin typeface="Calibri"/>
                <a:cs typeface="Calibri"/>
              </a:rPr>
              <a:t> </a:t>
            </a:r>
            <a:r>
              <a:rPr sz="2400" dirty="0">
                <a:latin typeface="Calibri"/>
                <a:cs typeface="Calibri"/>
              </a:rPr>
              <a:t>(‘F’</a:t>
            </a:r>
            <a:r>
              <a:rPr sz="2400" spc="-10"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true</a:t>
            </a:r>
            <a:r>
              <a:rPr sz="2400" spc="-40" dirty="0">
                <a:latin typeface="Calibri"/>
                <a:cs typeface="Calibri"/>
              </a:rPr>
              <a:t> </a:t>
            </a:r>
            <a:r>
              <a:rPr sz="2400" dirty="0">
                <a:latin typeface="Calibri"/>
                <a:cs typeface="Calibri"/>
              </a:rPr>
              <a:t>i.e</a:t>
            </a:r>
            <a:r>
              <a:rPr sz="2400" spc="-10" dirty="0">
                <a:latin typeface="Calibri"/>
                <a:cs typeface="Calibri"/>
              </a:rPr>
              <a:t> </a:t>
            </a:r>
            <a:r>
              <a:rPr sz="2400" dirty="0">
                <a:latin typeface="Calibri"/>
                <a:cs typeface="Calibri"/>
              </a:rPr>
              <a:t>fire</a:t>
            </a:r>
            <a:r>
              <a:rPr sz="2400" spc="-45" dirty="0">
                <a:latin typeface="Calibri"/>
                <a:cs typeface="Calibri"/>
              </a:rPr>
              <a:t> </a:t>
            </a:r>
            <a:r>
              <a:rPr sz="2400" dirty="0">
                <a:latin typeface="Calibri"/>
                <a:cs typeface="Calibri"/>
              </a:rPr>
              <a:t>has</a:t>
            </a:r>
            <a:r>
              <a:rPr sz="2400" spc="-25" dirty="0">
                <a:latin typeface="Calibri"/>
                <a:cs typeface="Calibri"/>
              </a:rPr>
              <a:t> </a:t>
            </a:r>
            <a:r>
              <a:rPr sz="2400" spc="-10" dirty="0">
                <a:latin typeface="Calibri"/>
                <a:cs typeface="Calibri"/>
              </a:rPr>
              <a:t>occurred)</a:t>
            </a:r>
            <a:endParaRPr sz="2400">
              <a:latin typeface="Calibri"/>
              <a:cs typeface="Calibri"/>
            </a:endParaRPr>
          </a:p>
          <a:p>
            <a:pPr marL="423545" lvl="1" indent="-114300">
              <a:lnSpc>
                <a:spcPct val="100000"/>
              </a:lnSpc>
              <a:spcBef>
                <a:spcPts val="1440"/>
              </a:spcBef>
              <a:buSzPct val="95833"/>
              <a:buFont typeface="Arial MT"/>
              <a:buChar char="•"/>
              <a:tabLst>
                <a:tab pos="423545" algn="l"/>
              </a:tabLst>
            </a:pPr>
            <a:r>
              <a:rPr sz="2400" b="1" dirty="0">
                <a:latin typeface="Calibri"/>
                <a:cs typeface="Calibri"/>
              </a:rPr>
              <a:t>P</a:t>
            </a:r>
            <a:r>
              <a:rPr sz="2400" b="1" spc="-25" dirty="0">
                <a:latin typeface="Calibri"/>
                <a:cs typeface="Calibri"/>
              </a:rPr>
              <a:t> </a:t>
            </a:r>
            <a:r>
              <a:rPr sz="2400" b="1" dirty="0">
                <a:latin typeface="Calibri"/>
                <a:cs typeface="Calibri"/>
              </a:rPr>
              <a:t>(F=F)</a:t>
            </a:r>
            <a:r>
              <a:rPr sz="2400" b="1" spc="-40" dirty="0">
                <a:latin typeface="Calibri"/>
                <a:cs typeface="Calibri"/>
              </a:rPr>
              <a:t> </a:t>
            </a:r>
            <a:r>
              <a:rPr sz="2400" b="1" dirty="0">
                <a:latin typeface="Calibri"/>
                <a:cs typeface="Calibri"/>
              </a:rPr>
              <a:t>=</a:t>
            </a:r>
            <a:r>
              <a:rPr sz="2400" b="1" spc="-25" dirty="0">
                <a:latin typeface="Calibri"/>
                <a:cs typeface="Calibri"/>
              </a:rPr>
              <a:t> </a:t>
            </a:r>
            <a:r>
              <a:rPr sz="2400" b="1" u="sng" dirty="0">
                <a:uFill>
                  <a:solidFill>
                    <a:srgbClr val="000000"/>
                  </a:solidFill>
                </a:uFill>
                <a:latin typeface="Calibri"/>
                <a:cs typeface="Calibri"/>
              </a:rPr>
              <a:t>0.998</a:t>
            </a:r>
            <a:r>
              <a:rPr sz="2400" b="1" spc="-55" dirty="0">
                <a:latin typeface="Calibri"/>
                <a:cs typeface="Calibri"/>
              </a:rPr>
              <a:t> </a:t>
            </a:r>
            <a:r>
              <a:rPr sz="2400" dirty="0">
                <a:latin typeface="Calibri"/>
                <a:cs typeface="Calibri"/>
              </a:rPr>
              <a:t>(‘F’</a:t>
            </a:r>
            <a:r>
              <a:rPr sz="2400" spc="-40"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false</a:t>
            </a:r>
            <a:r>
              <a:rPr sz="2400" spc="-10" dirty="0">
                <a:latin typeface="Calibri"/>
                <a:cs typeface="Calibri"/>
              </a:rPr>
              <a:t> </a:t>
            </a:r>
            <a:r>
              <a:rPr sz="2400" dirty="0">
                <a:latin typeface="Calibri"/>
                <a:cs typeface="Calibri"/>
              </a:rPr>
              <a:t>i.e</a:t>
            </a:r>
            <a:r>
              <a:rPr sz="2400" spc="-35" dirty="0">
                <a:latin typeface="Calibri"/>
                <a:cs typeface="Calibri"/>
              </a:rPr>
              <a:t> </a:t>
            </a:r>
            <a:r>
              <a:rPr sz="2400" dirty="0">
                <a:latin typeface="Calibri"/>
                <a:cs typeface="Calibri"/>
              </a:rPr>
              <a:t>fire</a:t>
            </a:r>
            <a:r>
              <a:rPr sz="2400" spc="-50" dirty="0">
                <a:latin typeface="Calibri"/>
                <a:cs typeface="Calibri"/>
              </a:rPr>
              <a:t> </a:t>
            </a:r>
            <a:r>
              <a:rPr sz="2400" dirty="0">
                <a:latin typeface="Calibri"/>
                <a:cs typeface="Calibri"/>
              </a:rPr>
              <a:t>has</a:t>
            </a:r>
            <a:r>
              <a:rPr sz="2400" spc="-35" dirty="0">
                <a:latin typeface="Calibri"/>
                <a:cs typeface="Calibri"/>
              </a:rPr>
              <a:t> </a:t>
            </a:r>
            <a:r>
              <a:rPr sz="2400" dirty="0">
                <a:latin typeface="Calibri"/>
                <a:cs typeface="Calibri"/>
              </a:rPr>
              <a:t>not</a:t>
            </a:r>
            <a:r>
              <a:rPr sz="2400" spc="-45" dirty="0">
                <a:latin typeface="Calibri"/>
                <a:cs typeface="Calibri"/>
              </a:rPr>
              <a:t> </a:t>
            </a:r>
            <a:r>
              <a:rPr sz="2400" spc="-10" dirty="0">
                <a:latin typeface="Calibri"/>
                <a:cs typeface="Calibri"/>
              </a:rPr>
              <a:t>occurred)</a:t>
            </a:r>
            <a:endParaRPr sz="240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89" y="214706"/>
            <a:ext cx="5363845" cy="636905"/>
          </a:xfrm>
          <a:prstGeom prst="rect">
            <a:avLst/>
          </a:prstGeom>
        </p:spPr>
        <p:txBody>
          <a:bodyPr vert="horz" wrap="square" lIns="0" tIns="13970" rIns="0" bIns="0" rtlCol="0">
            <a:spAutoFit/>
          </a:bodyPr>
          <a:lstStyle/>
          <a:p>
            <a:pPr marL="12700">
              <a:lnSpc>
                <a:spcPct val="100000"/>
              </a:lnSpc>
              <a:spcBef>
                <a:spcPts val="110"/>
              </a:spcBef>
            </a:pPr>
            <a:r>
              <a:rPr dirty="0"/>
              <a:t>Bayesian</a:t>
            </a:r>
            <a:r>
              <a:rPr spc="-125" dirty="0"/>
              <a:t> </a:t>
            </a:r>
            <a:r>
              <a:rPr dirty="0"/>
              <a:t>Belief</a:t>
            </a:r>
            <a:r>
              <a:rPr spc="-140" dirty="0"/>
              <a:t> </a:t>
            </a:r>
            <a:r>
              <a:rPr spc="-10" dirty="0"/>
              <a:t>Networks</a:t>
            </a:r>
          </a:p>
        </p:txBody>
      </p:sp>
      <p:sp>
        <p:nvSpPr>
          <p:cNvPr id="3" name="object 3"/>
          <p:cNvSpPr txBox="1"/>
          <p:nvPr/>
        </p:nvSpPr>
        <p:spPr>
          <a:xfrm>
            <a:off x="338734" y="1075435"/>
            <a:ext cx="1050925" cy="299720"/>
          </a:xfrm>
          <a:prstGeom prst="rect">
            <a:avLst/>
          </a:prstGeom>
        </p:spPr>
        <p:txBody>
          <a:bodyPr vert="horz" wrap="square" lIns="0" tIns="12700" rIns="0" bIns="0" rtlCol="0">
            <a:spAutoFit/>
          </a:bodyPr>
          <a:lstStyle/>
          <a:p>
            <a:pPr marL="12700">
              <a:lnSpc>
                <a:spcPct val="100000"/>
              </a:lnSpc>
              <a:spcBef>
                <a:spcPts val="100"/>
              </a:spcBef>
            </a:pPr>
            <a:r>
              <a:rPr sz="1800" b="1" i="1" dirty="0">
                <a:latin typeface="Calibri"/>
                <a:cs typeface="Calibri"/>
              </a:rPr>
              <a:t>Alarm</a:t>
            </a:r>
            <a:r>
              <a:rPr sz="1800" b="1" i="1" spc="-45" dirty="0">
                <a:latin typeface="Calibri"/>
                <a:cs typeface="Calibri"/>
              </a:rPr>
              <a:t> </a:t>
            </a:r>
            <a:r>
              <a:rPr sz="1800" b="1" i="1" spc="-60" dirty="0">
                <a:latin typeface="Calibri"/>
                <a:cs typeface="Calibri"/>
              </a:rPr>
              <a:t>‘A’</a:t>
            </a:r>
            <a:r>
              <a:rPr sz="1800" b="1" i="1" spc="-35" dirty="0">
                <a:latin typeface="Calibri"/>
                <a:cs typeface="Calibri"/>
              </a:rPr>
              <a:t> </a:t>
            </a:r>
            <a:r>
              <a:rPr sz="1800" b="1" i="1" spc="-50" dirty="0">
                <a:latin typeface="Calibri"/>
                <a:cs typeface="Calibri"/>
              </a:rPr>
              <a:t>–</a:t>
            </a:r>
            <a:endParaRPr sz="1800">
              <a:latin typeface="Calibri"/>
              <a:cs typeface="Calibri"/>
            </a:endParaRPr>
          </a:p>
        </p:txBody>
      </p:sp>
      <p:pic>
        <p:nvPicPr>
          <p:cNvPr id="4" name="object 4"/>
          <p:cNvPicPr/>
          <p:nvPr/>
        </p:nvPicPr>
        <p:blipFill>
          <a:blip r:embed="rId2" cstate="print"/>
          <a:stretch>
            <a:fillRect/>
          </a:stretch>
        </p:blipFill>
        <p:spPr>
          <a:xfrm>
            <a:off x="42671" y="1426463"/>
            <a:ext cx="3361944" cy="3675888"/>
          </a:xfrm>
          <a:prstGeom prst="rect">
            <a:avLst/>
          </a:prstGeom>
        </p:spPr>
      </p:pic>
      <p:sp>
        <p:nvSpPr>
          <p:cNvPr id="5" name="object 5"/>
          <p:cNvSpPr txBox="1"/>
          <p:nvPr/>
        </p:nvSpPr>
        <p:spPr>
          <a:xfrm>
            <a:off x="4293234" y="949578"/>
            <a:ext cx="1243330" cy="299720"/>
          </a:xfrm>
          <a:prstGeom prst="rect">
            <a:avLst/>
          </a:prstGeom>
        </p:spPr>
        <p:txBody>
          <a:bodyPr vert="horz" wrap="square" lIns="0" tIns="12700" rIns="0" bIns="0" rtlCol="0">
            <a:spAutoFit/>
          </a:bodyPr>
          <a:lstStyle/>
          <a:p>
            <a:pPr marL="12700">
              <a:lnSpc>
                <a:spcPct val="100000"/>
              </a:lnSpc>
              <a:spcBef>
                <a:spcPts val="100"/>
              </a:spcBef>
            </a:pPr>
            <a:r>
              <a:rPr sz="1800" b="1" i="1" dirty="0">
                <a:latin typeface="Calibri"/>
                <a:cs typeface="Calibri"/>
              </a:rPr>
              <a:t>Person</a:t>
            </a:r>
            <a:r>
              <a:rPr sz="1800" b="1" i="1" spc="-75" dirty="0">
                <a:latin typeface="Calibri"/>
                <a:cs typeface="Calibri"/>
              </a:rPr>
              <a:t> </a:t>
            </a:r>
            <a:r>
              <a:rPr sz="1800" b="1" i="1" dirty="0">
                <a:latin typeface="Calibri"/>
                <a:cs typeface="Calibri"/>
              </a:rPr>
              <a:t>‘P1’</a:t>
            </a:r>
            <a:r>
              <a:rPr sz="1800" b="1" i="1" spc="-35" dirty="0">
                <a:latin typeface="Calibri"/>
                <a:cs typeface="Calibri"/>
              </a:rPr>
              <a:t> </a:t>
            </a:r>
            <a:r>
              <a:rPr sz="1800" b="1" i="1" spc="-50" dirty="0">
                <a:latin typeface="Calibri"/>
                <a:cs typeface="Calibri"/>
              </a:rPr>
              <a:t>–</a:t>
            </a:r>
            <a:endParaRPr sz="1800">
              <a:latin typeface="Calibri"/>
              <a:cs typeface="Calibri"/>
            </a:endParaRPr>
          </a:p>
        </p:txBody>
      </p:sp>
      <p:pic>
        <p:nvPicPr>
          <p:cNvPr id="6" name="object 6"/>
          <p:cNvPicPr/>
          <p:nvPr/>
        </p:nvPicPr>
        <p:blipFill>
          <a:blip r:embed="rId3" cstate="print"/>
          <a:stretch>
            <a:fillRect/>
          </a:stretch>
        </p:blipFill>
        <p:spPr>
          <a:xfrm>
            <a:off x="3578352" y="1328927"/>
            <a:ext cx="2932176" cy="2420112"/>
          </a:xfrm>
          <a:prstGeom prst="rect">
            <a:avLst/>
          </a:prstGeom>
        </p:spPr>
      </p:pic>
      <p:sp>
        <p:nvSpPr>
          <p:cNvPr id="7" name="object 7"/>
          <p:cNvSpPr txBox="1"/>
          <p:nvPr/>
        </p:nvSpPr>
        <p:spPr>
          <a:xfrm>
            <a:off x="4102353" y="4050283"/>
            <a:ext cx="1243330" cy="299720"/>
          </a:xfrm>
          <a:prstGeom prst="rect">
            <a:avLst/>
          </a:prstGeom>
        </p:spPr>
        <p:txBody>
          <a:bodyPr vert="horz" wrap="square" lIns="0" tIns="12700" rIns="0" bIns="0" rtlCol="0">
            <a:spAutoFit/>
          </a:bodyPr>
          <a:lstStyle/>
          <a:p>
            <a:pPr marL="12700">
              <a:lnSpc>
                <a:spcPct val="100000"/>
              </a:lnSpc>
              <a:spcBef>
                <a:spcPts val="100"/>
              </a:spcBef>
            </a:pPr>
            <a:r>
              <a:rPr sz="1800" b="1" i="1" dirty="0">
                <a:latin typeface="Calibri"/>
                <a:cs typeface="Calibri"/>
              </a:rPr>
              <a:t>Person</a:t>
            </a:r>
            <a:r>
              <a:rPr sz="1800" b="1" i="1" spc="-75" dirty="0">
                <a:latin typeface="Calibri"/>
                <a:cs typeface="Calibri"/>
              </a:rPr>
              <a:t> </a:t>
            </a:r>
            <a:r>
              <a:rPr sz="1800" b="1" i="1" dirty="0">
                <a:latin typeface="Calibri"/>
                <a:cs typeface="Calibri"/>
              </a:rPr>
              <a:t>‘P2’</a:t>
            </a:r>
            <a:r>
              <a:rPr sz="1800" b="1" i="1" spc="-35" dirty="0">
                <a:latin typeface="Calibri"/>
                <a:cs typeface="Calibri"/>
              </a:rPr>
              <a:t> </a:t>
            </a:r>
            <a:r>
              <a:rPr sz="1800" b="1" i="1" spc="-50" dirty="0">
                <a:latin typeface="Calibri"/>
                <a:cs typeface="Calibri"/>
              </a:rPr>
              <a:t>–</a:t>
            </a:r>
            <a:endParaRPr sz="1800">
              <a:latin typeface="Calibri"/>
              <a:cs typeface="Calibri"/>
            </a:endParaRPr>
          </a:p>
        </p:txBody>
      </p:sp>
      <p:pic>
        <p:nvPicPr>
          <p:cNvPr id="8" name="object 8"/>
          <p:cNvPicPr/>
          <p:nvPr/>
        </p:nvPicPr>
        <p:blipFill>
          <a:blip r:embed="rId4" cstate="print"/>
          <a:stretch>
            <a:fillRect/>
          </a:stretch>
        </p:blipFill>
        <p:spPr>
          <a:xfrm>
            <a:off x="3578352" y="4401310"/>
            <a:ext cx="3154679" cy="2444496"/>
          </a:xfrm>
          <a:prstGeom prst="rect">
            <a:avLst/>
          </a:prstGeom>
        </p:spPr>
      </p:pic>
      <p:sp>
        <p:nvSpPr>
          <p:cNvPr id="9" name="object 9"/>
          <p:cNvSpPr txBox="1">
            <a:spLocks noGrp="1"/>
          </p:cNvSpPr>
          <p:nvPr>
            <p:ph type="body" idx="1"/>
          </p:nvPr>
        </p:nvSpPr>
        <p:spPr>
          <a:prstGeom prst="rect">
            <a:avLst/>
          </a:prstGeom>
        </p:spPr>
        <p:txBody>
          <a:bodyPr vert="horz" wrap="square" lIns="0" tIns="12700" rIns="0" bIns="0" rtlCol="0">
            <a:spAutoFit/>
          </a:bodyPr>
          <a:lstStyle/>
          <a:p>
            <a:pPr marL="12700">
              <a:lnSpc>
                <a:spcPct val="100000"/>
              </a:lnSpc>
              <a:spcBef>
                <a:spcPts val="100"/>
              </a:spcBef>
            </a:pPr>
            <a:r>
              <a:rPr dirty="0"/>
              <a:t>With</a:t>
            </a:r>
            <a:r>
              <a:rPr spc="-65" dirty="0"/>
              <a:t> </a:t>
            </a:r>
            <a:r>
              <a:rPr dirty="0"/>
              <a:t>respect</a:t>
            </a:r>
            <a:r>
              <a:rPr spc="-70" dirty="0"/>
              <a:t> </a:t>
            </a:r>
            <a:r>
              <a:rPr dirty="0"/>
              <a:t>to</a:t>
            </a:r>
            <a:r>
              <a:rPr spc="-50" dirty="0"/>
              <a:t> </a:t>
            </a:r>
            <a:r>
              <a:rPr dirty="0"/>
              <a:t>the</a:t>
            </a:r>
            <a:r>
              <a:rPr spc="-65" dirty="0"/>
              <a:t> </a:t>
            </a:r>
            <a:r>
              <a:rPr dirty="0"/>
              <a:t>question</a:t>
            </a:r>
            <a:r>
              <a:rPr spc="-50" dirty="0"/>
              <a:t> —</a:t>
            </a:r>
          </a:p>
          <a:p>
            <a:pPr marL="79375">
              <a:lnSpc>
                <a:spcPct val="100000"/>
              </a:lnSpc>
            </a:pPr>
            <a:r>
              <a:rPr b="1" dirty="0">
                <a:latin typeface="Calibri"/>
                <a:cs typeface="Calibri"/>
              </a:rPr>
              <a:t>P</a:t>
            </a:r>
            <a:r>
              <a:rPr b="1" spc="-25" dirty="0">
                <a:latin typeface="Calibri"/>
                <a:cs typeface="Calibri"/>
              </a:rPr>
              <a:t> </a:t>
            </a:r>
            <a:r>
              <a:rPr b="1" dirty="0">
                <a:latin typeface="Calibri"/>
                <a:cs typeface="Calibri"/>
              </a:rPr>
              <a:t>(</a:t>
            </a:r>
            <a:r>
              <a:rPr b="1" spc="-15" dirty="0">
                <a:latin typeface="Calibri"/>
                <a:cs typeface="Calibri"/>
              </a:rPr>
              <a:t> </a:t>
            </a:r>
            <a:r>
              <a:rPr b="1" dirty="0">
                <a:latin typeface="Calibri"/>
                <a:cs typeface="Calibri"/>
              </a:rPr>
              <a:t>P1,</a:t>
            </a:r>
            <a:r>
              <a:rPr b="1" spc="-30" dirty="0">
                <a:latin typeface="Calibri"/>
                <a:cs typeface="Calibri"/>
              </a:rPr>
              <a:t> </a:t>
            </a:r>
            <a:r>
              <a:rPr b="1" dirty="0">
                <a:latin typeface="Calibri"/>
                <a:cs typeface="Calibri"/>
              </a:rPr>
              <a:t>P2,</a:t>
            </a:r>
            <a:r>
              <a:rPr b="1" spc="-30" dirty="0">
                <a:latin typeface="Calibri"/>
                <a:cs typeface="Calibri"/>
              </a:rPr>
              <a:t> </a:t>
            </a:r>
            <a:r>
              <a:rPr b="1" dirty="0">
                <a:latin typeface="Calibri"/>
                <a:cs typeface="Calibri"/>
              </a:rPr>
              <a:t>A,</a:t>
            </a:r>
            <a:r>
              <a:rPr b="1" spc="-30" dirty="0">
                <a:latin typeface="Calibri"/>
                <a:cs typeface="Calibri"/>
              </a:rPr>
              <a:t> </a:t>
            </a:r>
            <a:r>
              <a:rPr b="1" dirty="0">
                <a:latin typeface="Calibri"/>
                <a:cs typeface="Calibri"/>
              </a:rPr>
              <a:t>~B,</a:t>
            </a:r>
            <a:r>
              <a:rPr b="1" spc="-25" dirty="0">
                <a:latin typeface="Calibri"/>
                <a:cs typeface="Calibri"/>
              </a:rPr>
              <a:t> </a:t>
            </a:r>
            <a:r>
              <a:rPr b="1" dirty="0">
                <a:latin typeface="Calibri"/>
                <a:cs typeface="Calibri"/>
              </a:rPr>
              <a:t>~F)</a:t>
            </a:r>
            <a:r>
              <a:rPr b="1" spc="-10" dirty="0">
                <a:latin typeface="Calibri"/>
                <a:cs typeface="Calibri"/>
              </a:rPr>
              <a:t> </a:t>
            </a:r>
            <a:r>
              <a:rPr dirty="0"/>
              <a:t>,</a:t>
            </a:r>
            <a:r>
              <a:rPr spc="-30" dirty="0"/>
              <a:t> </a:t>
            </a:r>
            <a:r>
              <a:rPr dirty="0"/>
              <a:t>we</a:t>
            </a:r>
            <a:r>
              <a:rPr spc="-10" dirty="0"/>
              <a:t> </a:t>
            </a:r>
            <a:r>
              <a:rPr dirty="0"/>
              <a:t>need</a:t>
            </a:r>
            <a:r>
              <a:rPr spc="-25" dirty="0"/>
              <a:t> to</a:t>
            </a:r>
          </a:p>
          <a:p>
            <a:pPr marL="12700">
              <a:lnSpc>
                <a:spcPct val="100000"/>
              </a:lnSpc>
            </a:pPr>
            <a:r>
              <a:rPr dirty="0"/>
              <a:t>get</a:t>
            </a:r>
            <a:r>
              <a:rPr spc="-45" dirty="0"/>
              <a:t> </a:t>
            </a:r>
            <a:r>
              <a:rPr dirty="0"/>
              <a:t>the</a:t>
            </a:r>
            <a:r>
              <a:rPr spc="-50" dirty="0"/>
              <a:t> </a:t>
            </a:r>
            <a:r>
              <a:rPr spc="-10" dirty="0"/>
              <a:t>probability</a:t>
            </a:r>
          </a:p>
          <a:p>
            <a:pPr marL="61594">
              <a:lnSpc>
                <a:spcPct val="100000"/>
              </a:lnSpc>
              <a:spcBef>
                <a:spcPts val="2745"/>
              </a:spcBef>
            </a:pPr>
            <a:r>
              <a:rPr sz="2000" b="1" dirty="0">
                <a:latin typeface="Calibri"/>
                <a:cs typeface="Calibri"/>
              </a:rPr>
              <a:t>P</a:t>
            </a:r>
            <a:r>
              <a:rPr sz="2000" b="1" spc="-30" dirty="0">
                <a:latin typeface="Calibri"/>
                <a:cs typeface="Calibri"/>
              </a:rPr>
              <a:t> </a:t>
            </a:r>
            <a:r>
              <a:rPr sz="2000" b="1" dirty="0">
                <a:latin typeface="Calibri"/>
                <a:cs typeface="Calibri"/>
              </a:rPr>
              <a:t>(</a:t>
            </a:r>
            <a:r>
              <a:rPr sz="2000" b="1" spc="-15" dirty="0">
                <a:latin typeface="Calibri"/>
                <a:cs typeface="Calibri"/>
              </a:rPr>
              <a:t> </a:t>
            </a:r>
            <a:r>
              <a:rPr sz="2000" b="1" dirty="0">
                <a:latin typeface="Calibri"/>
                <a:cs typeface="Calibri"/>
              </a:rPr>
              <a:t>P1,</a:t>
            </a:r>
            <a:r>
              <a:rPr sz="2000" b="1" spc="-35" dirty="0">
                <a:latin typeface="Calibri"/>
                <a:cs typeface="Calibri"/>
              </a:rPr>
              <a:t> </a:t>
            </a:r>
            <a:r>
              <a:rPr sz="2000" b="1" dirty="0">
                <a:latin typeface="Calibri"/>
                <a:cs typeface="Calibri"/>
              </a:rPr>
              <a:t>P2,</a:t>
            </a:r>
            <a:r>
              <a:rPr sz="2000" b="1" spc="-10" dirty="0">
                <a:latin typeface="Calibri"/>
                <a:cs typeface="Calibri"/>
              </a:rPr>
              <a:t> </a:t>
            </a:r>
            <a:r>
              <a:rPr sz="2000" b="1" dirty="0">
                <a:latin typeface="Calibri"/>
                <a:cs typeface="Calibri"/>
              </a:rPr>
              <a:t>A,</a:t>
            </a:r>
            <a:r>
              <a:rPr sz="2000" b="1" spc="-10" dirty="0">
                <a:latin typeface="Calibri"/>
                <a:cs typeface="Calibri"/>
              </a:rPr>
              <a:t> </a:t>
            </a:r>
            <a:r>
              <a:rPr sz="2000" b="1" dirty="0">
                <a:latin typeface="Calibri"/>
                <a:cs typeface="Calibri"/>
              </a:rPr>
              <a:t>~B,</a:t>
            </a:r>
            <a:r>
              <a:rPr sz="2000" b="1" spc="-35" dirty="0">
                <a:latin typeface="Calibri"/>
                <a:cs typeface="Calibri"/>
              </a:rPr>
              <a:t> </a:t>
            </a:r>
            <a:r>
              <a:rPr sz="2000" b="1" spc="-25" dirty="0">
                <a:latin typeface="Calibri"/>
                <a:cs typeface="Calibri"/>
              </a:rPr>
              <a:t>~F)</a:t>
            </a:r>
            <a:endParaRPr sz="2000">
              <a:latin typeface="Calibri"/>
              <a:cs typeface="Calibri"/>
            </a:endParaRPr>
          </a:p>
          <a:p>
            <a:pPr marL="61594">
              <a:lnSpc>
                <a:spcPct val="100000"/>
              </a:lnSpc>
              <a:spcBef>
                <a:spcPts val="2400"/>
              </a:spcBef>
            </a:pPr>
            <a:r>
              <a:rPr sz="2000" b="1" dirty="0">
                <a:latin typeface="Calibri"/>
                <a:cs typeface="Calibri"/>
              </a:rPr>
              <a:t>=</a:t>
            </a:r>
            <a:r>
              <a:rPr sz="2000" b="1" spc="-50" dirty="0">
                <a:latin typeface="Calibri"/>
                <a:cs typeface="Calibri"/>
              </a:rPr>
              <a:t> </a:t>
            </a:r>
            <a:r>
              <a:rPr sz="2000" b="1" dirty="0">
                <a:latin typeface="Calibri"/>
                <a:cs typeface="Calibri"/>
              </a:rPr>
              <a:t>P</a:t>
            </a:r>
            <a:r>
              <a:rPr sz="2000" b="1" spc="-40" dirty="0">
                <a:latin typeface="Calibri"/>
                <a:cs typeface="Calibri"/>
              </a:rPr>
              <a:t> </a:t>
            </a:r>
            <a:r>
              <a:rPr sz="2000" b="1" dirty="0">
                <a:latin typeface="Calibri"/>
                <a:cs typeface="Calibri"/>
              </a:rPr>
              <a:t>(P1/A)</a:t>
            </a:r>
            <a:r>
              <a:rPr sz="2000" b="1" spc="10" dirty="0">
                <a:latin typeface="Calibri"/>
                <a:cs typeface="Calibri"/>
              </a:rPr>
              <a:t> </a:t>
            </a:r>
            <a:r>
              <a:rPr sz="2000" b="1" dirty="0">
                <a:latin typeface="Calibri"/>
                <a:cs typeface="Calibri"/>
              </a:rPr>
              <a:t>*</a:t>
            </a:r>
            <a:r>
              <a:rPr sz="2000" b="1" spc="-50" dirty="0">
                <a:latin typeface="Calibri"/>
                <a:cs typeface="Calibri"/>
              </a:rPr>
              <a:t> </a:t>
            </a:r>
            <a:r>
              <a:rPr sz="2000" b="1" dirty="0">
                <a:latin typeface="Calibri"/>
                <a:cs typeface="Calibri"/>
              </a:rPr>
              <a:t>P</a:t>
            </a:r>
            <a:r>
              <a:rPr sz="2000" b="1" spc="-40" dirty="0">
                <a:latin typeface="Calibri"/>
                <a:cs typeface="Calibri"/>
              </a:rPr>
              <a:t> </a:t>
            </a:r>
            <a:r>
              <a:rPr sz="2000" b="1" spc="-10" dirty="0">
                <a:latin typeface="Calibri"/>
                <a:cs typeface="Calibri"/>
              </a:rPr>
              <a:t>(P2/A)</a:t>
            </a:r>
            <a:r>
              <a:rPr sz="2000" b="1" spc="-15" dirty="0">
                <a:latin typeface="Calibri"/>
                <a:cs typeface="Calibri"/>
              </a:rPr>
              <a:t> </a:t>
            </a:r>
            <a:r>
              <a:rPr sz="2000" b="1" dirty="0">
                <a:latin typeface="Calibri"/>
                <a:cs typeface="Calibri"/>
              </a:rPr>
              <a:t>*</a:t>
            </a:r>
            <a:r>
              <a:rPr sz="2000" b="1" spc="-50" dirty="0">
                <a:latin typeface="Calibri"/>
                <a:cs typeface="Calibri"/>
              </a:rPr>
              <a:t> </a:t>
            </a:r>
            <a:r>
              <a:rPr sz="2000" b="1" dirty="0">
                <a:latin typeface="Calibri"/>
                <a:cs typeface="Calibri"/>
              </a:rPr>
              <a:t>P</a:t>
            </a:r>
            <a:r>
              <a:rPr sz="2000" b="1" spc="-40" dirty="0">
                <a:latin typeface="Calibri"/>
                <a:cs typeface="Calibri"/>
              </a:rPr>
              <a:t> </a:t>
            </a:r>
            <a:r>
              <a:rPr sz="2000" b="1" dirty="0">
                <a:latin typeface="Calibri"/>
                <a:cs typeface="Calibri"/>
              </a:rPr>
              <a:t>(A/~B~F)</a:t>
            </a:r>
            <a:r>
              <a:rPr sz="2000" b="1" spc="5" dirty="0">
                <a:latin typeface="Calibri"/>
                <a:cs typeface="Calibri"/>
              </a:rPr>
              <a:t> </a:t>
            </a:r>
            <a:r>
              <a:rPr sz="2000" b="1" dirty="0">
                <a:latin typeface="Calibri"/>
                <a:cs typeface="Calibri"/>
              </a:rPr>
              <a:t>*</a:t>
            </a:r>
            <a:r>
              <a:rPr sz="2000" b="1" spc="-50" dirty="0">
                <a:latin typeface="Calibri"/>
                <a:cs typeface="Calibri"/>
              </a:rPr>
              <a:t> </a:t>
            </a:r>
            <a:r>
              <a:rPr sz="2000" b="1" dirty="0">
                <a:latin typeface="Calibri"/>
                <a:cs typeface="Calibri"/>
              </a:rPr>
              <a:t>P</a:t>
            </a:r>
            <a:r>
              <a:rPr sz="2000" b="1" spc="-40" dirty="0">
                <a:latin typeface="Calibri"/>
                <a:cs typeface="Calibri"/>
              </a:rPr>
              <a:t> </a:t>
            </a:r>
            <a:r>
              <a:rPr sz="2000" b="1" dirty="0">
                <a:latin typeface="Calibri"/>
                <a:cs typeface="Calibri"/>
              </a:rPr>
              <a:t>(~B)</a:t>
            </a:r>
            <a:r>
              <a:rPr sz="2000" b="1" spc="-10" dirty="0">
                <a:latin typeface="Calibri"/>
                <a:cs typeface="Calibri"/>
              </a:rPr>
              <a:t> </a:t>
            </a:r>
            <a:r>
              <a:rPr sz="2000" b="1" dirty="0">
                <a:latin typeface="Calibri"/>
                <a:cs typeface="Calibri"/>
              </a:rPr>
              <a:t>*</a:t>
            </a:r>
            <a:r>
              <a:rPr sz="2000" b="1" spc="-50" dirty="0">
                <a:latin typeface="Calibri"/>
                <a:cs typeface="Calibri"/>
              </a:rPr>
              <a:t> </a:t>
            </a:r>
            <a:r>
              <a:rPr sz="2000" b="1" dirty="0">
                <a:latin typeface="Calibri"/>
                <a:cs typeface="Calibri"/>
              </a:rPr>
              <a:t>P</a:t>
            </a:r>
            <a:r>
              <a:rPr sz="2000" b="1" spc="-40" dirty="0">
                <a:latin typeface="Calibri"/>
                <a:cs typeface="Calibri"/>
              </a:rPr>
              <a:t> </a:t>
            </a:r>
            <a:r>
              <a:rPr sz="2000" b="1" spc="-20" dirty="0">
                <a:latin typeface="Calibri"/>
                <a:cs typeface="Calibri"/>
              </a:rPr>
              <a:t>(~F)</a:t>
            </a:r>
            <a:endParaRPr sz="2000">
              <a:latin typeface="Calibri"/>
              <a:cs typeface="Calibri"/>
            </a:endParaRPr>
          </a:p>
        </p:txBody>
      </p:sp>
      <p:sp>
        <p:nvSpPr>
          <p:cNvPr id="10" name="object 10"/>
          <p:cNvSpPr txBox="1"/>
          <p:nvPr/>
        </p:nvSpPr>
        <p:spPr>
          <a:xfrm>
            <a:off x="6862318" y="3917391"/>
            <a:ext cx="3825875" cy="329565"/>
          </a:xfrm>
          <a:prstGeom prst="rect">
            <a:avLst/>
          </a:prstGeom>
        </p:spPr>
        <p:txBody>
          <a:bodyPr vert="horz" wrap="square" lIns="0" tIns="12065" rIns="0" bIns="0" rtlCol="0">
            <a:spAutoFit/>
          </a:bodyPr>
          <a:lstStyle/>
          <a:p>
            <a:pPr marL="12700">
              <a:lnSpc>
                <a:spcPct val="100000"/>
              </a:lnSpc>
              <a:spcBef>
                <a:spcPts val="95"/>
              </a:spcBef>
            </a:pPr>
            <a:r>
              <a:rPr sz="2000" b="1" dirty="0">
                <a:latin typeface="Calibri"/>
                <a:cs typeface="Calibri"/>
              </a:rPr>
              <a:t>=</a:t>
            </a:r>
            <a:r>
              <a:rPr sz="2000" b="1" spc="-45" dirty="0">
                <a:latin typeface="Calibri"/>
                <a:cs typeface="Calibri"/>
              </a:rPr>
              <a:t> </a:t>
            </a:r>
            <a:r>
              <a:rPr sz="2000" b="1" dirty="0">
                <a:latin typeface="Calibri"/>
                <a:cs typeface="Calibri"/>
              </a:rPr>
              <a:t>0.95</a:t>
            </a:r>
            <a:r>
              <a:rPr sz="2000" b="1" spc="-15" dirty="0">
                <a:latin typeface="Calibri"/>
                <a:cs typeface="Calibri"/>
              </a:rPr>
              <a:t> </a:t>
            </a:r>
            <a:r>
              <a:rPr sz="2000" b="1" dirty="0">
                <a:latin typeface="Calibri"/>
                <a:cs typeface="Calibri"/>
              </a:rPr>
              <a:t>*</a:t>
            </a:r>
            <a:r>
              <a:rPr sz="2000" b="1" spc="-15" dirty="0">
                <a:latin typeface="Calibri"/>
                <a:cs typeface="Calibri"/>
              </a:rPr>
              <a:t> </a:t>
            </a:r>
            <a:r>
              <a:rPr sz="2000" b="1" dirty="0">
                <a:latin typeface="Calibri"/>
                <a:cs typeface="Calibri"/>
              </a:rPr>
              <a:t>0.80</a:t>
            </a:r>
            <a:r>
              <a:rPr sz="2000" b="1" spc="-40" dirty="0">
                <a:latin typeface="Calibri"/>
                <a:cs typeface="Calibri"/>
              </a:rPr>
              <a:t> </a:t>
            </a:r>
            <a:r>
              <a:rPr sz="2000" b="1" dirty="0">
                <a:latin typeface="Calibri"/>
                <a:cs typeface="Calibri"/>
              </a:rPr>
              <a:t>*</a:t>
            </a:r>
            <a:r>
              <a:rPr sz="2000" b="1" spc="-10" dirty="0">
                <a:latin typeface="Calibri"/>
                <a:cs typeface="Calibri"/>
              </a:rPr>
              <a:t> </a:t>
            </a:r>
            <a:r>
              <a:rPr sz="2000" b="1" dirty="0">
                <a:latin typeface="Calibri"/>
                <a:cs typeface="Calibri"/>
              </a:rPr>
              <a:t>0.001</a:t>
            </a:r>
            <a:r>
              <a:rPr sz="2000" b="1" spc="-10" dirty="0">
                <a:latin typeface="Calibri"/>
                <a:cs typeface="Calibri"/>
              </a:rPr>
              <a:t> </a:t>
            </a:r>
            <a:r>
              <a:rPr sz="2000" b="1" dirty="0">
                <a:latin typeface="Calibri"/>
                <a:cs typeface="Calibri"/>
              </a:rPr>
              <a:t>*</a:t>
            </a:r>
            <a:r>
              <a:rPr sz="2000" b="1" spc="-40" dirty="0">
                <a:latin typeface="Calibri"/>
                <a:cs typeface="Calibri"/>
              </a:rPr>
              <a:t> </a:t>
            </a:r>
            <a:r>
              <a:rPr sz="2000" b="1" dirty="0">
                <a:latin typeface="Calibri"/>
                <a:cs typeface="Calibri"/>
              </a:rPr>
              <a:t>0.999</a:t>
            </a:r>
            <a:r>
              <a:rPr sz="2000" b="1" spc="-15" dirty="0">
                <a:latin typeface="Calibri"/>
                <a:cs typeface="Calibri"/>
              </a:rPr>
              <a:t> </a:t>
            </a:r>
            <a:r>
              <a:rPr sz="2000" b="1" dirty="0">
                <a:latin typeface="Calibri"/>
                <a:cs typeface="Calibri"/>
              </a:rPr>
              <a:t>*</a:t>
            </a:r>
            <a:r>
              <a:rPr sz="2000" b="1" spc="-40" dirty="0">
                <a:latin typeface="Calibri"/>
                <a:cs typeface="Calibri"/>
              </a:rPr>
              <a:t> </a:t>
            </a:r>
            <a:r>
              <a:rPr sz="2000" b="1" spc="-10" dirty="0">
                <a:latin typeface="Calibri"/>
                <a:cs typeface="Calibri"/>
              </a:rPr>
              <a:t>0.998</a:t>
            </a:r>
            <a:endParaRPr sz="2000">
              <a:latin typeface="Calibri"/>
              <a:cs typeface="Calibri"/>
            </a:endParaRPr>
          </a:p>
        </p:txBody>
      </p:sp>
      <p:sp>
        <p:nvSpPr>
          <p:cNvPr id="11" name="object 11"/>
          <p:cNvSpPr txBox="1"/>
          <p:nvPr/>
        </p:nvSpPr>
        <p:spPr>
          <a:xfrm>
            <a:off x="6862318" y="4527550"/>
            <a:ext cx="1043940" cy="329565"/>
          </a:xfrm>
          <a:prstGeom prst="rect">
            <a:avLst/>
          </a:prstGeom>
        </p:spPr>
        <p:txBody>
          <a:bodyPr vert="horz" wrap="square" lIns="0" tIns="11430" rIns="0" bIns="0" rtlCol="0">
            <a:spAutoFit/>
          </a:bodyPr>
          <a:lstStyle/>
          <a:p>
            <a:pPr marL="12700">
              <a:lnSpc>
                <a:spcPct val="100000"/>
              </a:lnSpc>
              <a:spcBef>
                <a:spcPts val="90"/>
              </a:spcBef>
            </a:pPr>
            <a:r>
              <a:rPr sz="2000" b="1" dirty="0">
                <a:latin typeface="Calibri"/>
                <a:cs typeface="Calibri"/>
              </a:rPr>
              <a:t>=</a:t>
            </a:r>
            <a:r>
              <a:rPr sz="2000" b="1" spc="-20" dirty="0">
                <a:latin typeface="Calibri"/>
                <a:cs typeface="Calibri"/>
              </a:rPr>
              <a:t> </a:t>
            </a:r>
            <a:r>
              <a:rPr sz="2000" b="1" spc="-10" dirty="0">
                <a:latin typeface="Calibri"/>
                <a:cs typeface="Calibri"/>
              </a:rPr>
              <a:t>0.00075</a:t>
            </a:r>
            <a:endParaRPr sz="20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F118-22C8-A251-92DA-8F76EBF3E3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FC00854-55C4-D005-914B-2B43F88788B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1579709-0032-0254-D644-A86658F3B05B}"/>
              </a:ext>
            </a:extLst>
          </p:cNvPr>
          <p:cNvPicPr>
            <a:picLocks noChangeAspect="1"/>
          </p:cNvPicPr>
          <p:nvPr/>
        </p:nvPicPr>
        <p:blipFill>
          <a:blip r:embed="rId2"/>
          <a:stretch>
            <a:fillRect/>
          </a:stretch>
        </p:blipFill>
        <p:spPr>
          <a:xfrm>
            <a:off x="1519237" y="76200"/>
            <a:ext cx="9153525" cy="6705600"/>
          </a:xfrm>
          <a:prstGeom prst="rect">
            <a:avLst/>
          </a:prstGeom>
        </p:spPr>
      </p:pic>
    </p:spTree>
    <p:extLst>
      <p:ext uri="{BB962C8B-B14F-4D97-AF65-F5344CB8AC3E}">
        <p14:creationId xmlns:p14="http://schemas.microsoft.com/office/powerpoint/2010/main" val="54454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5BB2-CFF0-92E9-59B5-E66B986E5C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84A31DF-55E6-A9C7-64FF-F37005E56D0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0FF5D82-B746-A4E8-86D4-5403F154D18A}"/>
              </a:ext>
            </a:extLst>
          </p:cNvPr>
          <p:cNvPicPr>
            <a:picLocks noChangeAspect="1"/>
          </p:cNvPicPr>
          <p:nvPr/>
        </p:nvPicPr>
        <p:blipFill>
          <a:blip r:embed="rId2"/>
          <a:stretch>
            <a:fillRect/>
          </a:stretch>
        </p:blipFill>
        <p:spPr>
          <a:xfrm>
            <a:off x="1176337" y="361950"/>
            <a:ext cx="9839325" cy="6134100"/>
          </a:xfrm>
          <a:prstGeom prst="rect">
            <a:avLst/>
          </a:prstGeom>
        </p:spPr>
      </p:pic>
    </p:spTree>
    <p:extLst>
      <p:ext uri="{BB962C8B-B14F-4D97-AF65-F5344CB8AC3E}">
        <p14:creationId xmlns:p14="http://schemas.microsoft.com/office/powerpoint/2010/main" val="123587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830B-C38D-9FCE-E2BA-ED744BFA059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9CB49B9-07CC-2A2A-323C-95E969CB8C4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9AE8155-F61C-8A7C-96ED-77C6CD9C74F5}"/>
              </a:ext>
            </a:extLst>
          </p:cNvPr>
          <p:cNvPicPr>
            <a:picLocks noChangeAspect="1"/>
          </p:cNvPicPr>
          <p:nvPr/>
        </p:nvPicPr>
        <p:blipFill>
          <a:blip r:embed="rId2"/>
          <a:stretch>
            <a:fillRect/>
          </a:stretch>
        </p:blipFill>
        <p:spPr>
          <a:xfrm>
            <a:off x="1538287" y="400050"/>
            <a:ext cx="9115425" cy="6057900"/>
          </a:xfrm>
          <a:prstGeom prst="rect">
            <a:avLst/>
          </a:prstGeom>
        </p:spPr>
      </p:pic>
    </p:spTree>
    <p:extLst>
      <p:ext uri="{BB962C8B-B14F-4D97-AF65-F5344CB8AC3E}">
        <p14:creationId xmlns:p14="http://schemas.microsoft.com/office/powerpoint/2010/main" val="416505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2046-072A-ACCC-4197-20F2FD87E1A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60E9E54-02F5-3D75-139B-3EB50AF04C0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C1310DA-6EA1-90A4-579B-E78E7DDFFBEA}"/>
              </a:ext>
            </a:extLst>
          </p:cNvPr>
          <p:cNvPicPr>
            <a:picLocks noChangeAspect="1"/>
          </p:cNvPicPr>
          <p:nvPr/>
        </p:nvPicPr>
        <p:blipFill>
          <a:blip r:embed="rId2"/>
          <a:stretch>
            <a:fillRect/>
          </a:stretch>
        </p:blipFill>
        <p:spPr>
          <a:xfrm>
            <a:off x="1343526" y="0"/>
            <a:ext cx="9504947" cy="6858000"/>
          </a:xfrm>
          <a:prstGeom prst="rect">
            <a:avLst/>
          </a:prstGeom>
        </p:spPr>
      </p:pic>
    </p:spTree>
    <p:extLst>
      <p:ext uri="{BB962C8B-B14F-4D97-AF65-F5344CB8AC3E}">
        <p14:creationId xmlns:p14="http://schemas.microsoft.com/office/powerpoint/2010/main" val="313524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7C7E-F385-A8FE-C4F7-BB610BBAD80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A786564-4A3D-22BB-7272-37CBACFA3B6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7D124B8-CE9B-303E-7D7A-6A52B6CE6C69}"/>
              </a:ext>
            </a:extLst>
          </p:cNvPr>
          <p:cNvPicPr>
            <a:picLocks noChangeAspect="1"/>
          </p:cNvPicPr>
          <p:nvPr/>
        </p:nvPicPr>
        <p:blipFill>
          <a:blip r:embed="rId2"/>
          <a:stretch>
            <a:fillRect/>
          </a:stretch>
        </p:blipFill>
        <p:spPr>
          <a:xfrm>
            <a:off x="1519237" y="881062"/>
            <a:ext cx="9153525" cy="5095875"/>
          </a:xfrm>
          <a:prstGeom prst="rect">
            <a:avLst/>
          </a:prstGeom>
        </p:spPr>
      </p:pic>
    </p:spTree>
    <p:extLst>
      <p:ext uri="{BB962C8B-B14F-4D97-AF65-F5344CB8AC3E}">
        <p14:creationId xmlns:p14="http://schemas.microsoft.com/office/powerpoint/2010/main" val="50887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8EF6-419D-18C1-7C99-CE70EB01D01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2307BAD-8007-B28C-5F70-46A61F9D1AC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FD9E6AB-15FA-DEC1-27B2-A8FD96274C33}"/>
              </a:ext>
            </a:extLst>
          </p:cNvPr>
          <p:cNvPicPr>
            <a:picLocks noChangeAspect="1"/>
          </p:cNvPicPr>
          <p:nvPr/>
        </p:nvPicPr>
        <p:blipFill>
          <a:blip r:embed="rId2"/>
          <a:stretch>
            <a:fillRect/>
          </a:stretch>
        </p:blipFill>
        <p:spPr>
          <a:xfrm>
            <a:off x="1457325" y="157162"/>
            <a:ext cx="9277350" cy="6543675"/>
          </a:xfrm>
          <a:prstGeom prst="rect">
            <a:avLst/>
          </a:prstGeom>
        </p:spPr>
      </p:pic>
    </p:spTree>
    <p:extLst>
      <p:ext uri="{BB962C8B-B14F-4D97-AF65-F5344CB8AC3E}">
        <p14:creationId xmlns:p14="http://schemas.microsoft.com/office/powerpoint/2010/main" val="253043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2FA8-2EFD-741D-A6A9-8E8532F9278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CCE829D-5366-5F94-07CF-B64747E7304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EFC3F77-2477-145E-FAC4-9594888FC6A5}"/>
              </a:ext>
            </a:extLst>
          </p:cNvPr>
          <p:cNvPicPr>
            <a:picLocks noChangeAspect="1"/>
          </p:cNvPicPr>
          <p:nvPr/>
        </p:nvPicPr>
        <p:blipFill>
          <a:blip r:embed="rId2"/>
          <a:stretch>
            <a:fillRect/>
          </a:stretch>
        </p:blipFill>
        <p:spPr>
          <a:xfrm>
            <a:off x="1081087" y="95250"/>
            <a:ext cx="10029825" cy="6667500"/>
          </a:xfrm>
          <a:prstGeom prst="rect">
            <a:avLst/>
          </a:prstGeom>
        </p:spPr>
      </p:pic>
    </p:spTree>
    <p:extLst>
      <p:ext uri="{BB962C8B-B14F-4D97-AF65-F5344CB8AC3E}">
        <p14:creationId xmlns:p14="http://schemas.microsoft.com/office/powerpoint/2010/main" val="59078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18A4DF-24CF-D3BB-62EB-CC06F2B0CC4C}"/>
              </a:ext>
            </a:extLst>
          </p:cNvPr>
          <p:cNvSpPr txBox="1"/>
          <p:nvPr/>
        </p:nvSpPr>
        <p:spPr>
          <a:xfrm>
            <a:off x="762000" y="148031"/>
            <a:ext cx="10668000" cy="5909310"/>
          </a:xfrm>
          <a:prstGeom prst="rect">
            <a:avLst/>
          </a:prstGeom>
          <a:noFill/>
        </p:spPr>
        <p:txBody>
          <a:bodyPr wrap="square">
            <a:spAutoFit/>
          </a:bodyPr>
          <a:lstStyle/>
          <a:p>
            <a:pPr algn="just"/>
            <a:r>
              <a:rPr lang="en-US" b="0" i="0" dirty="0">
                <a:solidFill>
                  <a:schemeClr val="tx1"/>
                </a:solidFill>
                <a:effectLst/>
                <a:latin typeface="Nunito" pitchFamily="2" charset="0"/>
              </a:rPr>
              <a:t>Linear regression is a type of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supervised machine learning</a:t>
            </a:r>
            <a:r>
              <a:rPr lang="en-US" b="0" i="0" dirty="0">
                <a:solidFill>
                  <a:schemeClr val="tx1"/>
                </a:solidFill>
                <a:effectLst/>
                <a:latin typeface="Nunito" pitchFamily="2" charset="0"/>
              </a:rPr>
              <a:t> algorithm that computes the linear relationship between a dependent variable and one or more independent features. When the number of the independent feature, is 1 then it is known as Univariate Linear regression, and in the case of more than one feature, it is known as multivariate linear regression.</a:t>
            </a:r>
          </a:p>
          <a:p>
            <a:endParaRPr lang="en-US" dirty="0">
              <a:solidFill>
                <a:schemeClr val="tx1"/>
              </a:solidFill>
              <a:latin typeface="Nunito" pitchFamily="2" charset="0"/>
            </a:endParaRPr>
          </a:p>
          <a:p>
            <a:pPr algn="l"/>
            <a:r>
              <a:rPr lang="en-IN" b="1" dirty="0">
                <a:solidFill>
                  <a:schemeClr val="tx1"/>
                </a:solidFill>
                <a:latin typeface="Nunito" pitchFamily="2" charset="0"/>
              </a:rPr>
              <a:t>Types of Linear Regression</a:t>
            </a:r>
          </a:p>
          <a:p>
            <a:pPr algn="l">
              <a:buFont typeface="Arial" panose="020B0604020202020204" pitchFamily="34" charset="0"/>
              <a:buChar char="•"/>
            </a:pPr>
            <a:r>
              <a:rPr lang="en-IN" dirty="0">
                <a:solidFill>
                  <a:schemeClr val="tx1"/>
                </a:solidFill>
                <a:latin typeface="Nunito" pitchFamily="2" charset="0"/>
              </a:rPr>
              <a:t>Simple Linear Regression</a:t>
            </a:r>
          </a:p>
          <a:p>
            <a:pPr algn="l">
              <a:buFont typeface="Arial" panose="020B0604020202020204" pitchFamily="34" charset="0"/>
              <a:buChar char="•"/>
            </a:pPr>
            <a:r>
              <a:rPr lang="en-IN" dirty="0">
                <a:solidFill>
                  <a:schemeClr val="tx1"/>
                </a:solidFill>
                <a:latin typeface="Nunito" pitchFamily="2" charset="0"/>
              </a:rPr>
              <a:t>Multiple Linear Regression</a:t>
            </a:r>
          </a:p>
          <a:p>
            <a:pPr algn="l">
              <a:buFont typeface="Arial" panose="020B0604020202020204" pitchFamily="34" charset="0"/>
              <a:buChar char="•"/>
            </a:pPr>
            <a:r>
              <a:rPr lang="en-IN" dirty="0">
                <a:solidFill>
                  <a:schemeClr val="tx1"/>
                </a:solidFill>
                <a:latin typeface="Nunito" pitchFamily="2" charset="0"/>
              </a:rPr>
              <a:t>Polynomial Regression</a:t>
            </a:r>
          </a:p>
          <a:p>
            <a:pPr algn="l"/>
            <a:r>
              <a:rPr lang="en-IN" b="1" dirty="0">
                <a:solidFill>
                  <a:schemeClr val="tx1"/>
                </a:solidFill>
                <a:latin typeface="Nunito" pitchFamily="2" charset="0"/>
              </a:rPr>
              <a:t>Simple Linear Regression</a:t>
            </a:r>
          </a:p>
          <a:p>
            <a:pPr algn="l">
              <a:buFont typeface="Arial" panose="020B0604020202020204" pitchFamily="34" charset="0"/>
              <a:buChar char="•"/>
            </a:pPr>
            <a:r>
              <a:rPr lang="en-IN" dirty="0">
                <a:solidFill>
                  <a:schemeClr val="tx1"/>
                </a:solidFill>
                <a:latin typeface="Nunito" pitchFamily="2" charset="0"/>
              </a:rPr>
              <a:t>Formula: y = mx + b</a:t>
            </a:r>
          </a:p>
          <a:p>
            <a:pPr algn="l">
              <a:buFont typeface="Arial" panose="020B0604020202020204" pitchFamily="34" charset="0"/>
              <a:buChar char="•"/>
            </a:pPr>
            <a:r>
              <a:rPr lang="en-IN" dirty="0">
                <a:solidFill>
                  <a:schemeClr val="tx1"/>
                </a:solidFill>
                <a:latin typeface="Nunito" pitchFamily="2" charset="0"/>
              </a:rPr>
              <a:t>Explain each component: y (dependent variable), x (independent variable), m (slope), b (y-intercept)</a:t>
            </a:r>
          </a:p>
          <a:p>
            <a:pPr algn="l"/>
            <a:r>
              <a:rPr lang="en-IN" b="1" dirty="0">
                <a:solidFill>
                  <a:schemeClr val="tx1"/>
                </a:solidFill>
                <a:latin typeface="Nunito" pitchFamily="2" charset="0"/>
              </a:rPr>
              <a:t>Multiple Linear Regression</a:t>
            </a:r>
          </a:p>
          <a:p>
            <a:pPr algn="l">
              <a:buFont typeface="Arial" panose="020B0604020202020204" pitchFamily="34" charset="0"/>
              <a:buChar char="•"/>
            </a:pPr>
            <a:r>
              <a:rPr lang="en-IN" dirty="0">
                <a:solidFill>
                  <a:schemeClr val="tx1"/>
                </a:solidFill>
                <a:latin typeface="Nunito" pitchFamily="2" charset="0"/>
              </a:rPr>
              <a:t>Formula: y = b0 + b1x1 + b2x2 + ... + </a:t>
            </a:r>
            <a:r>
              <a:rPr lang="en-IN" dirty="0" err="1">
                <a:solidFill>
                  <a:schemeClr val="tx1"/>
                </a:solidFill>
                <a:latin typeface="Nunito" pitchFamily="2" charset="0"/>
              </a:rPr>
              <a:t>bnxn</a:t>
            </a:r>
            <a:endParaRPr lang="en-IN" dirty="0">
              <a:solidFill>
                <a:schemeClr val="tx1"/>
              </a:solidFill>
              <a:latin typeface="Nunito" pitchFamily="2" charset="0"/>
            </a:endParaRPr>
          </a:p>
          <a:p>
            <a:pPr algn="l">
              <a:buFont typeface="Arial" panose="020B0604020202020204" pitchFamily="34" charset="0"/>
              <a:buChar char="•"/>
            </a:pPr>
            <a:r>
              <a:rPr lang="en-IN" dirty="0">
                <a:solidFill>
                  <a:schemeClr val="tx1"/>
                </a:solidFill>
                <a:latin typeface="Nunito" pitchFamily="2" charset="0"/>
              </a:rPr>
              <a:t>Explain each component: y (dependent variable), x1, x2, ..., </a:t>
            </a:r>
            <a:r>
              <a:rPr lang="en-IN" dirty="0" err="1">
                <a:solidFill>
                  <a:schemeClr val="tx1"/>
                </a:solidFill>
                <a:latin typeface="Nunito" pitchFamily="2" charset="0"/>
              </a:rPr>
              <a:t>xn</a:t>
            </a:r>
            <a:r>
              <a:rPr lang="en-IN" dirty="0">
                <a:solidFill>
                  <a:schemeClr val="tx1"/>
                </a:solidFill>
                <a:latin typeface="Nunito" pitchFamily="2" charset="0"/>
              </a:rPr>
              <a:t> (independent variables), b0 (intercept), b1, b2, ..., bn (coefficients)</a:t>
            </a:r>
          </a:p>
          <a:p>
            <a:pPr algn="l"/>
            <a:r>
              <a:rPr lang="en-IN" b="1" dirty="0">
                <a:solidFill>
                  <a:schemeClr val="tx1"/>
                </a:solidFill>
                <a:latin typeface="Nunito" pitchFamily="2" charset="0"/>
              </a:rPr>
              <a:t>Polynomial Regression</a:t>
            </a:r>
          </a:p>
          <a:p>
            <a:pPr algn="l">
              <a:buFont typeface="Arial" panose="020B0604020202020204" pitchFamily="34" charset="0"/>
              <a:buChar char="•"/>
            </a:pPr>
            <a:r>
              <a:rPr lang="en-IN" dirty="0">
                <a:solidFill>
                  <a:schemeClr val="tx1"/>
                </a:solidFill>
                <a:latin typeface="Nunito" pitchFamily="2" charset="0"/>
              </a:rPr>
              <a:t>Formula: y = b0 + b1x + b2x^2 + ... + </a:t>
            </a:r>
            <a:r>
              <a:rPr lang="en-IN" dirty="0" err="1">
                <a:solidFill>
                  <a:schemeClr val="tx1"/>
                </a:solidFill>
                <a:latin typeface="Nunito" pitchFamily="2" charset="0"/>
              </a:rPr>
              <a:t>bnx^n</a:t>
            </a:r>
            <a:endParaRPr lang="en-IN" dirty="0">
              <a:solidFill>
                <a:schemeClr val="tx1"/>
              </a:solidFill>
              <a:latin typeface="Nunito" pitchFamily="2" charset="0"/>
            </a:endParaRPr>
          </a:p>
          <a:p>
            <a:pPr algn="l">
              <a:buFont typeface="Arial" panose="020B0604020202020204" pitchFamily="34" charset="0"/>
              <a:buChar char="•"/>
            </a:pPr>
            <a:r>
              <a:rPr lang="en-IN" dirty="0">
                <a:solidFill>
                  <a:schemeClr val="tx1"/>
                </a:solidFill>
                <a:latin typeface="Nunito" pitchFamily="2" charset="0"/>
              </a:rPr>
              <a:t>Explain each component: y (dependent variable), x (independent variable), b0 (intercept), b1, b2, ..., bn (coefficients)</a:t>
            </a:r>
          </a:p>
          <a:p>
            <a:endParaRPr lang="en-IN" dirty="0">
              <a:solidFill>
                <a:schemeClr val="tx1"/>
              </a:solidFill>
            </a:endParaRPr>
          </a:p>
        </p:txBody>
      </p:sp>
    </p:spTree>
    <p:extLst>
      <p:ext uri="{BB962C8B-B14F-4D97-AF65-F5344CB8AC3E}">
        <p14:creationId xmlns:p14="http://schemas.microsoft.com/office/powerpoint/2010/main" val="2150682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ACE1-CA78-1444-E809-35A5B78C799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904C91-253A-742E-FEFF-B6B11628FC8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C3EC89C-185E-6517-07F7-9097D0986CEE}"/>
              </a:ext>
            </a:extLst>
          </p:cNvPr>
          <p:cNvPicPr>
            <a:picLocks noChangeAspect="1"/>
          </p:cNvPicPr>
          <p:nvPr/>
        </p:nvPicPr>
        <p:blipFill>
          <a:blip r:embed="rId2"/>
          <a:stretch>
            <a:fillRect/>
          </a:stretch>
        </p:blipFill>
        <p:spPr>
          <a:xfrm>
            <a:off x="1552575" y="119062"/>
            <a:ext cx="9086850" cy="6619875"/>
          </a:xfrm>
          <a:prstGeom prst="rect">
            <a:avLst/>
          </a:prstGeom>
        </p:spPr>
      </p:pic>
    </p:spTree>
    <p:extLst>
      <p:ext uri="{BB962C8B-B14F-4D97-AF65-F5344CB8AC3E}">
        <p14:creationId xmlns:p14="http://schemas.microsoft.com/office/powerpoint/2010/main" val="1245339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2733-ED93-E0EB-A9A1-C41E71FD9FA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5A8A7B3-46F9-929E-A6A6-E64119D57FE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D4C48EC-A7FF-47AC-6087-C395CF5AA44C}"/>
              </a:ext>
            </a:extLst>
          </p:cNvPr>
          <p:cNvPicPr>
            <a:picLocks noChangeAspect="1"/>
          </p:cNvPicPr>
          <p:nvPr/>
        </p:nvPicPr>
        <p:blipFill>
          <a:blip r:embed="rId2"/>
          <a:stretch>
            <a:fillRect/>
          </a:stretch>
        </p:blipFill>
        <p:spPr>
          <a:xfrm>
            <a:off x="1066800" y="742950"/>
            <a:ext cx="10058400" cy="5372100"/>
          </a:xfrm>
          <a:prstGeom prst="rect">
            <a:avLst/>
          </a:prstGeom>
        </p:spPr>
      </p:pic>
    </p:spTree>
    <p:extLst>
      <p:ext uri="{BB962C8B-B14F-4D97-AF65-F5344CB8AC3E}">
        <p14:creationId xmlns:p14="http://schemas.microsoft.com/office/powerpoint/2010/main" val="2528392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E5E-2904-8FB0-1D33-0338DD86D88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9A05A2-C05D-A8C0-53FA-CBB111032C3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93615D0-E208-7100-D73C-AC9A5C2E9477}"/>
              </a:ext>
            </a:extLst>
          </p:cNvPr>
          <p:cNvPicPr>
            <a:picLocks noChangeAspect="1"/>
          </p:cNvPicPr>
          <p:nvPr/>
        </p:nvPicPr>
        <p:blipFill>
          <a:blip r:embed="rId2"/>
          <a:stretch>
            <a:fillRect/>
          </a:stretch>
        </p:blipFill>
        <p:spPr>
          <a:xfrm>
            <a:off x="1443037" y="119062"/>
            <a:ext cx="9305925" cy="6619875"/>
          </a:xfrm>
          <a:prstGeom prst="rect">
            <a:avLst/>
          </a:prstGeom>
        </p:spPr>
      </p:pic>
    </p:spTree>
    <p:extLst>
      <p:ext uri="{BB962C8B-B14F-4D97-AF65-F5344CB8AC3E}">
        <p14:creationId xmlns:p14="http://schemas.microsoft.com/office/powerpoint/2010/main" val="812786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249C-C3E4-D360-38F9-F99DAB812752}"/>
              </a:ext>
            </a:extLst>
          </p:cNvPr>
          <p:cNvSpPr>
            <a:spLocks noGrp="1"/>
          </p:cNvSpPr>
          <p:nvPr>
            <p:ph type="title"/>
          </p:nvPr>
        </p:nvSpPr>
        <p:spPr>
          <a:xfrm>
            <a:off x="275945" y="214706"/>
            <a:ext cx="11640108" cy="615553"/>
          </a:xfrm>
        </p:spPr>
        <p:txBody>
          <a:bodyPr/>
          <a:lstStyle/>
          <a:p>
            <a:r>
              <a:rPr lang="en-IN" b="1" i="0" dirty="0">
                <a:solidFill>
                  <a:schemeClr val="tx1"/>
                </a:solidFill>
                <a:effectLst/>
                <a:latin typeface="Söhne"/>
              </a:rPr>
              <a:t>Model Evaluation</a:t>
            </a:r>
            <a:endParaRPr lang="en-IN" dirty="0">
              <a:solidFill>
                <a:schemeClr val="tx1"/>
              </a:solidFill>
            </a:endParaRPr>
          </a:p>
        </p:txBody>
      </p:sp>
      <p:sp>
        <p:nvSpPr>
          <p:cNvPr id="5" name="TextBox 4">
            <a:extLst>
              <a:ext uri="{FF2B5EF4-FFF2-40B4-BE49-F238E27FC236}">
                <a16:creationId xmlns:a16="http://schemas.microsoft.com/office/drawing/2014/main" id="{AB04A579-97F2-57DC-BBB8-11624CFA6035}"/>
              </a:ext>
            </a:extLst>
          </p:cNvPr>
          <p:cNvSpPr txBox="1"/>
          <p:nvPr/>
        </p:nvSpPr>
        <p:spPr>
          <a:xfrm>
            <a:off x="717042" y="1542907"/>
            <a:ext cx="8579358" cy="1569660"/>
          </a:xfrm>
          <a:prstGeom prst="rect">
            <a:avLst/>
          </a:prstGeom>
          <a:noFill/>
        </p:spPr>
        <p:txBody>
          <a:bodyPr wrap="square">
            <a:spAutoFit/>
          </a:bodyPr>
          <a:lstStyle/>
          <a:p>
            <a:pPr algn="l">
              <a:buFont typeface="Arial" panose="020B0604020202020204" pitchFamily="34" charset="0"/>
              <a:buChar char="•"/>
            </a:pPr>
            <a:r>
              <a:rPr lang="en-US" sz="3200" b="0" i="0" dirty="0">
                <a:solidFill>
                  <a:schemeClr val="tx1"/>
                </a:solidFill>
                <a:effectLst/>
                <a:latin typeface="Söhne"/>
              </a:rPr>
              <a:t>Coefficient of Determination (R-squared)</a:t>
            </a:r>
          </a:p>
          <a:p>
            <a:pPr algn="l">
              <a:buFont typeface="Arial" panose="020B0604020202020204" pitchFamily="34" charset="0"/>
              <a:buChar char="•"/>
            </a:pPr>
            <a:r>
              <a:rPr lang="en-US" sz="3200" b="0" i="0" dirty="0">
                <a:solidFill>
                  <a:schemeClr val="tx1"/>
                </a:solidFill>
                <a:effectLst/>
                <a:latin typeface="Söhne"/>
              </a:rPr>
              <a:t>Mean Squared Error (MSE)</a:t>
            </a:r>
          </a:p>
          <a:p>
            <a:pPr algn="l">
              <a:buFont typeface="Arial" panose="020B0604020202020204" pitchFamily="34" charset="0"/>
              <a:buChar char="•"/>
            </a:pPr>
            <a:r>
              <a:rPr lang="en-US" sz="3200" b="0" i="0" dirty="0">
                <a:solidFill>
                  <a:schemeClr val="tx1"/>
                </a:solidFill>
                <a:effectLst/>
                <a:latin typeface="Söhne"/>
              </a:rPr>
              <a:t>Root Mean Squared Error (RMSE)</a:t>
            </a:r>
          </a:p>
        </p:txBody>
      </p:sp>
    </p:spTree>
    <p:extLst>
      <p:ext uri="{BB962C8B-B14F-4D97-AF65-F5344CB8AC3E}">
        <p14:creationId xmlns:p14="http://schemas.microsoft.com/office/powerpoint/2010/main" val="247363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13511" rIns="0" bIns="0" rtlCol="0">
            <a:spAutoFit/>
          </a:bodyPr>
          <a:lstStyle/>
          <a:p>
            <a:pPr marL="653415">
              <a:lnSpc>
                <a:spcPct val="100000"/>
              </a:lnSpc>
              <a:spcBef>
                <a:spcPts val="95"/>
              </a:spcBef>
            </a:pPr>
            <a:r>
              <a:rPr sz="4400" b="0" dirty="0">
                <a:solidFill>
                  <a:srgbClr val="000000"/>
                </a:solidFill>
                <a:latin typeface="Times New Roman"/>
                <a:cs typeface="Times New Roman"/>
              </a:rPr>
              <a:t>Linear</a:t>
            </a:r>
            <a:r>
              <a:rPr sz="4400" b="0" spc="-75" dirty="0">
                <a:solidFill>
                  <a:srgbClr val="000000"/>
                </a:solidFill>
                <a:latin typeface="Times New Roman"/>
                <a:cs typeface="Times New Roman"/>
              </a:rPr>
              <a:t> </a:t>
            </a:r>
            <a:r>
              <a:rPr sz="4400" b="0" spc="-10" dirty="0">
                <a:solidFill>
                  <a:srgbClr val="000000"/>
                </a:solidFill>
                <a:latin typeface="Times New Roman"/>
                <a:cs typeface="Times New Roman"/>
              </a:rPr>
              <a:t>Regression</a:t>
            </a:r>
            <a:endParaRPr sz="4400">
              <a:latin typeface="Times New Roman"/>
              <a:cs typeface="Times New Roman"/>
            </a:endParaRPr>
          </a:p>
        </p:txBody>
      </p:sp>
      <p:sp>
        <p:nvSpPr>
          <p:cNvPr id="3" name="object 3"/>
          <p:cNvSpPr txBox="1"/>
          <p:nvPr/>
        </p:nvSpPr>
        <p:spPr>
          <a:xfrm>
            <a:off x="917244" y="1713803"/>
            <a:ext cx="5400040" cy="3587115"/>
          </a:xfrm>
          <a:prstGeom prst="rect">
            <a:avLst/>
          </a:prstGeom>
        </p:spPr>
        <p:txBody>
          <a:bodyPr vert="horz" wrap="square" lIns="0" tIns="118745" rIns="0" bIns="0" rtlCol="0">
            <a:spAutoFit/>
          </a:bodyPr>
          <a:lstStyle/>
          <a:p>
            <a:pPr marL="240665" indent="-227965">
              <a:lnSpc>
                <a:spcPct val="100000"/>
              </a:lnSpc>
              <a:spcBef>
                <a:spcPts val="935"/>
              </a:spcBef>
              <a:buFont typeface="Arial MT"/>
              <a:buChar char="•"/>
              <a:tabLst>
                <a:tab pos="240665" algn="l"/>
              </a:tabLst>
            </a:pPr>
            <a:r>
              <a:rPr sz="1800" b="1" dirty="0">
                <a:solidFill>
                  <a:srgbClr val="C00000"/>
                </a:solidFill>
                <a:latin typeface="Comic Sans MS"/>
                <a:cs typeface="Comic Sans MS"/>
              </a:rPr>
              <a:t>COMMON</a:t>
            </a:r>
            <a:r>
              <a:rPr sz="1800" b="1" spc="-40" dirty="0">
                <a:solidFill>
                  <a:srgbClr val="C00000"/>
                </a:solidFill>
                <a:latin typeface="Comic Sans MS"/>
                <a:cs typeface="Comic Sans MS"/>
              </a:rPr>
              <a:t> </a:t>
            </a:r>
            <a:r>
              <a:rPr sz="1800" b="1" dirty="0">
                <a:solidFill>
                  <a:srgbClr val="C00000"/>
                </a:solidFill>
                <a:latin typeface="Comic Sans MS"/>
                <a:cs typeface="Comic Sans MS"/>
              </a:rPr>
              <a:t>REGRESSION</a:t>
            </a:r>
            <a:r>
              <a:rPr sz="1800" b="1" spc="-55" dirty="0">
                <a:solidFill>
                  <a:srgbClr val="C00000"/>
                </a:solidFill>
                <a:latin typeface="Comic Sans MS"/>
                <a:cs typeface="Comic Sans MS"/>
              </a:rPr>
              <a:t> </a:t>
            </a:r>
            <a:r>
              <a:rPr sz="1800" b="1" spc="-10" dirty="0">
                <a:solidFill>
                  <a:srgbClr val="C00000"/>
                </a:solidFill>
                <a:latin typeface="Comic Sans MS"/>
                <a:cs typeface="Comic Sans MS"/>
              </a:rPr>
              <a:t>ALGORITHMS</a:t>
            </a:r>
            <a:endParaRPr sz="1800">
              <a:latin typeface="Comic Sans MS"/>
              <a:cs typeface="Comic Sans MS"/>
            </a:endParaRPr>
          </a:p>
          <a:p>
            <a:pPr marL="240665" indent="-227965">
              <a:lnSpc>
                <a:spcPct val="100000"/>
              </a:lnSpc>
              <a:spcBef>
                <a:spcPts val="840"/>
              </a:spcBef>
              <a:buFont typeface="Arial MT"/>
              <a:buChar char="•"/>
              <a:tabLst>
                <a:tab pos="240665" algn="l"/>
              </a:tabLst>
            </a:pPr>
            <a:r>
              <a:rPr sz="1800" dirty="0">
                <a:solidFill>
                  <a:srgbClr val="333333"/>
                </a:solidFill>
                <a:latin typeface="Microsoft Sans Serif"/>
                <a:cs typeface="Microsoft Sans Serif"/>
              </a:rPr>
              <a:t>The</a:t>
            </a:r>
            <a:r>
              <a:rPr sz="1800" spc="-40" dirty="0">
                <a:solidFill>
                  <a:srgbClr val="333333"/>
                </a:solidFill>
                <a:latin typeface="Microsoft Sans Serif"/>
                <a:cs typeface="Microsoft Sans Serif"/>
              </a:rPr>
              <a:t> </a:t>
            </a:r>
            <a:r>
              <a:rPr sz="1800" dirty="0">
                <a:solidFill>
                  <a:srgbClr val="333333"/>
                </a:solidFill>
                <a:latin typeface="Microsoft Sans Serif"/>
                <a:cs typeface="Microsoft Sans Serif"/>
              </a:rPr>
              <a:t>most</a:t>
            </a:r>
            <a:r>
              <a:rPr sz="1800" spc="-35" dirty="0">
                <a:solidFill>
                  <a:srgbClr val="333333"/>
                </a:solidFill>
                <a:latin typeface="Microsoft Sans Serif"/>
                <a:cs typeface="Microsoft Sans Serif"/>
              </a:rPr>
              <a:t> </a:t>
            </a:r>
            <a:r>
              <a:rPr sz="1800" dirty="0">
                <a:solidFill>
                  <a:srgbClr val="333333"/>
                </a:solidFill>
                <a:latin typeface="Microsoft Sans Serif"/>
                <a:cs typeface="Microsoft Sans Serif"/>
              </a:rPr>
              <a:t>common</a:t>
            </a:r>
            <a:r>
              <a:rPr sz="1800" spc="-15" dirty="0">
                <a:solidFill>
                  <a:srgbClr val="333333"/>
                </a:solidFill>
                <a:latin typeface="Microsoft Sans Serif"/>
                <a:cs typeface="Microsoft Sans Serif"/>
              </a:rPr>
              <a:t> </a:t>
            </a:r>
            <a:r>
              <a:rPr sz="1800" dirty="0">
                <a:solidFill>
                  <a:srgbClr val="333333"/>
                </a:solidFill>
                <a:latin typeface="Microsoft Sans Serif"/>
                <a:cs typeface="Microsoft Sans Serif"/>
              </a:rPr>
              <a:t>regression</a:t>
            </a:r>
            <a:r>
              <a:rPr sz="1800" spc="-80" dirty="0">
                <a:solidFill>
                  <a:srgbClr val="333333"/>
                </a:solidFill>
                <a:latin typeface="Microsoft Sans Serif"/>
                <a:cs typeface="Microsoft Sans Serif"/>
              </a:rPr>
              <a:t> </a:t>
            </a:r>
            <a:r>
              <a:rPr sz="1800" dirty="0">
                <a:solidFill>
                  <a:srgbClr val="333333"/>
                </a:solidFill>
                <a:latin typeface="Microsoft Sans Serif"/>
                <a:cs typeface="Microsoft Sans Serif"/>
              </a:rPr>
              <a:t>algorithms</a:t>
            </a:r>
            <a:r>
              <a:rPr sz="1800" spc="-30" dirty="0">
                <a:solidFill>
                  <a:srgbClr val="333333"/>
                </a:solidFill>
                <a:latin typeface="Microsoft Sans Serif"/>
                <a:cs typeface="Microsoft Sans Serif"/>
              </a:rPr>
              <a:t> </a:t>
            </a:r>
            <a:r>
              <a:rPr sz="1800" spc="-25" dirty="0">
                <a:solidFill>
                  <a:srgbClr val="333333"/>
                </a:solidFill>
                <a:latin typeface="Microsoft Sans Serif"/>
                <a:cs typeface="Microsoft Sans Serif"/>
              </a:rPr>
              <a:t>are</a:t>
            </a:r>
            <a:endParaRPr sz="1800">
              <a:latin typeface="Microsoft Sans Serif"/>
              <a:cs typeface="Microsoft Sans Serif"/>
            </a:endParaRPr>
          </a:p>
          <a:p>
            <a:pPr marL="697865" lvl="1" indent="-228600">
              <a:lnSpc>
                <a:spcPct val="100000"/>
              </a:lnSpc>
              <a:spcBef>
                <a:spcPts val="1180"/>
              </a:spcBef>
              <a:buFont typeface="Arial MT"/>
              <a:buChar char="•"/>
              <a:tabLst>
                <a:tab pos="697865" algn="l"/>
              </a:tabLst>
            </a:pPr>
            <a:r>
              <a:rPr sz="1800" dirty="0">
                <a:solidFill>
                  <a:srgbClr val="333333"/>
                </a:solidFill>
                <a:latin typeface="Microsoft Sans Serif"/>
                <a:cs typeface="Microsoft Sans Serif"/>
              </a:rPr>
              <a:t>Simple</a:t>
            </a:r>
            <a:r>
              <a:rPr sz="1800" spc="-55" dirty="0">
                <a:solidFill>
                  <a:srgbClr val="333333"/>
                </a:solidFill>
                <a:latin typeface="Microsoft Sans Serif"/>
                <a:cs typeface="Microsoft Sans Serif"/>
              </a:rPr>
              <a:t> </a:t>
            </a:r>
            <a:r>
              <a:rPr sz="1800" dirty="0">
                <a:solidFill>
                  <a:srgbClr val="333333"/>
                </a:solidFill>
                <a:latin typeface="Microsoft Sans Serif"/>
                <a:cs typeface="Microsoft Sans Serif"/>
              </a:rPr>
              <a:t>linear</a:t>
            </a:r>
            <a:r>
              <a:rPr sz="1800" spc="-70" dirty="0">
                <a:solidFill>
                  <a:srgbClr val="333333"/>
                </a:solidFill>
                <a:latin typeface="Microsoft Sans Serif"/>
                <a:cs typeface="Microsoft Sans Serif"/>
              </a:rPr>
              <a:t> </a:t>
            </a:r>
            <a:r>
              <a:rPr sz="1800" spc="-10" dirty="0">
                <a:solidFill>
                  <a:srgbClr val="333333"/>
                </a:solidFill>
                <a:latin typeface="Microsoft Sans Serif"/>
                <a:cs typeface="Microsoft Sans Serif"/>
              </a:rPr>
              <a:t>regression</a:t>
            </a:r>
            <a:endParaRPr sz="1800">
              <a:latin typeface="Microsoft Sans Serif"/>
              <a:cs typeface="Microsoft Sans Serif"/>
            </a:endParaRPr>
          </a:p>
          <a:p>
            <a:pPr marL="697865" lvl="1" indent="-228600">
              <a:lnSpc>
                <a:spcPct val="100000"/>
              </a:lnSpc>
              <a:spcBef>
                <a:spcPts val="1585"/>
              </a:spcBef>
              <a:buFont typeface="Arial MT"/>
              <a:buChar char="•"/>
              <a:tabLst>
                <a:tab pos="697865" algn="l"/>
              </a:tabLst>
            </a:pPr>
            <a:r>
              <a:rPr sz="1800" dirty="0">
                <a:solidFill>
                  <a:srgbClr val="333333"/>
                </a:solidFill>
                <a:latin typeface="Microsoft Sans Serif"/>
                <a:cs typeface="Microsoft Sans Serif"/>
              </a:rPr>
              <a:t>Multiple</a:t>
            </a:r>
            <a:r>
              <a:rPr sz="1800" spc="-65" dirty="0">
                <a:solidFill>
                  <a:srgbClr val="333333"/>
                </a:solidFill>
                <a:latin typeface="Microsoft Sans Serif"/>
                <a:cs typeface="Microsoft Sans Serif"/>
              </a:rPr>
              <a:t> </a:t>
            </a:r>
            <a:r>
              <a:rPr sz="1800" dirty="0">
                <a:solidFill>
                  <a:srgbClr val="333333"/>
                </a:solidFill>
                <a:latin typeface="Microsoft Sans Serif"/>
                <a:cs typeface="Microsoft Sans Serif"/>
              </a:rPr>
              <a:t>linear</a:t>
            </a:r>
            <a:r>
              <a:rPr sz="1800" spc="-85" dirty="0">
                <a:solidFill>
                  <a:srgbClr val="333333"/>
                </a:solidFill>
                <a:latin typeface="Microsoft Sans Serif"/>
                <a:cs typeface="Microsoft Sans Serif"/>
              </a:rPr>
              <a:t> </a:t>
            </a:r>
            <a:r>
              <a:rPr sz="1800" spc="-10" dirty="0">
                <a:solidFill>
                  <a:srgbClr val="333333"/>
                </a:solidFill>
                <a:latin typeface="Microsoft Sans Serif"/>
                <a:cs typeface="Microsoft Sans Serif"/>
              </a:rPr>
              <a:t>regression</a:t>
            </a:r>
            <a:endParaRPr sz="1800">
              <a:latin typeface="Microsoft Sans Serif"/>
              <a:cs typeface="Microsoft Sans Serif"/>
            </a:endParaRPr>
          </a:p>
          <a:p>
            <a:pPr marL="697865" lvl="1" indent="-228600">
              <a:lnSpc>
                <a:spcPct val="100000"/>
              </a:lnSpc>
              <a:spcBef>
                <a:spcPts val="1560"/>
              </a:spcBef>
              <a:buFont typeface="Arial MT"/>
              <a:buChar char="•"/>
              <a:tabLst>
                <a:tab pos="697865" algn="l"/>
              </a:tabLst>
            </a:pPr>
            <a:r>
              <a:rPr sz="1800" dirty="0">
                <a:solidFill>
                  <a:srgbClr val="333333"/>
                </a:solidFill>
                <a:latin typeface="Microsoft Sans Serif"/>
                <a:cs typeface="Microsoft Sans Serif"/>
              </a:rPr>
              <a:t>Polynomial</a:t>
            </a:r>
            <a:r>
              <a:rPr sz="1800" spc="-55" dirty="0">
                <a:solidFill>
                  <a:srgbClr val="333333"/>
                </a:solidFill>
                <a:latin typeface="Microsoft Sans Serif"/>
                <a:cs typeface="Microsoft Sans Serif"/>
              </a:rPr>
              <a:t> </a:t>
            </a:r>
            <a:r>
              <a:rPr sz="1800" spc="-10" dirty="0">
                <a:solidFill>
                  <a:srgbClr val="333333"/>
                </a:solidFill>
                <a:latin typeface="Microsoft Sans Serif"/>
                <a:cs typeface="Microsoft Sans Serif"/>
              </a:rPr>
              <a:t>regression</a:t>
            </a:r>
            <a:endParaRPr sz="1800">
              <a:latin typeface="Microsoft Sans Serif"/>
              <a:cs typeface="Microsoft Sans Serif"/>
            </a:endParaRPr>
          </a:p>
          <a:p>
            <a:pPr marL="697865" lvl="1" indent="-228600">
              <a:lnSpc>
                <a:spcPct val="100000"/>
              </a:lnSpc>
              <a:spcBef>
                <a:spcPts val="1585"/>
              </a:spcBef>
              <a:buFont typeface="Arial MT"/>
              <a:buChar char="•"/>
              <a:tabLst>
                <a:tab pos="697865" algn="l"/>
              </a:tabLst>
            </a:pPr>
            <a:r>
              <a:rPr sz="1800" dirty="0">
                <a:solidFill>
                  <a:srgbClr val="333333"/>
                </a:solidFill>
                <a:latin typeface="Microsoft Sans Serif"/>
                <a:cs typeface="Microsoft Sans Serif"/>
              </a:rPr>
              <a:t>Multivariate</a:t>
            </a:r>
            <a:r>
              <a:rPr sz="1800" spc="-35" dirty="0">
                <a:solidFill>
                  <a:srgbClr val="333333"/>
                </a:solidFill>
                <a:latin typeface="Microsoft Sans Serif"/>
                <a:cs typeface="Microsoft Sans Serif"/>
              </a:rPr>
              <a:t> </a:t>
            </a:r>
            <a:r>
              <a:rPr sz="1800" dirty="0">
                <a:solidFill>
                  <a:srgbClr val="333333"/>
                </a:solidFill>
                <a:latin typeface="Microsoft Sans Serif"/>
                <a:cs typeface="Microsoft Sans Serif"/>
              </a:rPr>
              <a:t>adaptive</a:t>
            </a:r>
            <a:r>
              <a:rPr sz="1800" spc="-80" dirty="0">
                <a:solidFill>
                  <a:srgbClr val="333333"/>
                </a:solidFill>
                <a:latin typeface="Microsoft Sans Serif"/>
                <a:cs typeface="Microsoft Sans Serif"/>
              </a:rPr>
              <a:t> </a:t>
            </a:r>
            <a:r>
              <a:rPr sz="1800" dirty="0">
                <a:solidFill>
                  <a:srgbClr val="333333"/>
                </a:solidFill>
                <a:latin typeface="Microsoft Sans Serif"/>
                <a:cs typeface="Microsoft Sans Serif"/>
              </a:rPr>
              <a:t>regression</a:t>
            </a:r>
            <a:r>
              <a:rPr sz="1800" spc="-55" dirty="0">
                <a:solidFill>
                  <a:srgbClr val="333333"/>
                </a:solidFill>
                <a:latin typeface="Microsoft Sans Serif"/>
                <a:cs typeface="Microsoft Sans Serif"/>
              </a:rPr>
              <a:t> </a:t>
            </a:r>
            <a:r>
              <a:rPr sz="1800" spc="-10" dirty="0">
                <a:solidFill>
                  <a:srgbClr val="333333"/>
                </a:solidFill>
                <a:latin typeface="Microsoft Sans Serif"/>
                <a:cs typeface="Microsoft Sans Serif"/>
              </a:rPr>
              <a:t>splines</a:t>
            </a:r>
            <a:endParaRPr sz="1800">
              <a:latin typeface="Microsoft Sans Serif"/>
              <a:cs typeface="Microsoft Sans Serif"/>
            </a:endParaRPr>
          </a:p>
          <a:p>
            <a:pPr marL="697865" lvl="1" indent="-228600">
              <a:lnSpc>
                <a:spcPct val="100000"/>
              </a:lnSpc>
              <a:spcBef>
                <a:spcPts val="1590"/>
              </a:spcBef>
              <a:buFont typeface="Arial MT"/>
              <a:buChar char="•"/>
              <a:tabLst>
                <a:tab pos="697865" algn="l"/>
              </a:tabLst>
            </a:pPr>
            <a:r>
              <a:rPr sz="1800" dirty="0">
                <a:solidFill>
                  <a:srgbClr val="333333"/>
                </a:solidFill>
                <a:latin typeface="Microsoft Sans Serif"/>
                <a:cs typeface="Microsoft Sans Serif"/>
              </a:rPr>
              <a:t>Logistic</a:t>
            </a:r>
            <a:r>
              <a:rPr sz="1800" spc="-55" dirty="0">
                <a:solidFill>
                  <a:srgbClr val="333333"/>
                </a:solidFill>
                <a:latin typeface="Microsoft Sans Serif"/>
                <a:cs typeface="Microsoft Sans Serif"/>
              </a:rPr>
              <a:t> </a:t>
            </a:r>
            <a:r>
              <a:rPr sz="1800" spc="-10" dirty="0">
                <a:solidFill>
                  <a:srgbClr val="333333"/>
                </a:solidFill>
                <a:latin typeface="Microsoft Sans Serif"/>
                <a:cs typeface="Microsoft Sans Serif"/>
              </a:rPr>
              <a:t>regression</a:t>
            </a:r>
            <a:endParaRPr sz="1800">
              <a:latin typeface="Microsoft Sans Serif"/>
              <a:cs typeface="Microsoft Sans Serif"/>
            </a:endParaRPr>
          </a:p>
          <a:p>
            <a:pPr marL="697865" lvl="1" indent="-228600">
              <a:lnSpc>
                <a:spcPct val="100000"/>
              </a:lnSpc>
              <a:spcBef>
                <a:spcPts val="1585"/>
              </a:spcBef>
              <a:buFont typeface="Arial MT"/>
              <a:buChar char="•"/>
              <a:tabLst>
                <a:tab pos="697865" algn="l"/>
              </a:tabLst>
            </a:pPr>
            <a:r>
              <a:rPr sz="1800" dirty="0">
                <a:solidFill>
                  <a:srgbClr val="333333"/>
                </a:solidFill>
                <a:latin typeface="Microsoft Sans Serif"/>
                <a:cs typeface="Microsoft Sans Serif"/>
              </a:rPr>
              <a:t>Maximum</a:t>
            </a:r>
            <a:r>
              <a:rPr sz="1800" spc="-60" dirty="0">
                <a:solidFill>
                  <a:srgbClr val="333333"/>
                </a:solidFill>
                <a:latin typeface="Microsoft Sans Serif"/>
                <a:cs typeface="Microsoft Sans Serif"/>
              </a:rPr>
              <a:t> </a:t>
            </a:r>
            <a:r>
              <a:rPr sz="1800" dirty="0">
                <a:solidFill>
                  <a:srgbClr val="333333"/>
                </a:solidFill>
                <a:latin typeface="Microsoft Sans Serif"/>
                <a:cs typeface="Microsoft Sans Serif"/>
              </a:rPr>
              <a:t>likelihood</a:t>
            </a:r>
            <a:r>
              <a:rPr sz="1800" spc="-60" dirty="0">
                <a:solidFill>
                  <a:srgbClr val="333333"/>
                </a:solidFill>
                <a:latin typeface="Microsoft Sans Serif"/>
                <a:cs typeface="Microsoft Sans Serif"/>
              </a:rPr>
              <a:t> </a:t>
            </a:r>
            <a:r>
              <a:rPr sz="1800" dirty="0">
                <a:solidFill>
                  <a:srgbClr val="333333"/>
                </a:solidFill>
                <a:latin typeface="Microsoft Sans Serif"/>
                <a:cs typeface="Microsoft Sans Serif"/>
              </a:rPr>
              <a:t>estimation</a:t>
            </a:r>
            <a:r>
              <a:rPr sz="1800" spc="-80" dirty="0">
                <a:solidFill>
                  <a:srgbClr val="333333"/>
                </a:solidFill>
                <a:latin typeface="Microsoft Sans Serif"/>
                <a:cs typeface="Microsoft Sans Serif"/>
              </a:rPr>
              <a:t> </a:t>
            </a:r>
            <a:r>
              <a:rPr sz="1800" dirty="0">
                <a:solidFill>
                  <a:srgbClr val="333333"/>
                </a:solidFill>
                <a:latin typeface="Microsoft Sans Serif"/>
                <a:cs typeface="Microsoft Sans Serif"/>
              </a:rPr>
              <a:t>(least</a:t>
            </a:r>
            <a:r>
              <a:rPr sz="1800" spc="-60" dirty="0">
                <a:solidFill>
                  <a:srgbClr val="333333"/>
                </a:solidFill>
                <a:latin typeface="Microsoft Sans Serif"/>
                <a:cs typeface="Microsoft Sans Serif"/>
              </a:rPr>
              <a:t> </a:t>
            </a:r>
            <a:r>
              <a:rPr sz="1800" spc="-10" dirty="0">
                <a:solidFill>
                  <a:srgbClr val="333333"/>
                </a:solidFill>
                <a:latin typeface="Microsoft Sans Serif"/>
                <a:cs typeface="Microsoft Sans Serif"/>
              </a:rPr>
              <a:t>squares)</a:t>
            </a:r>
            <a:endParaRPr sz="1800">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5851" rIns="0" bIns="0" rtlCol="0">
            <a:spAutoFit/>
          </a:bodyPr>
          <a:lstStyle/>
          <a:p>
            <a:pPr marL="653415">
              <a:lnSpc>
                <a:spcPct val="100000"/>
              </a:lnSpc>
              <a:spcBef>
                <a:spcPts val="100"/>
              </a:spcBef>
            </a:pPr>
            <a:r>
              <a:rPr sz="3600" b="0" dirty="0">
                <a:latin typeface="Comic Sans MS"/>
                <a:cs typeface="Comic Sans MS"/>
              </a:rPr>
              <a:t>Simple</a:t>
            </a:r>
            <a:r>
              <a:rPr sz="3600" b="0" spc="-100" dirty="0">
                <a:latin typeface="Comic Sans MS"/>
                <a:cs typeface="Comic Sans MS"/>
              </a:rPr>
              <a:t> </a:t>
            </a:r>
            <a:r>
              <a:rPr sz="3600" b="0" dirty="0">
                <a:latin typeface="Comic Sans MS"/>
                <a:cs typeface="Comic Sans MS"/>
              </a:rPr>
              <a:t>Linear</a:t>
            </a:r>
            <a:r>
              <a:rPr sz="3600" b="0" spc="-85" dirty="0">
                <a:latin typeface="Comic Sans MS"/>
                <a:cs typeface="Comic Sans MS"/>
              </a:rPr>
              <a:t> </a:t>
            </a:r>
            <a:r>
              <a:rPr sz="3600" b="0" spc="-10" dirty="0">
                <a:latin typeface="Comic Sans MS"/>
                <a:cs typeface="Comic Sans MS"/>
              </a:rPr>
              <a:t>Regression</a:t>
            </a:r>
            <a:endParaRPr sz="3600">
              <a:latin typeface="Comic Sans MS"/>
              <a:cs typeface="Comic Sans MS"/>
            </a:endParaRPr>
          </a:p>
        </p:txBody>
      </p:sp>
      <p:pic>
        <p:nvPicPr>
          <p:cNvPr id="3" name="object 3"/>
          <p:cNvPicPr/>
          <p:nvPr/>
        </p:nvPicPr>
        <p:blipFill>
          <a:blip r:embed="rId2" cstate="print"/>
          <a:stretch>
            <a:fillRect/>
          </a:stretch>
        </p:blipFill>
        <p:spPr>
          <a:xfrm>
            <a:off x="493776" y="1331975"/>
            <a:ext cx="5370576" cy="4843272"/>
          </a:xfrm>
          <a:prstGeom prst="rect">
            <a:avLst/>
          </a:prstGeom>
        </p:spPr>
      </p:pic>
      <p:pic>
        <p:nvPicPr>
          <p:cNvPr id="4" name="object 4"/>
          <p:cNvPicPr/>
          <p:nvPr/>
        </p:nvPicPr>
        <p:blipFill>
          <a:blip r:embed="rId3" cstate="print"/>
          <a:stretch>
            <a:fillRect/>
          </a:stretch>
        </p:blipFill>
        <p:spPr>
          <a:xfrm>
            <a:off x="7644383" y="1581976"/>
            <a:ext cx="3747712" cy="416668"/>
          </a:xfrm>
          <a:prstGeom prst="rect">
            <a:avLst/>
          </a:prstGeom>
        </p:spPr>
      </p:pic>
      <p:pic>
        <p:nvPicPr>
          <p:cNvPr id="5" name="object 5"/>
          <p:cNvPicPr/>
          <p:nvPr/>
        </p:nvPicPr>
        <p:blipFill>
          <a:blip r:embed="rId4" cstate="print"/>
          <a:stretch>
            <a:fillRect/>
          </a:stretch>
        </p:blipFill>
        <p:spPr>
          <a:xfrm>
            <a:off x="6327647" y="2597766"/>
            <a:ext cx="4780811" cy="14571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387858"/>
            <a:ext cx="5345430" cy="574040"/>
          </a:xfrm>
          <a:prstGeom prst="rect">
            <a:avLst/>
          </a:prstGeom>
        </p:spPr>
        <p:txBody>
          <a:bodyPr vert="horz" wrap="square" lIns="0" tIns="12700" rIns="0" bIns="0" rtlCol="0">
            <a:spAutoFit/>
          </a:bodyPr>
          <a:lstStyle/>
          <a:p>
            <a:pPr marL="12700">
              <a:lnSpc>
                <a:spcPct val="100000"/>
              </a:lnSpc>
              <a:spcBef>
                <a:spcPts val="100"/>
              </a:spcBef>
            </a:pPr>
            <a:r>
              <a:rPr sz="3600" b="0" dirty="0">
                <a:latin typeface="Comic Sans MS"/>
                <a:cs typeface="Comic Sans MS"/>
              </a:rPr>
              <a:t>Simple</a:t>
            </a:r>
            <a:r>
              <a:rPr sz="3600" b="0" spc="-100" dirty="0">
                <a:latin typeface="Comic Sans MS"/>
                <a:cs typeface="Comic Sans MS"/>
              </a:rPr>
              <a:t> </a:t>
            </a:r>
            <a:r>
              <a:rPr sz="3600" b="0" dirty="0">
                <a:latin typeface="Comic Sans MS"/>
                <a:cs typeface="Comic Sans MS"/>
              </a:rPr>
              <a:t>Linear</a:t>
            </a:r>
            <a:r>
              <a:rPr sz="3600" b="0" spc="-85" dirty="0">
                <a:latin typeface="Comic Sans MS"/>
                <a:cs typeface="Comic Sans MS"/>
              </a:rPr>
              <a:t> </a:t>
            </a:r>
            <a:r>
              <a:rPr sz="3600" b="0" spc="-10" dirty="0">
                <a:latin typeface="Comic Sans MS"/>
                <a:cs typeface="Comic Sans MS"/>
              </a:rPr>
              <a:t>Regression</a:t>
            </a:r>
            <a:endParaRPr sz="3600">
              <a:latin typeface="Comic Sans MS"/>
              <a:cs typeface="Comic Sans MS"/>
            </a:endParaRPr>
          </a:p>
        </p:txBody>
      </p:sp>
      <p:pic>
        <p:nvPicPr>
          <p:cNvPr id="3" name="object 3"/>
          <p:cNvPicPr/>
          <p:nvPr/>
        </p:nvPicPr>
        <p:blipFill>
          <a:blip r:embed="rId2" cstate="print"/>
          <a:stretch>
            <a:fillRect/>
          </a:stretch>
        </p:blipFill>
        <p:spPr>
          <a:xfrm>
            <a:off x="1072896" y="1923261"/>
            <a:ext cx="3090671" cy="4120202"/>
          </a:xfrm>
          <a:prstGeom prst="rect">
            <a:avLst/>
          </a:prstGeom>
        </p:spPr>
      </p:pic>
      <p:sp>
        <p:nvSpPr>
          <p:cNvPr id="4" name="object 4"/>
          <p:cNvSpPr txBox="1"/>
          <p:nvPr/>
        </p:nvSpPr>
        <p:spPr>
          <a:xfrm>
            <a:off x="652678" y="1228725"/>
            <a:ext cx="49085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SLOP</a:t>
            </a:r>
            <a:endParaRPr sz="1800">
              <a:latin typeface="Calibri"/>
              <a:cs typeface="Calibri"/>
            </a:endParaRPr>
          </a:p>
        </p:txBody>
      </p:sp>
      <p:sp>
        <p:nvSpPr>
          <p:cNvPr id="5" name="object 5"/>
          <p:cNvSpPr txBox="1"/>
          <p:nvPr/>
        </p:nvSpPr>
        <p:spPr>
          <a:xfrm>
            <a:off x="1867661" y="1156538"/>
            <a:ext cx="360743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Arial"/>
                <a:cs typeface="Arial"/>
              </a:rPr>
              <a:t>Slope</a:t>
            </a:r>
            <a:r>
              <a:rPr sz="1800" b="1" spc="-30" dirty="0">
                <a:solidFill>
                  <a:srgbClr val="333333"/>
                </a:solidFill>
                <a:latin typeface="Arial"/>
                <a:cs typeface="Arial"/>
              </a:rPr>
              <a:t> </a:t>
            </a:r>
            <a:r>
              <a:rPr sz="1800" b="1" dirty="0">
                <a:solidFill>
                  <a:srgbClr val="333333"/>
                </a:solidFill>
                <a:latin typeface="Arial"/>
                <a:cs typeface="Arial"/>
              </a:rPr>
              <a:t>=</a:t>
            </a:r>
            <a:r>
              <a:rPr sz="1800" b="1" spc="5" dirty="0">
                <a:solidFill>
                  <a:srgbClr val="333333"/>
                </a:solidFill>
                <a:latin typeface="Arial"/>
                <a:cs typeface="Arial"/>
              </a:rPr>
              <a:t> </a:t>
            </a:r>
            <a:r>
              <a:rPr sz="1800" b="1" dirty="0">
                <a:solidFill>
                  <a:srgbClr val="333333"/>
                </a:solidFill>
                <a:latin typeface="Arial"/>
                <a:cs typeface="Arial"/>
              </a:rPr>
              <a:t>Change</a:t>
            </a:r>
            <a:r>
              <a:rPr sz="1800" b="1" spc="-40" dirty="0">
                <a:solidFill>
                  <a:srgbClr val="333333"/>
                </a:solidFill>
                <a:latin typeface="Arial"/>
                <a:cs typeface="Arial"/>
              </a:rPr>
              <a:t> </a:t>
            </a:r>
            <a:r>
              <a:rPr sz="1800" b="1" dirty="0">
                <a:solidFill>
                  <a:srgbClr val="333333"/>
                </a:solidFill>
                <a:latin typeface="Arial"/>
                <a:cs typeface="Arial"/>
              </a:rPr>
              <a:t>in</a:t>
            </a:r>
            <a:r>
              <a:rPr sz="1800" b="1" spc="-20" dirty="0">
                <a:solidFill>
                  <a:srgbClr val="333333"/>
                </a:solidFill>
                <a:latin typeface="Arial"/>
                <a:cs typeface="Arial"/>
              </a:rPr>
              <a:t> </a:t>
            </a:r>
            <a:r>
              <a:rPr sz="1800" b="1" dirty="0">
                <a:solidFill>
                  <a:srgbClr val="333333"/>
                </a:solidFill>
                <a:latin typeface="Arial"/>
                <a:cs typeface="Arial"/>
              </a:rPr>
              <a:t>Y/Change</a:t>
            </a:r>
            <a:r>
              <a:rPr sz="1800" b="1" spc="-40" dirty="0">
                <a:solidFill>
                  <a:srgbClr val="333333"/>
                </a:solidFill>
                <a:latin typeface="Arial"/>
                <a:cs typeface="Arial"/>
              </a:rPr>
              <a:t> </a:t>
            </a:r>
            <a:r>
              <a:rPr sz="1800" b="1" dirty="0">
                <a:solidFill>
                  <a:srgbClr val="333333"/>
                </a:solidFill>
                <a:latin typeface="Arial"/>
                <a:cs typeface="Arial"/>
              </a:rPr>
              <a:t>in</a:t>
            </a:r>
            <a:r>
              <a:rPr sz="1800" b="1" spc="5" dirty="0">
                <a:solidFill>
                  <a:srgbClr val="333333"/>
                </a:solidFill>
                <a:latin typeface="Arial"/>
                <a:cs typeface="Arial"/>
              </a:rPr>
              <a:t> </a:t>
            </a:r>
            <a:r>
              <a:rPr sz="1800" b="1" spc="-50" dirty="0">
                <a:solidFill>
                  <a:srgbClr val="333333"/>
                </a:solidFill>
                <a:latin typeface="Arial"/>
                <a:cs typeface="Arial"/>
              </a:rPr>
              <a:t>X</a:t>
            </a:r>
            <a:endParaRPr sz="1800">
              <a:latin typeface="Arial"/>
              <a:cs typeface="Arial"/>
            </a:endParaRPr>
          </a:p>
        </p:txBody>
      </p:sp>
      <p:pic>
        <p:nvPicPr>
          <p:cNvPr id="6" name="object 6"/>
          <p:cNvPicPr/>
          <p:nvPr/>
        </p:nvPicPr>
        <p:blipFill>
          <a:blip r:embed="rId3" cstate="print"/>
          <a:stretch>
            <a:fillRect/>
          </a:stretch>
        </p:blipFill>
        <p:spPr>
          <a:xfrm>
            <a:off x="5824728" y="896111"/>
            <a:ext cx="6019800" cy="3496055"/>
          </a:xfrm>
          <a:prstGeom prst="rect">
            <a:avLst/>
          </a:prstGeom>
        </p:spPr>
      </p:pic>
      <p:sp>
        <p:nvSpPr>
          <p:cNvPr id="7" name="object 7"/>
          <p:cNvSpPr txBox="1"/>
          <p:nvPr/>
        </p:nvSpPr>
        <p:spPr>
          <a:xfrm>
            <a:off x="4691253" y="4256278"/>
            <a:ext cx="6281420" cy="167258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33333"/>
                </a:solidFill>
                <a:latin typeface="Microsoft Sans Serif"/>
                <a:cs typeface="Microsoft Sans Serif"/>
              </a:rPr>
              <a:t>There</a:t>
            </a:r>
            <a:r>
              <a:rPr sz="1800" spc="-20" dirty="0">
                <a:solidFill>
                  <a:srgbClr val="333333"/>
                </a:solidFill>
                <a:latin typeface="Microsoft Sans Serif"/>
                <a:cs typeface="Microsoft Sans Serif"/>
              </a:rPr>
              <a:t> </a:t>
            </a:r>
            <a:r>
              <a:rPr sz="1800" dirty="0">
                <a:solidFill>
                  <a:srgbClr val="333333"/>
                </a:solidFill>
                <a:latin typeface="Microsoft Sans Serif"/>
                <a:cs typeface="Microsoft Sans Serif"/>
              </a:rPr>
              <a:t>can</a:t>
            </a:r>
            <a:r>
              <a:rPr sz="1800" spc="-45" dirty="0">
                <a:solidFill>
                  <a:srgbClr val="333333"/>
                </a:solidFill>
                <a:latin typeface="Microsoft Sans Serif"/>
                <a:cs typeface="Microsoft Sans Serif"/>
              </a:rPr>
              <a:t> </a:t>
            </a:r>
            <a:r>
              <a:rPr sz="1800" dirty="0">
                <a:solidFill>
                  <a:srgbClr val="333333"/>
                </a:solidFill>
                <a:latin typeface="Microsoft Sans Serif"/>
                <a:cs typeface="Microsoft Sans Serif"/>
              </a:rPr>
              <a:t>be</a:t>
            </a:r>
            <a:r>
              <a:rPr sz="1800" spc="-20" dirty="0">
                <a:solidFill>
                  <a:srgbClr val="333333"/>
                </a:solidFill>
                <a:latin typeface="Microsoft Sans Serif"/>
                <a:cs typeface="Microsoft Sans Serif"/>
              </a:rPr>
              <a:t> </a:t>
            </a:r>
            <a:r>
              <a:rPr sz="1800" dirty="0">
                <a:solidFill>
                  <a:srgbClr val="333333"/>
                </a:solidFill>
                <a:latin typeface="Microsoft Sans Serif"/>
                <a:cs typeface="Microsoft Sans Serif"/>
              </a:rPr>
              <a:t>two</a:t>
            </a:r>
            <a:r>
              <a:rPr sz="1800" spc="5" dirty="0">
                <a:solidFill>
                  <a:srgbClr val="333333"/>
                </a:solidFill>
                <a:latin typeface="Microsoft Sans Serif"/>
                <a:cs typeface="Microsoft Sans Serif"/>
              </a:rPr>
              <a:t> </a:t>
            </a:r>
            <a:r>
              <a:rPr sz="1800" dirty="0">
                <a:solidFill>
                  <a:srgbClr val="333333"/>
                </a:solidFill>
                <a:latin typeface="Microsoft Sans Serif"/>
                <a:cs typeface="Microsoft Sans Serif"/>
              </a:rPr>
              <a:t>types</a:t>
            </a:r>
            <a:r>
              <a:rPr sz="1800" spc="-40" dirty="0">
                <a:solidFill>
                  <a:srgbClr val="333333"/>
                </a:solidFill>
                <a:latin typeface="Microsoft Sans Serif"/>
                <a:cs typeface="Microsoft Sans Serif"/>
              </a:rPr>
              <a:t> </a:t>
            </a:r>
            <a:r>
              <a:rPr sz="1800" dirty="0">
                <a:solidFill>
                  <a:srgbClr val="333333"/>
                </a:solidFill>
                <a:latin typeface="Microsoft Sans Serif"/>
                <a:cs typeface="Microsoft Sans Serif"/>
              </a:rPr>
              <a:t>of</a:t>
            </a:r>
            <a:r>
              <a:rPr sz="1800" spc="-20" dirty="0">
                <a:solidFill>
                  <a:srgbClr val="333333"/>
                </a:solidFill>
                <a:latin typeface="Microsoft Sans Serif"/>
                <a:cs typeface="Microsoft Sans Serif"/>
              </a:rPr>
              <a:t> </a:t>
            </a:r>
            <a:r>
              <a:rPr sz="1800" dirty="0">
                <a:solidFill>
                  <a:srgbClr val="333333"/>
                </a:solidFill>
                <a:latin typeface="Microsoft Sans Serif"/>
                <a:cs typeface="Microsoft Sans Serif"/>
              </a:rPr>
              <a:t>slopes</a:t>
            </a:r>
            <a:r>
              <a:rPr sz="1800" spc="-40" dirty="0">
                <a:solidFill>
                  <a:srgbClr val="333333"/>
                </a:solidFill>
                <a:latin typeface="Microsoft Sans Serif"/>
                <a:cs typeface="Microsoft Sans Serif"/>
              </a:rPr>
              <a:t> </a:t>
            </a:r>
            <a:r>
              <a:rPr sz="1800" dirty="0">
                <a:solidFill>
                  <a:srgbClr val="333333"/>
                </a:solidFill>
                <a:latin typeface="Microsoft Sans Serif"/>
                <a:cs typeface="Microsoft Sans Serif"/>
              </a:rPr>
              <a:t>in a</a:t>
            </a:r>
            <a:r>
              <a:rPr sz="1800" spc="-15" dirty="0">
                <a:solidFill>
                  <a:srgbClr val="333333"/>
                </a:solidFill>
                <a:latin typeface="Microsoft Sans Serif"/>
                <a:cs typeface="Microsoft Sans Serif"/>
              </a:rPr>
              <a:t> </a:t>
            </a:r>
            <a:r>
              <a:rPr sz="1800" dirty="0">
                <a:solidFill>
                  <a:srgbClr val="333333"/>
                </a:solidFill>
                <a:latin typeface="Microsoft Sans Serif"/>
                <a:cs typeface="Microsoft Sans Serif"/>
              </a:rPr>
              <a:t>linear</a:t>
            </a:r>
            <a:r>
              <a:rPr sz="1800" spc="-25" dirty="0">
                <a:solidFill>
                  <a:srgbClr val="333333"/>
                </a:solidFill>
                <a:latin typeface="Microsoft Sans Serif"/>
                <a:cs typeface="Microsoft Sans Serif"/>
              </a:rPr>
              <a:t> </a:t>
            </a:r>
            <a:r>
              <a:rPr sz="1800" dirty="0">
                <a:solidFill>
                  <a:srgbClr val="333333"/>
                </a:solidFill>
                <a:latin typeface="Microsoft Sans Serif"/>
                <a:cs typeface="Microsoft Sans Serif"/>
              </a:rPr>
              <a:t>regression</a:t>
            </a:r>
            <a:r>
              <a:rPr sz="1800" spc="-40" dirty="0">
                <a:solidFill>
                  <a:srgbClr val="333333"/>
                </a:solidFill>
                <a:latin typeface="Microsoft Sans Serif"/>
                <a:cs typeface="Microsoft Sans Serif"/>
              </a:rPr>
              <a:t> </a:t>
            </a:r>
            <a:r>
              <a:rPr sz="1800" spc="-10" dirty="0">
                <a:solidFill>
                  <a:srgbClr val="333333"/>
                </a:solidFill>
                <a:latin typeface="Microsoft Sans Serif"/>
                <a:cs typeface="Microsoft Sans Serif"/>
              </a:rPr>
              <a:t>model:</a:t>
            </a:r>
            <a:endParaRPr sz="1800">
              <a:latin typeface="Microsoft Sans Serif"/>
              <a:cs typeface="Microsoft Sans Serif"/>
            </a:endParaRPr>
          </a:p>
          <a:p>
            <a:pPr marL="12700">
              <a:lnSpc>
                <a:spcPct val="100000"/>
              </a:lnSpc>
            </a:pPr>
            <a:r>
              <a:rPr sz="1800" dirty="0">
                <a:solidFill>
                  <a:srgbClr val="333333"/>
                </a:solidFill>
                <a:latin typeface="Microsoft Sans Serif"/>
                <a:cs typeface="Microsoft Sans Serif"/>
              </a:rPr>
              <a:t>positive</a:t>
            </a:r>
            <a:r>
              <a:rPr sz="1800" spc="-50" dirty="0">
                <a:solidFill>
                  <a:srgbClr val="333333"/>
                </a:solidFill>
                <a:latin typeface="Microsoft Sans Serif"/>
                <a:cs typeface="Microsoft Sans Serif"/>
              </a:rPr>
              <a:t> </a:t>
            </a:r>
            <a:r>
              <a:rPr sz="1800" dirty="0">
                <a:solidFill>
                  <a:srgbClr val="333333"/>
                </a:solidFill>
                <a:latin typeface="Microsoft Sans Serif"/>
                <a:cs typeface="Microsoft Sans Serif"/>
              </a:rPr>
              <a:t>slope</a:t>
            </a:r>
            <a:r>
              <a:rPr sz="1800" spc="-45" dirty="0">
                <a:solidFill>
                  <a:srgbClr val="333333"/>
                </a:solidFill>
                <a:latin typeface="Microsoft Sans Serif"/>
                <a:cs typeface="Microsoft Sans Serif"/>
              </a:rPr>
              <a:t> </a:t>
            </a:r>
            <a:r>
              <a:rPr sz="1800" dirty="0">
                <a:solidFill>
                  <a:srgbClr val="333333"/>
                </a:solidFill>
                <a:latin typeface="Microsoft Sans Serif"/>
                <a:cs typeface="Microsoft Sans Serif"/>
              </a:rPr>
              <a:t>and</a:t>
            </a:r>
            <a:r>
              <a:rPr sz="1800" spc="-25" dirty="0">
                <a:solidFill>
                  <a:srgbClr val="333333"/>
                </a:solidFill>
                <a:latin typeface="Microsoft Sans Serif"/>
                <a:cs typeface="Microsoft Sans Serif"/>
              </a:rPr>
              <a:t> </a:t>
            </a:r>
            <a:r>
              <a:rPr sz="1800" dirty="0">
                <a:solidFill>
                  <a:srgbClr val="333333"/>
                </a:solidFill>
                <a:latin typeface="Microsoft Sans Serif"/>
                <a:cs typeface="Microsoft Sans Serif"/>
              </a:rPr>
              <a:t>negative</a:t>
            </a:r>
            <a:r>
              <a:rPr sz="1800" spc="-45" dirty="0">
                <a:solidFill>
                  <a:srgbClr val="333333"/>
                </a:solidFill>
                <a:latin typeface="Microsoft Sans Serif"/>
                <a:cs typeface="Microsoft Sans Serif"/>
              </a:rPr>
              <a:t> </a:t>
            </a:r>
            <a:r>
              <a:rPr sz="1800" spc="-10" dirty="0">
                <a:solidFill>
                  <a:srgbClr val="333333"/>
                </a:solidFill>
                <a:latin typeface="Microsoft Sans Serif"/>
                <a:cs typeface="Microsoft Sans Serif"/>
              </a:rPr>
              <a:t>slope.</a:t>
            </a:r>
            <a:endParaRPr sz="1800">
              <a:latin typeface="Microsoft Sans Serif"/>
              <a:cs typeface="Microsoft Sans Serif"/>
            </a:endParaRPr>
          </a:p>
          <a:p>
            <a:pPr marL="469900" marR="3124835">
              <a:lnSpc>
                <a:spcPct val="100000"/>
              </a:lnSpc>
            </a:pPr>
            <a:r>
              <a:rPr sz="1800" dirty="0">
                <a:solidFill>
                  <a:srgbClr val="C00000"/>
                </a:solidFill>
                <a:latin typeface="Microsoft Sans Serif"/>
                <a:cs typeface="Microsoft Sans Serif"/>
              </a:rPr>
              <a:t>Linear</a:t>
            </a:r>
            <a:r>
              <a:rPr sz="1800" spc="-25" dirty="0">
                <a:solidFill>
                  <a:srgbClr val="C00000"/>
                </a:solidFill>
                <a:latin typeface="Microsoft Sans Serif"/>
                <a:cs typeface="Microsoft Sans Serif"/>
              </a:rPr>
              <a:t> </a:t>
            </a:r>
            <a:r>
              <a:rPr sz="1800" dirty="0">
                <a:solidFill>
                  <a:srgbClr val="C00000"/>
                </a:solidFill>
                <a:latin typeface="Microsoft Sans Serif"/>
                <a:cs typeface="Microsoft Sans Serif"/>
              </a:rPr>
              <a:t>positive</a:t>
            </a:r>
            <a:r>
              <a:rPr sz="1800" spc="-40" dirty="0">
                <a:solidFill>
                  <a:srgbClr val="C00000"/>
                </a:solidFill>
                <a:latin typeface="Microsoft Sans Serif"/>
                <a:cs typeface="Microsoft Sans Serif"/>
              </a:rPr>
              <a:t> </a:t>
            </a:r>
            <a:r>
              <a:rPr sz="1800" spc="-10" dirty="0">
                <a:solidFill>
                  <a:srgbClr val="C00000"/>
                </a:solidFill>
                <a:latin typeface="Microsoft Sans Serif"/>
                <a:cs typeface="Microsoft Sans Serif"/>
              </a:rPr>
              <a:t>slope </a:t>
            </a:r>
            <a:r>
              <a:rPr sz="1800" dirty="0">
                <a:solidFill>
                  <a:srgbClr val="C00000"/>
                </a:solidFill>
                <a:latin typeface="Microsoft Sans Serif"/>
                <a:cs typeface="Microsoft Sans Serif"/>
              </a:rPr>
              <a:t>Curve</a:t>
            </a:r>
            <a:r>
              <a:rPr sz="1800" spc="-30" dirty="0">
                <a:solidFill>
                  <a:srgbClr val="C00000"/>
                </a:solidFill>
                <a:latin typeface="Microsoft Sans Serif"/>
                <a:cs typeface="Microsoft Sans Serif"/>
              </a:rPr>
              <a:t> </a:t>
            </a:r>
            <a:r>
              <a:rPr sz="1800" dirty="0">
                <a:solidFill>
                  <a:srgbClr val="C00000"/>
                </a:solidFill>
                <a:latin typeface="Microsoft Sans Serif"/>
                <a:cs typeface="Microsoft Sans Serif"/>
              </a:rPr>
              <a:t>linear</a:t>
            </a:r>
            <a:r>
              <a:rPr sz="1800" spc="-35" dirty="0">
                <a:solidFill>
                  <a:srgbClr val="C00000"/>
                </a:solidFill>
                <a:latin typeface="Microsoft Sans Serif"/>
                <a:cs typeface="Microsoft Sans Serif"/>
              </a:rPr>
              <a:t> </a:t>
            </a:r>
            <a:r>
              <a:rPr sz="1800" dirty="0">
                <a:solidFill>
                  <a:srgbClr val="C00000"/>
                </a:solidFill>
                <a:latin typeface="Microsoft Sans Serif"/>
                <a:cs typeface="Microsoft Sans Serif"/>
              </a:rPr>
              <a:t>positive</a:t>
            </a:r>
            <a:r>
              <a:rPr sz="1800" spc="-55" dirty="0">
                <a:solidFill>
                  <a:srgbClr val="C00000"/>
                </a:solidFill>
                <a:latin typeface="Microsoft Sans Serif"/>
                <a:cs typeface="Microsoft Sans Serif"/>
              </a:rPr>
              <a:t> </a:t>
            </a:r>
            <a:r>
              <a:rPr sz="1800" spc="-20" dirty="0">
                <a:solidFill>
                  <a:srgbClr val="C00000"/>
                </a:solidFill>
                <a:latin typeface="Microsoft Sans Serif"/>
                <a:cs typeface="Microsoft Sans Serif"/>
              </a:rPr>
              <a:t>slope </a:t>
            </a:r>
            <a:r>
              <a:rPr sz="1800" dirty="0">
                <a:solidFill>
                  <a:srgbClr val="C00000"/>
                </a:solidFill>
                <a:latin typeface="Microsoft Sans Serif"/>
                <a:cs typeface="Microsoft Sans Serif"/>
              </a:rPr>
              <a:t>Linear</a:t>
            </a:r>
            <a:r>
              <a:rPr sz="1800" spc="-20" dirty="0">
                <a:solidFill>
                  <a:srgbClr val="C00000"/>
                </a:solidFill>
                <a:latin typeface="Microsoft Sans Serif"/>
                <a:cs typeface="Microsoft Sans Serif"/>
              </a:rPr>
              <a:t> </a:t>
            </a:r>
            <a:r>
              <a:rPr sz="1800" dirty="0">
                <a:solidFill>
                  <a:srgbClr val="C00000"/>
                </a:solidFill>
                <a:latin typeface="Microsoft Sans Serif"/>
                <a:cs typeface="Microsoft Sans Serif"/>
              </a:rPr>
              <a:t>negative</a:t>
            </a:r>
            <a:r>
              <a:rPr sz="1800" spc="-55" dirty="0">
                <a:solidFill>
                  <a:srgbClr val="C00000"/>
                </a:solidFill>
                <a:latin typeface="Microsoft Sans Serif"/>
                <a:cs typeface="Microsoft Sans Serif"/>
              </a:rPr>
              <a:t> </a:t>
            </a:r>
            <a:r>
              <a:rPr sz="1800" spc="-20" dirty="0">
                <a:solidFill>
                  <a:srgbClr val="C00000"/>
                </a:solidFill>
                <a:latin typeface="Microsoft Sans Serif"/>
                <a:cs typeface="Microsoft Sans Serif"/>
              </a:rPr>
              <a:t>slope</a:t>
            </a:r>
            <a:endParaRPr sz="1800">
              <a:latin typeface="Microsoft Sans Serif"/>
              <a:cs typeface="Microsoft Sans Serif"/>
            </a:endParaRPr>
          </a:p>
          <a:p>
            <a:pPr marL="469900">
              <a:lnSpc>
                <a:spcPct val="100000"/>
              </a:lnSpc>
              <a:spcBef>
                <a:spcPts val="5"/>
              </a:spcBef>
            </a:pPr>
            <a:r>
              <a:rPr sz="1800" dirty="0">
                <a:solidFill>
                  <a:srgbClr val="C00000"/>
                </a:solidFill>
                <a:latin typeface="Microsoft Sans Serif"/>
                <a:cs typeface="Microsoft Sans Serif"/>
              </a:rPr>
              <a:t>Curve</a:t>
            </a:r>
            <a:r>
              <a:rPr sz="1800" spc="-30" dirty="0">
                <a:solidFill>
                  <a:srgbClr val="C00000"/>
                </a:solidFill>
                <a:latin typeface="Microsoft Sans Serif"/>
                <a:cs typeface="Microsoft Sans Serif"/>
              </a:rPr>
              <a:t> </a:t>
            </a:r>
            <a:r>
              <a:rPr sz="1800" dirty="0">
                <a:solidFill>
                  <a:srgbClr val="C00000"/>
                </a:solidFill>
                <a:latin typeface="Microsoft Sans Serif"/>
                <a:cs typeface="Microsoft Sans Serif"/>
              </a:rPr>
              <a:t>linear</a:t>
            </a:r>
            <a:r>
              <a:rPr sz="1800" spc="-30" dirty="0">
                <a:solidFill>
                  <a:srgbClr val="C00000"/>
                </a:solidFill>
                <a:latin typeface="Microsoft Sans Serif"/>
                <a:cs typeface="Microsoft Sans Serif"/>
              </a:rPr>
              <a:t> </a:t>
            </a:r>
            <a:r>
              <a:rPr sz="1800" dirty="0">
                <a:solidFill>
                  <a:srgbClr val="C00000"/>
                </a:solidFill>
                <a:latin typeface="Microsoft Sans Serif"/>
                <a:cs typeface="Microsoft Sans Serif"/>
              </a:rPr>
              <a:t>negative</a:t>
            </a:r>
            <a:r>
              <a:rPr sz="1800" spc="-50" dirty="0">
                <a:solidFill>
                  <a:srgbClr val="C00000"/>
                </a:solidFill>
                <a:latin typeface="Microsoft Sans Serif"/>
                <a:cs typeface="Microsoft Sans Serif"/>
              </a:rPr>
              <a:t> </a:t>
            </a:r>
            <a:r>
              <a:rPr sz="1800" spc="-20" dirty="0">
                <a:solidFill>
                  <a:srgbClr val="C00000"/>
                </a:solidFill>
                <a:latin typeface="Microsoft Sans Serif"/>
                <a:cs typeface="Microsoft Sans Serif"/>
              </a:rPr>
              <a:t>slope</a:t>
            </a:r>
            <a:endParaRPr sz="1800">
              <a:latin typeface="Microsoft Sans Serif"/>
              <a:cs typeface="Microsoft Sans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13105"/>
            <a:ext cx="5570220" cy="695325"/>
          </a:xfrm>
          <a:prstGeom prst="rect">
            <a:avLst/>
          </a:prstGeom>
        </p:spPr>
        <p:txBody>
          <a:bodyPr vert="horz" wrap="square" lIns="0" tIns="12065" rIns="0" bIns="0" rtlCol="0">
            <a:spAutoFit/>
          </a:bodyPr>
          <a:lstStyle/>
          <a:p>
            <a:pPr marL="12700">
              <a:lnSpc>
                <a:spcPct val="100000"/>
              </a:lnSpc>
              <a:spcBef>
                <a:spcPts val="95"/>
              </a:spcBef>
            </a:pPr>
            <a:r>
              <a:rPr sz="4400" b="0" dirty="0">
                <a:solidFill>
                  <a:srgbClr val="000000"/>
                </a:solidFill>
                <a:latin typeface="Calibri Light"/>
                <a:cs typeface="Calibri Light"/>
              </a:rPr>
              <a:t>Slop</a:t>
            </a:r>
            <a:r>
              <a:rPr sz="4400" b="0" spc="-70" dirty="0">
                <a:solidFill>
                  <a:srgbClr val="000000"/>
                </a:solidFill>
                <a:latin typeface="Calibri Light"/>
                <a:cs typeface="Calibri Light"/>
              </a:rPr>
              <a:t> </a:t>
            </a:r>
            <a:r>
              <a:rPr sz="4400" b="0" dirty="0">
                <a:solidFill>
                  <a:srgbClr val="000000"/>
                </a:solidFill>
                <a:latin typeface="Calibri Light"/>
                <a:cs typeface="Calibri Light"/>
              </a:rPr>
              <a:t>in</a:t>
            </a:r>
            <a:r>
              <a:rPr sz="4400" b="0" spc="-80" dirty="0">
                <a:solidFill>
                  <a:srgbClr val="000000"/>
                </a:solidFill>
                <a:latin typeface="Calibri Light"/>
                <a:cs typeface="Calibri Light"/>
              </a:rPr>
              <a:t> </a:t>
            </a:r>
            <a:r>
              <a:rPr sz="4400" b="0" dirty="0">
                <a:solidFill>
                  <a:srgbClr val="000000"/>
                </a:solidFill>
                <a:latin typeface="Calibri Light"/>
                <a:cs typeface="Calibri Light"/>
              </a:rPr>
              <a:t>Linear</a:t>
            </a:r>
            <a:r>
              <a:rPr sz="4400" b="0" spc="-70" dirty="0">
                <a:solidFill>
                  <a:srgbClr val="000000"/>
                </a:solidFill>
                <a:latin typeface="Calibri Light"/>
                <a:cs typeface="Calibri Light"/>
              </a:rPr>
              <a:t> </a:t>
            </a:r>
            <a:r>
              <a:rPr sz="4400" b="0" spc="-10" dirty="0">
                <a:solidFill>
                  <a:srgbClr val="000000"/>
                </a:solidFill>
                <a:latin typeface="Calibri Light"/>
                <a:cs typeface="Calibri Light"/>
              </a:rPr>
              <a:t>Regression</a:t>
            </a:r>
            <a:endParaRPr sz="4400">
              <a:latin typeface="Calibri Light"/>
              <a:cs typeface="Calibri Light"/>
            </a:endParaRPr>
          </a:p>
        </p:txBody>
      </p:sp>
      <p:pic>
        <p:nvPicPr>
          <p:cNvPr id="3" name="object 3"/>
          <p:cNvPicPr/>
          <p:nvPr/>
        </p:nvPicPr>
        <p:blipFill>
          <a:blip r:embed="rId2" cstate="print"/>
          <a:stretch>
            <a:fillRect/>
          </a:stretch>
        </p:blipFill>
        <p:spPr>
          <a:xfrm>
            <a:off x="551648" y="1774744"/>
            <a:ext cx="3535941" cy="3190447"/>
          </a:xfrm>
          <a:prstGeom prst="rect">
            <a:avLst/>
          </a:prstGeom>
        </p:spPr>
      </p:pic>
      <p:sp>
        <p:nvSpPr>
          <p:cNvPr id="4" name="object 4"/>
          <p:cNvSpPr txBox="1"/>
          <p:nvPr/>
        </p:nvSpPr>
        <p:spPr>
          <a:xfrm>
            <a:off x="352145" y="1247089"/>
            <a:ext cx="10063480" cy="86677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1800" dirty="0">
                <a:solidFill>
                  <a:srgbClr val="333333"/>
                </a:solidFill>
                <a:latin typeface="Microsoft Sans Serif"/>
                <a:cs typeface="Microsoft Sans Serif"/>
              </a:rPr>
              <a:t>A</a:t>
            </a:r>
            <a:r>
              <a:rPr sz="1800" spc="-5" dirty="0">
                <a:solidFill>
                  <a:srgbClr val="333333"/>
                </a:solidFill>
                <a:latin typeface="Microsoft Sans Serif"/>
                <a:cs typeface="Microsoft Sans Serif"/>
              </a:rPr>
              <a:t> </a:t>
            </a:r>
            <a:r>
              <a:rPr sz="1800" dirty="0">
                <a:solidFill>
                  <a:srgbClr val="333333"/>
                </a:solidFill>
                <a:latin typeface="Microsoft Sans Serif"/>
                <a:cs typeface="Microsoft Sans Serif"/>
              </a:rPr>
              <a:t>positive</a:t>
            </a:r>
            <a:r>
              <a:rPr sz="1800" spc="-50" dirty="0">
                <a:solidFill>
                  <a:srgbClr val="333333"/>
                </a:solidFill>
                <a:latin typeface="Microsoft Sans Serif"/>
                <a:cs typeface="Microsoft Sans Serif"/>
              </a:rPr>
              <a:t> </a:t>
            </a:r>
            <a:r>
              <a:rPr sz="1800" dirty="0">
                <a:solidFill>
                  <a:srgbClr val="333333"/>
                </a:solidFill>
                <a:latin typeface="Microsoft Sans Serif"/>
                <a:cs typeface="Microsoft Sans Serif"/>
              </a:rPr>
              <a:t>slope</a:t>
            </a:r>
            <a:r>
              <a:rPr sz="1800" spc="-50" dirty="0">
                <a:solidFill>
                  <a:srgbClr val="333333"/>
                </a:solidFill>
                <a:latin typeface="Microsoft Sans Serif"/>
                <a:cs typeface="Microsoft Sans Serif"/>
              </a:rPr>
              <a:t> </a:t>
            </a:r>
            <a:r>
              <a:rPr sz="1800" dirty="0">
                <a:solidFill>
                  <a:srgbClr val="333333"/>
                </a:solidFill>
                <a:latin typeface="Microsoft Sans Serif"/>
                <a:cs typeface="Microsoft Sans Serif"/>
              </a:rPr>
              <a:t>always</a:t>
            </a:r>
            <a:r>
              <a:rPr sz="1800" spc="-20" dirty="0">
                <a:solidFill>
                  <a:srgbClr val="333333"/>
                </a:solidFill>
                <a:latin typeface="Microsoft Sans Serif"/>
                <a:cs typeface="Microsoft Sans Serif"/>
              </a:rPr>
              <a:t> </a:t>
            </a:r>
            <a:r>
              <a:rPr sz="1800" dirty="0">
                <a:solidFill>
                  <a:srgbClr val="333333"/>
                </a:solidFill>
                <a:latin typeface="Microsoft Sans Serif"/>
                <a:cs typeface="Microsoft Sans Serif"/>
              </a:rPr>
              <a:t>moves</a:t>
            </a:r>
            <a:r>
              <a:rPr sz="1800" spc="-45" dirty="0">
                <a:solidFill>
                  <a:srgbClr val="333333"/>
                </a:solidFill>
                <a:latin typeface="Microsoft Sans Serif"/>
                <a:cs typeface="Microsoft Sans Serif"/>
              </a:rPr>
              <a:t> </a:t>
            </a:r>
            <a:r>
              <a:rPr sz="1800" dirty="0">
                <a:solidFill>
                  <a:srgbClr val="333333"/>
                </a:solidFill>
                <a:latin typeface="Microsoft Sans Serif"/>
                <a:cs typeface="Microsoft Sans Serif"/>
              </a:rPr>
              <a:t>upward</a:t>
            </a:r>
            <a:r>
              <a:rPr sz="1800" spc="-25" dirty="0">
                <a:solidFill>
                  <a:srgbClr val="333333"/>
                </a:solidFill>
                <a:latin typeface="Microsoft Sans Serif"/>
                <a:cs typeface="Microsoft Sans Serif"/>
              </a:rPr>
              <a:t> </a:t>
            </a:r>
            <a:r>
              <a:rPr sz="1800" dirty="0">
                <a:solidFill>
                  <a:srgbClr val="333333"/>
                </a:solidFill>
                <a:latin typeface="Microsoft Sans Serif"/>
                <a:cs typeface="Microsoft Sans Serif"/>
              </a:rPr>
              <a:t>on</a:t>
            </a:r>
            <a:r>
              <a:rPr sz="1800" spc="-25" dirty="0">
                <a:solidFill>
                  <a:srgbClr val="333333"/>
                </a:solidFill>
                <a:latin typeface="Microsoft Sans Serif"/>
                <a:cs typeface="Microsoft Sans Serif"/>
              </a:rPr>
              <a:t> </a:t>
            </a:r>
            <a:r>
              <a:rPr sz="1800" dirty="0">
                <a:solidFill>
                  <a:srgbClr val="333333"/>
                </a:solidFill>
                <a:latin typeface="Microsoft Sans Serif"/>
                <a:cs typeface="Microsoft Sans Serif"/>
              </a:rPr>
              <a:t>a graph</a:t>
            </a:r>
            <a:r>
              <a:rPr sz="1800" spc="-50" dirty="0">
                <a:solidFill>
                  <a:srgbClr val="333333"/>
                </a:solidFill>
                <a:latin typeface="Microsoft Sans Serif"/>
                <a:cs typeface="Microsoft Sans Serif"/>
              </a:rPr>
              <a:t> </a:t>
            </a:r>
            <a:r>
              <a:rPr sz="1800" dirty="0">
                <a:solidFill>
                  <a:srgbClr val="333333"/>
                </a:solidFill>
                <a:latin typeface="Microsoft Sans Serif"/>
                <a:cs typeface="Microsoft Sans Serif"/>
              </a:rPr>
              <a:t>from</a:t>
            </a:r>
            <a:r>
              <a:rPr sz="1800" spc="-20" dirty="0">
                <a:solidFill>
                  <a:srgbClr val="333333"/>
                </a:solidFill>
                <a:latin typeface="Microsoft Sans Serif"/>
                <a:cs typeface="Microsoft Sans Serif"/>
              </a:rPr>
              <a:t> </a:t>
            </a:r>
            <a:r>
              <a:rPr sz="1800" dirty="0">
                <a:solidFill>
                  <a:srgbClr val="333333"/>
                </a:solidFill>
                <a:latin typeface="Microsoft Sans Serif"/>
                <a:cs typeface="Microsoft Sans Serif"/>
              </a:rPr>
              <a:t>left</a:t>
            </a:r>
            <a:r>
              <a:rPr sz="1800" spc="-25" dirty="0">
                <a:solidFill>
                  <a:srgbClr val="333333"/>
                </a:solidFill>
                <a:latin typeface="Microsoft Sans Serif"/>
                <a:cs typeface="Microsoft Sans Serif"/>
              </a:rPr>
              <a:t> </a:t>
            </a:r>
            <a:r>
              <a:rPr sz="1800" dirty="0">
                <a:solidFill>
                  <a:srgbClr val="333333"/>
                </a:solidFill>
                <a:latin typeface="Microsoft Sans Serif"/>
                <a:cs typeface="Microsoft Sans Serif"/>
              </a:rPr>
              <a:t>to</a:t>
            </a:r>
            <a:r>
              <a:rPr sz="1800" spc="-25" dirty="0">
                <a:solidFill>
                  <a:srgbClr val="333333"/>
                </a:solidFill>
                <a:latin typeface="Microsoft Sans Serif"/>
                <a:cs typeface="Microsoft Sans Serif"/>
              </a:rPr>
              <a:t> </a:t>
            </a:r>
            <a:r>
              <a:rPr sz="1800" spc="-10" dirty="0">
                <a:solidFill>
                  <a:srgbClr val="333333"/>
                </a:solidFill>
                <a:latin typeface="Microsoft Sans Serif"/>
                <a:cs typeface="Microsoft Sans Serif"/>
              </a:rPr>
              <a:t>right</a:t>
            </a:r>
            <a:endParaRPr sz="1800">
              <a:latin typeface="Microsoft Sans Serif"/>
              <a:cs typeface="Microsoft Sans Serif"/>
            </a:endParaRPr>
          </a:p>
          <a:p>
            <a:pPr>
              <a:lnSpc>
                <a:spcPct val="100000"/>
              </a:lnSpc>
              <a:spcBef>
                <a:spcPts val="260"/>
              </a:spcBef>
            </a:pPr>
            <a:endParaRPr sz="1800">
              <a:latin typeface="Microsoft Sans Serif"/>
              <a:cs typeface="Microsoft Sans Serif"/>
            </a:endParaRPr>
          </a:p>
          <a:p>
            <a:pPr marR="5080" algn="r">
              <a:lnSpc>
                <a:spcPct val="100000"/>
              </a:lnSpc>
              <a:spcBef>
                <a:spcPts val="5"/>
              </a:spcBef>
            </a:pPr>
            <a:r>
              <a:rPr sz="1800" i="1" dirty="0">
                <a:solidFill>
                  <a:srgbClr val="404040"/>
                </a:solidFill>
                <a:latin typeface="Arial"/>
                <a:cs typeface="Arial"/>
              </a:rPr>
              <a:t>Curve</a:t>
            </a:r>
            <a:r>
              <a:rPr sz="1800" i="1" spc="-20" dirty="0">
                <a:solidFill>
                  <a:srgbClr val="404040"/>
                </a:solidFill>
                <a:latin typeface="Arial"/>
                <a:cs typeface="Arial"/>
              </a:rPr>
              <a:t> </a:t>
            </a:r>
            <a:r>
              <a:rPr sz="1800" i="1" dirty="0">
                <a:solidFill>
                  <a:srgbClr val="404040"/>
                </a:solidFill>
                <a:latin typeface="Arial"/>
                <a:cs typeface="Arial"/>
              </a:rPr>
              <a:t>linear</a:t>
            </a:r>
            <a:r>
              <a:rPr sz="1800" i="1" spc="-35" dirty="0">
                <a:solidFill>
                  <a:srgbClr val="404040"/>
                </a:solidFill>
                <a:latin typeface="Arial"/>
                <a:cs typeface="Arial"/>
              </a:rPr>
              <a:t> </a:t>
            </a:r>
            <a:r>
              <a:rPr sz="1800" i="1" dirty="0">
                <a:solidFill>
                  <a:srgbClr val="404040"/>
                </a:solidFill>
                <a:latin typeface="Arial"/>
                <a:cs typeface="Arial"/>
              </a:rPr>
              <a:t>positive</a:t>
            </a:r>
            <a:r>
              <a:rPr sz="1800" i="1" spc="-50" dirty="0">
                <a:solidFill>
                  <a:srgbClr val="404040"/>
                </a:solidFill>
                <a:latin typeface="Arial"/>
                <a:cs typeface="Arial"/>
              </a:rPr>
              <a:t> </a:t>
            </a:r>
            <a:r>
              <a:rPr sz="1800" i="1" spc="-10" dirty="0">
                <a:solidFill>
                  <a:srgbClr val="404040"/>
                </a:solidFill>
                <a:latin typeface="Arial"/>
                <a:cs typeface="Arial"/>
              </a:rPr>
              <a:t>slope</a:t>
            </a:r>
            <a:endParaRPr sz="1800">
              <a:latin typeface="Arial"/>
              <a:cs typeface="Arial"/>
            </a:endParaRPr>
          </a:p>
        </p:txBody>
      </p:sp>
      <p:pic>
        <p:nvPicPr>
          <p:cNvPr id="5" name="object 5"/>
          <p:cNvPicPr/>
          <p:nvPr/>
        </p:nvPicPr>
        <p:blipFill>
          <a:blip r:embed="rId3" cstate="print"/>
          <a:stretch>
            <a:fillRect/>
          </a:stretch>
        </p:blipFill>
        <p:spPr>
          <a:xfrm>
            <a:off x="5358384" y="2331720"/>
            <a:ext cx="6391656" cy="1962911"/>
          </a:xfrm>
          <a:prstGeom prst="rect">
            <a:avLst/>
          </a:prstGeom>
        </p:spPr>
      </p:pic>
      <p:sp>
        <p:nvSpPr>
          <p:cNvPr id="6" name="object 6"/>
          <p:cNvSpPr txBox="1"/>
          <p:nvPr/>
        </p:nvSpPr>
        <p:spPr>
          <a:xfrm>
            <a:off x="4075938" y="4583683"/>
            <a:ext cx="219837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404040"/>
                </a:solidFill>
                <a:latin typeface="Arial"/>
                <a:cs typeface="Arial"/>
              </a:rPr>
              <a:t>Linear</a:t>
            </a:r>
            <a:r>
              <a:rPr sz="1800" i="1" spc="-20" dirty="0">
                <a:solidFill>
                  <a:srgbClr val="404040"/>
                </a:solidFill>
                <a:latin typeface="Arial"/>
                <a:cs typeface="Arial"/>
              </a:rPr>
              <a:t> </a:t>
            </a:r>
            <a:r>
              <a:rPr sz="1800" i="1" dirty="0">
                <a:solidFill>
                  <a:srgbClr val="404040"/>
                </a:solidFill>
                <a:latin typeface="Arial"/>
                <a:cs typeface="Arial"/>
              </a:rPr>
              <a:t>negative</a:t>
            </a:r>
            <a:r>
              <a:rPr sz="1800" i="1" spc="-35" dirty="0">
                <a:solidFill>
                  <a:srgbClr val="404040"/>
                </a:solidFill>
                <a:latin typeface="Arial"/>
                <a:cs typeface="Arial"/>
              </a:rPr>
              <a:t> </a:t>
            </a:r>
            <a:r>
              <a:rPr sz="1800" i="1" spc="-20" dirty="0">
                <a:solidFill>
                  <a:srgbClr val="404040"/>
                </a:solidFill>
                <a:latin typeface="Arial"/>
                <a:cs typeface="Arial"/>
              </a:rPr>
              <a:t>slope</a:t>
            </a:r>
            <a:endParaRPr sz="1800">
              <a:latin typeface="Arial"/>
              <a:cs typeface="Arial"/>
            </a:endParaRPr>
          </a:p>
        </p:txBody>
      </p:sp>
      <p:pic>
        <p:nvPicPr>
          <p:cNvPr id="7" name="object 7"/>
          <p:cNvPicPr/>
          <p:nvPr/>
        </p:nvPicPr>
        <p:blipFill>
          <a:blip r:embed="rId4" cstate="print"/>
          <a:stretch>
            <a:fillRect/>
          </a:stretch>
        </p:blipFill>
        <p:spPr>
          <a:xfrm>
            <a:off x="4145279" y="4965190"/>
            <a:ext cx="2258568" cy="1810512"/>
          </a:xfrm>
          <a:prstGeom prst="rect">
            <a:avLst/>
          </a:prstGeom>
        </p:spPr>
      </p:pic>
      <p:pic>
        <p:nvPicPr>
          <p:cNvPr id="8" name="object 8"/>
          <p:cNvPicPr/>
          <p:nvPr/>
        </p:nvPicPr>
        <p:blipFill>
          <a:blip r:embed="rId5" cstate="print"/>
          <a:stretch>
            <a:fillRect/>
          </a:stretch>
        </p:blipFill>
        <p:spPr>
          <a:xfrm>
            <a:off x="7202423" y="5090159"/>
            <a:ext cx="4812791" cy="1371599"/>
          </a:xfrm>
          <a:prstGeom prst="rect">
            <a:avLst/>
          </a:prstGeom>
        </p:spPr>
      </p:pic>
      <p:sp>
        <p:nvSpPr>
          <p:cNvPr id="9" name="object 9"/>
          <p:cNvSpPr txBox="1"/>
          <p:nvPr/>
        </p:nvSpPr>
        <p:spPr>
          <a:xfrm>
            <a:off x="8003285" y="4607432"/>
            <a:ext cx="279527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404040"/>
                </a:solidFill>
                <a:latin typeface="Arial"/>
                <a:cs typeface="Arial"/>
              </a:rPr>
              <a:t>Curve</a:t>
            </a:r>
            <a:r>
              <a:rPr sz="1800" i="1" spc="5" dirty="0">
                <a:solidFill>
                  <a:srgbClr val="404040"/>
                </a:solidFill>
                <a:latin typeface="Arial"/>
                <a:cs typeface="Arial"/>
              </a:rPr>
              <a:t> </a:t>
            </a:r>
            <a:r>
              <a:rPr sz="1800" i="1" dirty="0">
                <a:solidFill>
                  <a:srgbClr val="404040"/>
                </a:solidFill>
                <a:latin typeface="Arial"/>
                <a:cs typeface="Arial"/>
              </a:rPr>
              <a:t>linear</a:t>
            </a:r>
            <a:r>
              <a:rPr sz="1800" i="1" spc="-25" dirty="0">
                <a:solidFill>
                  <a:srgbClr val="404040"/>
                </a:solidFill>
                <a:latin typeface="Arial"/>
                <a:cs typeface="Arial"/>
              </a:rPr>
              <a:t> </a:t>
            </a:r>
            <a:r>
              <a:rPr sz="1800" i="1" dirty="0">
                <a:solidFill>
                  <a:srgbClr val="404040"/>
                </a:solidFill>
                <a:latin typeface="Arial"/>
                <a:cs typeface="Arial"/>
              </a:rPr>
              <a:t>negative</a:t>
            </a:r>
            <a:r>
              <a:rPr sz="1800" i="1" spc="-45" dirty="0">
                <a:solidFill>
                  <a:srgbClr val="404040"/>
                </a:solidFill>
                <a:latin typeface="Arial"/>
                <a:cs typeface="Arial"/>
              </a:rPr>
              <a:t> </a:t>
            </a:r>
            <a:r>
              <a:rPr sz="1800" i="1" spc="-20" dirty="0">
                <a:solidFill>
                  <a:srgbClr val="404040"/>
                </a:solidFill>
                <a:latin typeface="Arial"/>
                <a:cs typeface="Arial"/>
              </a:rPr>
              <a:t>slope</a:t>
            </a:r>
            <a:endParaRPr sz="18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3CF6-E7E3-1515-D36E-4EE361542103}"/>
              </a:ext>
            </a:extLst>
          </p:cNvPr>
          <p:cNvSpPr>
            <a:spLocks noGrp="1"/>
          </p:cNvSpPr>
          <p:nvPr>
            <p:ph type="title"/>
          </p:nvPr>
        </p:nvSpPr>
        <p:spPr>
          <a:xfrm>
            <a:off x="275945" y="214706"/>
            <a:ext cx="11640108" cy="615553"/>
          </a:xfrm>
        </p:spPr>
        <p:txBody>
          <a:bodyPr/>
          <a:lstStyle/>
          <a:p>
            <a:r>
              <a:rPr lang="en-US" b="0" i="0" dirty="0">
                <a:solidFill>
                  <a:srgbClr val="FF0000"/>
                </a:solidFill>
                <a:effectLst/>
                <a:latin typeface="inter-regular"/>
              </a:rPr>
              <a:t>Logistic regression</a:t>
            </a:r>
            <a:endParaRPr lang="en-IN" dirty="0">
              <a:solidFill>
                <a:srgbClr val="FF0000"/>
              </a:solidFill>
            </a:endParaRPr>
          </a:p>
        </p:txBody>
      </p:sp>
      <p:sp>
        <p:nvSpPr>
          <p:cNvPr id="5" name="TextBox 4">
            <a:extLst>
              <a:ext uri="{FF2B5EF4-FFF2-40B4-BE49-F238E27FC236}">
                <a16:creationId xmlns:a16="http://schemas.microsoft.com/office/drawing/2014/main" id="{D36DDDD4-97A9-7286-A777-99D08D567261}"/>
              </a:ext>
            </a:extLst>
          </p:cNvPr>
          <p:cNvSpPr txBox="1"/>
          <p:nvPr/>
        </p:nvSpPr>
        <p:spPr>
          <a:xfrm>
            <a:off x="121159" y="914400"/>
            <a:ext cx="10515600" cy="5632311"/>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Logistic regression is one of the most popular Machine Learning algorithms, which comes under the </a:t>
            </a:r>
            <a:r>
              <a:rPr lang="en-US" b="1" i="0" dirty="0">
                <a:solidFill>
                  <a:srgbClr val="000000"/>
                </a:solidFill>
                <a:effectLst/>
                <a:latin typeface="inter-regular"/>
              </a:rPr>
              <a:t>Supervised Learning technique</a:t>
            </a:r>
            <a:r>
              <a:rPr lang="en-US" b="0" i="0" dirty="0">
                <a:solidFill>
                  <a:srgbClr val="000000"/>
                </a:solidFill>
                <a:effectLst/>
                <a:latin typeface="inter-regular"/>
              </a:rPr>
              <a:t>. It is used </a:t>
            </a:r>
            <a:r>
              <a:rPr lang="en-US" b="1" i="0" dirty="0">
                <a:solidFill>
                  <a:srgbClr val="000000"/>
                </a:solidFill>
                <a:effectLst/>
                <a:latin typeface="inter-regular"/>
              </a:rPr>
              <a:t>for predicting the categorical dependent variable using a given set of independent variables.</a:t>
            </a:r>
          </a:p>
          <a:p>
            <a:pPr algn="just">
              <a:buFont typeface="Arial" panose="020B0604020202020204" pitchFamily="34" charset="0"/>
              <a:buChar char="•"/>
            </a:pPr>
            <a:r>
              <a:rPr lang="en-US" b="0" i="0" dirty="0">
                <a:solidFill>
                  <a:srgbClr val="000000"/>
                </a:solidFill>
                <a:effectLst/>
                <a:latin typeface="inter-regular"/>
              </a:rPr>
              <a:t>Logistic regression predicts the output of a categorical dependent variable. Therefore the outcome must be a categorical or discrete value. It can be either </a:t>
            </a:r>
            <a:r>
              <a:rPr lang="en-US" b="1" i="0" dirty="0">
                <a:solidFill>
                  <a:srgbClr val="000000"/>
                </a:solidFill>
                <a:effectLst/>
                <a:latin typeface="inter-regular"/>
              </a:rPr>
              <a:t>Yes or No, 0 or 1, true or False</a:t>
            </a:r>
            <a:r>
              <a:rPr lang="en-US" b="0" i="0" dirty="0">
                <a:solidFill>
                  <a:srgbClr val="000000"/>
                </a:solidFill>
                <a:effectLst/>
                <a:latin typeface="inter-regular"/>
              </a:rPr>
              <a:t>, etc. but instead of giving the exact value as 0 and 1, </a:t>
            </a:r>
            <a:r>
              <a:rPr lang="en-US" b="1" i="0" dirty="0">
                <a:solidFill>
                  <a:srgbClr val="000000"/>
                </a:solidFill>
                <a:effectLst/>
                <a:latin typeface="inter-bold"/>
              </a:rPr>
              <a:t>it gives the probabilistic values which lie between 0 and 1</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Logistic Regression is much </a:t>
            </a:r>
            <a:r>
              <a:rPr lang="en-US" b="1" i="0" dirty="0">
                <a:solidFill>
                  <a:srgbClr val="000000"/>
                </a:solidFill>
                <a:effectLst/>
                <a:latin typeface="inter-regular"/>
              </a:rPr>
              <a:t>similar to the Linear Regression except that how they are used</a:t>
            </a:r>
            <a:r>
              <a:rPr lang="en-US" b="0" i="0" dirty="0">
                <a:solidFill>
                  <a:srgbClr val="000000"/>
                </a:solidFill>
                <a:effectLst/>
                <a:latin typeface="inter-regular"/>
              </a:rPr>
              <a:t>. </a:t>
            </a:r>
            <a:r>
              <a:rPr lang="en-US" b="1" i="0" dirty="0">
                <a:solidFill>
                  <a:srgbClr val="FF0000"/>
                </a:solidFill>
                <a:effectLst/>
                <a:latin typeface="inter-regular"/>
              </a:rPr>
              <a:t>Linear Regression is used for solving Regression problems, whereas </a:t>
            </a:r>
            <a:r>
              <a:rPr lang="en-US" b="1" i="0" dirty="0">
                <a:solidFill>
                  <a:srgbClr val="FF0000"/>
                </a:solidFill>
                <a:effectLst/>
                <a:latin typeface="inter-bold"/>
              </a:rPr>
              <a:t>Logistic regression is used for solving the classification problems</a:t>
            </a:r>
            <a:r>
              <a:rPr lang="en-US" b="1" i="0" dirty="0">
                <a:solidFill>
                  <a:srgbClr val="FF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In Logistic regression, instead of fitting a regression line, we fit an "</a:t>
            </a:r>
            <a:r>
              <a:rPr lang="en-US" b="0" i="0" dirty="0">
                <a:solidFill>
                  <a:srgbClr val="FF0000"/>
                </a:solidFill>
                <a:effectLst/>
                <a:latin typeface="inter-regular"/>
              </a:rPr>
              <a:t>S" shaped logistic </a:t>
            </a:r>
            <a:r>
              <a:rPr lang="en-US" b="0" i="0" dirty="0">
                <a:solidFill>
                  <a:srgbClr val="000000"/>
                </a:solidFill>
                <a:effectLst/>
                <a:latin typeface="inter-regular"/>
              </a:rPr>
              <a:t>function, which predicts two maximum values (0 or 1).</a:t>
            </a:r>
          </a:p>
          <a:p>
            <a:pPr algn="just">
              <a:buFont typeface="Arial" panose="020B0604020202020204" pitchFamily="34" charset="0"/>
              <a:buChar char="•"/>
            </a:pPr>
            <a:r>
              <a:rPr lang="en-US"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US" b="0" i="0" dirty="0">
                <a:solidFill>
                  <a:srgbClr val="000000"/>
                </a:solidFill>
                <a:effectLst/>
                <a:latin typeface="inter-regular"/>
              </a:rPr>
              <a:t>Logistic Regression is a significant machine learning algorithm because </a:t>
            </a:r>
            <a:r>
              <a:rPr lang="en-US" b="1" i="0" dirty="0">
                <a:solidFill>
                  <a:srgbClr val="000000"/>
                </a:solidFill>
                <a:effectLst/>
                <a:latin typeface="inter-regular"/>
              </a:rPr>
              <a:t>it has the ability to provide probabilities and classify new data using continuous and discrete datasets.</a:t>
            </a:r>
          </a:p>
          <a:p>
            <a:pPr algn="just">
              <a:buFont typeface="Arial" panose="020B0604020202020204" pitchFamily="34" charset="0"/>
              <a:buChar char="•"/>
            </a:pPr>
            <a:r>
              <a:rPr lang="en-US" b="0" i="0" dirty="0">
                <a:solidFill>
                  <a:srgbClr val="000000"/>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br>
              <a:rPr lang="en-US" dirty="0"/>
            </a:br>
            <a:endParaRPr lang="en-IN" dirty="0"/>
          </a:p>
        </p:txBody>
      </p:sp>
    </p:spTree>
    <p:extLst>
      <p:ext uri="{BB962C8B-B14F-4D97-AF65-F5344CB8AC3E}">
        <p14:creationId xmlns:p14="http://schemas.microsoft.com/office/powerpoint/2010/main" val="301233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7D0B-DEF1-31D1-F437-C05A59DB2EE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120E71A-1A9B-C4B8-3C74-A4B05557771D}"/>
              </a:ext>
            </a:extLst>
          </p:cNvPr>
          <p:cNvSpPr>
            <a:spLocks noGrp="1"/>
          </p:cNvSpPr>
          <p:nvPr>
            <p:ph type="body" idx="1"/>
          </p:nvPr>
        </p:nvSpPr>
        <p:spPr/>
        <p:txBody>
          <a:bodyPr/>
          <a:lstStyle/>
          <a:p>
            <a:endParaRPr lang="en-IN"/>
          </a:p>
        </p:txBody>
      </p:sp>
      <p:pic>
        <p:nvPicPr>
          <p:cNvPr id="1026" name="Picture 2" descr="Logistic Regression in Machine Learning">
            <a:extLst>
              <a:ext uri="{FF2B5EF4-FFF2-40B4-BE49-F238E27FC236}">
                <a16:creationId xmlns:a16="http://schemas.microsoft.com/office/drawing/2014/main" id="{D6C83982-043E-989B-3F2C-2D586476F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00025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A02510-6D99-9512-172F-CB0FC1EA781E}"/>
              </a:ext>
            </a:extLst>
          </p:cNvPr>
          <p:cNvSpPr txBox="1"/>
          <p:nvPr/>
        </p:nvSpPr>
        <p:spPr>
          <a:xfrm>
            <a:off x="1143000" y="5283884"/>
            <a:ext cx="10668000" cy="646331"/>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rPr>
              <a:t>Logistic regression uses the concept of predictive modeling as regression; therefore, it is called logistic regression, but is used to classify samples; Therefore, it falls under the classification algorithm.</a:t>
            </a:r>
          </a:p>
        </p:txBody>
      </p:sp>
    </p:spTree>
    <p:extLst>
      <p:ext uri="{BB962C8B-B14F-4D97-AF65-F5344CB8AC3E}">
        <p14:creationId xmlns:p14="http://schemas.microsoft.com/office/powerpoint/2010/main" val="22309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AC7A-E852-A7E1-6DF8-4C670666855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F5DB6D9-5CD0-6035-8E8A-1A246A4DE637}"/>
              </a:ext>
            </a:extLst>
          </p:cNvPr>
          <p:cNvSpPr>
            <a:spLocks noGrp="1"/>
          </p:cNvSpPr>
          <p:nvPr>
            <p:ph type="body" idx="1"/>
          </p:nvPr>
        </p:nvSpPr>
        <p:spPr/>
        <p:txBody>
          <a:bodyPr/>
          <a:lstStyle/>
          <a:p>
            <a:endParaRPr lang="en-IN"/>
          </a:p>
        </p:txBody>
      </p:sp>
      <p:pic>
        <p:nvPicPr>
          <p:cNvPr id="9" name="Picture 8">
            <a:extLst>
              <a:ext uri="{FF2B5EF4-FFF2-40B4-BE49-F238E27FC236}">
                <a16:creationId xmlns:a16="http://schemas.microsoft.com/office/drawing/2014/main" id="{A9C7DF0F-C7EF-9F8C-27C1-932A07ACC72C}"/>
              </a:ext>
            </a:extLst>
          </p:cNvPr>
          <p:cNvPicPr>
            <a:picLocks noChangeAspect="1"/>
          </p:cNvPicPr>
          <p:nvPr/>
        </p:nvPicPr>
        <p:blipFill>
          <a:blip r:embed="rId2"/>
          <a:stretch>
            <a:fillRect/>
          </a:stretch>
        </p:blipFill>
        <p:spPr>
          <a:xfrm>
            <a:off x="609600" y="149797"/>
            <a:ext cx="10773054" cy="6558406"/>
          </a:xfrm>
          <a:prstGeom prst="rect">
            <a:avLst/>
          </a:prstGeom>
        </p:spPr>
      </p:pic>
    </p:spTree>
    <p:extLst>
      <p:ext uri="{BB962C8B-B14F-4D97-AF65-F5344CB8AC3E}">
        <p14:creationId xmlns:p14="http://schemas.microsoft.com/office/powerpoint/2010/main" val="2726413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780-7D1D-9814-C0F5-70CF4CD264B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88240ED-2E31-597A-543B-3600C5992A42}"/>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E4984AF1-1FFE-0C93-C5C6-5C74404A2A93}"/>
              </a:ext>
            </a:extLst>
          </p:cNvPr>
          <p:cNvSpPr txBox="1"/>
          <p:nvPr/>
        </p:nvSpPr>
        <p:spPr>
          <a:xfrm>
            <a:off x="283319" y="123475"/>
            <a:ext cx="10210800" cy="5632311"/>
          </a:xfrm>
          <a:prstGeom prst="rect">
            <a:avLst/>
          </a:prstGeom>
          <a:noFill/>
        </p:spPr>
        <p:txBody>
          <a:bodyPr wrap="square">
            <a:spAutoFit/>
          </a:bodyPr>
          <a:lstStyle/>
          <a:p>
            <a:pPr algn="just"/>
            <a:r>
              <a:rPr lang="en-US" b="0" i="0" dirty="0">
                <a:solidFill>
                  <a:srgbClr val="610B4B"/>
                </a:solidFill>
                <a:effectLst/>
                <a:latin typeface="erdana"/>
              </a:rPr>
              <a:t>Logistic Function (Sigmoid Function):</a:t>
            </a:r>
          </a:p>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r>
              <a:rPr lang="en-US" b="1" i="0" dirty="0">
                <a:solidFill>
                  <a:srgbClr val="610B4B"/>
                </a:solidFill>
                <a:effectLst/>
                <a:latin typeface="erdana"/>
              </a:rPr>
              <a:t>Assumptions for Logistic Regression:</a:t>
            </a:r>
          </a:p>
          <a:p>
            <a:pPr algn="just">
              <a:buFont typeface="Arial" panose="020B0604020202020204" pitchFamily="34" charset="0"/>
              <a:buChar char="•"/>
            </a:pPr>
            <a:r>
              <a:rPr lang="en-US" b="0" i="0" dirty="0">
                <a:solidFill>
                  <a:srgbClr val="000000"/>
                </a:solidFill>
                <a:effectLst/>
                <a:latin typeface="inter-regular"/>
              </a:rPr>
              <a:t>The dependent variable must be categorical in nature.</a:t>
            </a:r>
          </a:p>
          <a:p>
            <a:pPr algn="just">
              <a:buFont typeface="Arial" panose="020B0604020202020204" pitchFamily="34" charset="0"/>
              <a:buChar char="•"/>
            </a:pPr>
            <a:r>
              <a:rPr lang="en-US" b="0" i="0" dirty="0">
                <a:solidFill>
                  <a:srgbClr val="000000"/>
                </a:solidFill>
                <a:effectLst/>
                <a:latin typeface="inter-regular"/>
              </a:rPr>
              <a:t>The independent variable should not have multi-collinearity.</a:t>
            </a:r>
          </a:p>
          <a:p>
            <a:pPr algn="just"/>
            <a:r>
              <a:rPr lang="en-US" b="1" i="0" dirty="0">
                <a:solidFill>
                  <a:srgbClr val="610B4B"/>
                </a:solidFill>
                <a:effectLst/>
                <a:latin typeface="erdana"/>
              </a:rPr>
              <a:t>Logistic Regression Equation:</a:t>
            </a:r>
          </a:p>
          <a:p>
            <a:pPr algn="just"/>
            <a:r>
              <a:rPr lang="en-US" b="0" i="0" dirty="0">
                <a:solidFill>
                  <a:srgbClr val="333333"/>
                </a:solidFill>
                <a:effectLst/>
                <a:latin typeface="inter-regular"/>
              </a:rPr>
              <a:t>The Logistic regression equation can be obtained from the Linear Regression equation. The mathematical steps to get Logistic Regression equations are given below:</a:t>
            </a:r>
          </a:p>
          <a:p>
            <a:pPr algn="just">
              <a:buFont typeface="Arial" panose="020B0604020202020204" pitchFamily="34" charset="0"/>
              <a:buChar char="•"/>
            </a:pPr>
            <a:r>
              <a:rPr lang="en-US" b="0" i="0" dirty="0">
                <a:solidFill>
                  <a:srgbClr val="000000"/>
                </a:solidFill>
                <a:effectLst/>
                <a:latin typeface="inter-regular"/>
              </a:rPr>
              <a:t>We know the equation of the straight line can be written as:</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endParaRPr lang="en-US" dirty="0">
              <a:solidFill>
                <a:srgbClr val="000000"/>
              </a:solidFill>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Logistic Regression y can be between 0 and 1 only, so for this let's divide the above equation by (1-y):</a:t>
            </a:r>
          </a:p>
          <a:p>
            <a:pPr algn="just">
              <a:buFont typeface="Arial" panose="020B0604020202020204" pitchFamily="34" charset="0"/>
              <a:buChar char="•"/>
            </a:pPr>
            <a:endParaRPr lang="en-US" b="0" i="0" dirty="0">
              <a:solidFill>
                <a:srgbClr val="000000"/>
              </a:solidFill>
              <a:effectLst/>
              <a:latin typeface="inter-regular"/>
            </a:endParaRPr>
          </a:p>
        </p:txBody>
      </p:sp>
      <p:pic>
        <p:nvPicPr>
          <p:cNvPr id="2050" name="Picture 2" descr="Logistic Regression in Machine Learning">
            <a:extLst>
              <a:ext uri="{FF2B5EF4-FFF2-40B4-BE49-F238E27FC236}">
                <a16:creationId xmlns:a16="http://schemas.microsoft.com/office/drawing/2014/main" id="{45DCAE63-3A9D-D7C1-132D-7E946F82B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388" y="4471147"/>
            <a:ext cx="39052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Logistic Regression in Machine Learning">
            <a:extLst>
              <a:ext uri="{FF2B5EF4-FFF2-40B4-BE49-F238E27FC236}">
                <a16:creationId xmlns:a16="http://schemas.microsoft.com/office/drawing/2014/main" id="{CFE77E17-0523-421E-D5E9-0211B98BC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5492076"/>
            <a:ext cx="2933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Logistic Regression in Machine Learning">
            <a:extLst>
              <a:ext uri="{FF2B5EF4-FFF2-40B4-BE49-F238E27FC236}">
                <a16:creationId xmlns:a16="http://schemas.microsoft.com/office/drawing/2014/main" id="{9562F5FA-39D9-C0A6-CB2B-BA26A8EDD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11" y="6372225"/>
            <a:ext cx="4143375" cy="485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4EACC8-F036-44CC-EAF9-27D631AF29DA}"/>
              </a:ext>
            </a:extLst>
          </p:cNvPr>
          <p:cNvSpPr txBox="1"/>
          <p:nvPr/>
        </p:nvSpPr>
        <p:spPr>
          <a:xfrm>
            <a:off x="499013" y="5917777"/>
            <a:ext cx="9995105" cy="369332"/>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But we need range between -[infinity] to +[infinity], then take logarithm of the equation it will become:</a:t>
            </a:r>
          </a:p>
        </p:txBody>
      </p:sp>
      <p:sp>
        <p:nvSpPr>
          <p:cNvPr id="10" name="TextBox 9">
            <a:extLst>
              <a:ext uri="{FF2B5EF4-FFF2-40B4-BE49-F238E27FC236}">
                <a16:creationId xmlns:a16="http://schemas.microsoft.com/office/drawing/2014/main" id="{55F9571C-05FE-61C8-44B6-952B0B998BC0}"/>
              </a:ext>
            </a:extLst>
          </p:cNvPr>
          <p:cNvSpPr txBox="1"/>
          <p:nvPr/>
        </p:nvSpPr>
        <p:spPr>
          <a:xfrm>
            <a:off x="8167686" y="6249703"/>
            <a:ext cx="3262314" cy="646331"/>
          </a:xfrm>
          <a:prstGeom prst="rect">
            <a:avLst/>
          </a:prstGeom>
          <a:noFill/>
        </p:spPr>
        <p:txBody>
          <a:bodyPr wrap="square">
            <a:spAutoFit/>
          </a:bodyPr>
          <a:lstStyle/>
          <a:p>
            <a:r>
              <a:rPr lang="en-US" b="0" i="0" dirty="0">
                <a:solidFill>
                  <a:srgbClr val="333333"/>
                </a:solidFill>
                <a:effectLst/>
                <a:latin typeface="inter-regular"/>
              </a:rPr>
              <a:t>The above equation is the final equation for Logistic Regression.</a:t>
            </a:r>
            <a:endParaRPr lang="en-IN" dirty="0"/>
          </a:p>
        </p:txBody>
      </p:sp>
    </p:spTree>
    <p:extLst>
      <p:ext uri="{BB962C8B-B14F-4D97-AF65-F5344CB8AC3E}">
        <p14:creationId xmlns:p14="http://schemas.microsoft.com/office/powerpoint/2010/main" val="361245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2A65-726B-8E23-8A01-56BF6406219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C6CB2C-8BCE-4754-7235-4B2564DF3C8A}"/>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2746C5D6-8ED1-0E29-DB4A-5AE9068B4A5F}"/>
              </a:ext>
            </a:extLst>
          </p:cNvPr>
          <p:cNvSpPr txBox="1"/>
          <p:nvPr/>
        </p:nvSpPr>
        <p:spPr>
          <a:xfrm>
            <a:off x="275945" y="304800"/>
            <a:ext cx="10773055" cy="5355312"/>
          </a:xfrm>
          <a:prstGeom prst="rect">
            <a:avLst/>
          </a:prstGeom>
          <a:noFill/>
        </p:spPr>
        <p:txBody>
          <a:bodyPr wrap="square">
            <a:spAutoFit/>
          </a:bodyPr>
          <a:lstStyle/>
          <a:p>
            <a:pPr algn="just"/>
            <a:r>
              <a:rPr lang="en-US" b="0" i="0" dirty="0">
                <a:solidFill>
                  <a:srgbClr val="610B4B"/>
                </a:solidFill>
                <a:effectLst/>
                <a:latin typeface="erdana"/>
              </a:rPr>
              <a:t>Type of Logistic Regression:</a:t>
            </a:r>
          </a:p>
          <a:p>
            <a:pPr algn="just"/>
            <a:r>
              <a:rPr lang="en-US" b="0" i="0" dirty="0">
                <a:solidFill>
                  <a:srgbClr val="333333"/>
                </a:solidFill>
                <a:effectLst/>
                <a:latin typeface="inter-regular"/>
              </a:rPr>
              <a:t>On the basis of the categories, Logistic Regression can be classified into three types:</a:t>
            </a:r>
          </a:p>
          <a:p>
            <a:pPr algn="just">
              <a:buFont typeface="Arial" panose="020B0604020202020204" pitchFamily="34" charset="0"/>
              <a:buChar char="•"/>
            </a:pPr>
            <a:r>
              <a:rPr lang="en-US" b="1" i="0" dirty="0">
                <a:solidFill>
                  <a:srgbClr val="000000"/>
                </a:solidFill>
                <a:effectLst/>
                <a:latin typeface="inter-bold"/>
              </a:rPr>
              <a:t>Binomial:</a:t>
            </a:r>
            <a:r>
              <a:rPr lang="en-US" b="0" i="0" dirty="0">
                <a:solidFill>
                  <a:srgbClr val="000000"/>
                </a:solidFill>
                <a:effectLst/>
                <a:latin typeface="inter-regular"/>
              </a:rPr>
              <a:t> In binomial Logistic regression, there can be only two possible types of the dependent variables, such as 0 or 1, Pass or Fail, etc.</a:t>
            </a:r>
          </a:p>
          <a:p>
            <a:pPr algn="just">
              <a:buFont typeface="Arial" panose="020B0604020202020204" pitchFamily="34" charset="0"/>
              <a:buChar char="•"/>
            </a:pPr>
            <a:r>
              <a:rPr lang="en-US" b="1" i="0" dirty="0">
                <a:solidFill>
                  <a:srgbClr val="000000"/>
                </a:solidFill>
                <a:effectLst/>
                <a:latin typeface="inter-bold"/>
              </a:rPr>
              <a:t>Multinomial:</a:t>
            </a:r>
            <a:r>
              <a:rPr lang="en-US" b="0" i="0" dirty="0">
                <a:solidFill>
                  <a:srgbClr val="000000"/>
                </a:solidFill>
                <a:effectLst/>
                <a:latin typeface="inter-regular"/>
              </a:rPr>
              <a:t> In multinomial Logistic regression, there can be 3 or more possible unordered types of the dependent variable, such as "cat", "dogs", or "sheep"</a:t>
            </a:r>
          </a:p>
          <a:p>
            <a:pPr algn="just">
              <a:buFont typeface="Arial" panose="020B0604020202020204" pitchFamily="34" charset="0"/>
              <a:buChar char="•"/>
            </a:pPr>
            <a:r>
              <a:rPr lang="en-US" b="1" i="0" dirty="0">
                <a:solidFill>
                  <a:srgbClr val="000000"/>
                </a:solidFill>
                <a:effectLst/>
                <a:latin typeface="inter-bold"/>
              </a:rPr>
              <a:t>Ordinal:</a:t>
            </a:r>
            <a:r>
              <a:rPr lang="en-US" b="0" i="0" dirty="0">
                <a:solidFill>
                  <a:srgbClr val="000000"/>
                </a:solidFill>
                <a:effectLst/>
                <a:latin typeface="inter-regular"/>
              </a:rPr>
              <a:t> In ordinal Logistic regression, there can be 3 or more possible ordered types of dependent variables, such as "low", "Medium", or "High".</a:t>
            </a:r>
          </a:p>
          <a:p>
            <a:pPr algn="just">
              <a:buFont typeface="Arial" panose="020B0604020202020204" pitchFamily="34" charset="0"/>
              <a:buChar char="•"/>
            </a:pPr>
            <a:endParaRPr lang="en-US" dirty="0">
              <a:solidFill>
                <a:srgbClr val="000000"/>
              </a:solidFill>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333333"/>
                </a:solidFill>
                <a:effectLst/>
                <a:latin typeface="inter-bold"/>
              </a:rPr>
              <a:t>Steps in Logistic Regression:</a:t>
            </a:r>
            <a:r>
              <a:rPr lang="en-US" b="0" i="0" dirty="0">
                <a:solidFill>
                  <a:srgbClr val="333333"/>
                </a:solidFill>
                <a:effectLst/>
                <a:latin typeface="inter-regular"/>
              </a:rPr>
              <a:t> To implement the Logistic Regression using Python, we will use the same steps as we have done in previous topics of Regression. Below are the steps:</a:t>
            </a:r>
          </a:p>
          <a:p>
            <a:pPr algn="just">
              <a:buFont typeface="Arial" panose="020B0604020202020204" pitchFamily="34" charset="0"/>
              <a:buChar char="•"/>
            </a:pPr>
            <a:r>
              <a:rPr lang="en-US" b="0" i="0" dirty="0">
                <a:solidFill>
                  <a:srgbClr val="000000"/>
                </a:solidFill>
                <a:effectLst/>
                <a:latin typeface="inter-regular"/>
              </a:rPr>
              <a:t>Data Pre-processing step</a:t>
            </a:r>
          </a:p>
          <a:p>
            <a:pPr algn="just">
              <a:buFont typeface="Arial" panose="020B0604020202020204" pitchFamily="34" charset="0"/>
              <a:buChar char="•"/>
            </a:pPr>
            <a:r>
              <a:rPr lang="en-US" b="0" i="0" dirty="0">
                <a:solidFill>
                  <a:srgbClr val="000000"/>
                </a:solidFill>
                <a:effectLst/>
                <a:latin typeface="inter-regular"/>
              </a:rPr>
              <a:t>Fitting Logistic Regression to the Training set</a:t>
            </a:r>
          </a:p>
          <a:p>
            <a:pPr algn="just">
              <a:buFont typeface="Arial" panose="020B0604020202020204" pitchFamily="34" charset="0"/>
              <a:buChar char="•"/>
            </a:pPr>
            <a:r>
              <a:rPr lang="en-US" b="0" i="0" dirty="0">
                <a:solidFill>
                  <a:srgbClr val="000000"/>
                </a:solidFill>
                <a:effectLst/>
                <a:latin typeface="inter-regular"/>
              </a:rPr>
              <a:t>Predicting the test result</a:t>
            </a:r>
          </a:p>
          <a:p>
            <a:pPr algn="just">
              <a:buFont typeface="Arial" panose="020B0604020202020204" pitchFamily="34" charset="0"/>
              <a:buChar char="•"/>
            </a:pPr>
            <a:r>
              <a:rPr lang="en-US" b="0" i="0" dirty="0">
                <a:solidFill>
                  <a:srgbClr val="000000"/>
                </a:solidFill>
                <a:effectLst/>
                <a:latin typeface="inter-regular"/>
              </a:rPr>
              <a:t>Test accuracy of the result(Creation of Confusion matrix)</a:t>
            </a:r>
          </a:p>
          <a:p>
            <a:pPr algn="just">
              <a:buFont typeface="Arial" panose="020B0604020202020204" pitchFamily="34" charset="0"/>
              <a:buChar char="•"/>
            </a:pPr>
            <a:r>
              <a:rPr lang="en-US" b="0" i="0" dirty="0">
                <a:solidFill>
                  <a:srgbClr val="000000"/>
                </a:solidFill>
                <a:effectLst/>
                <a:latin typeface="inter-regular"/>
              </a:rPr>
              <a:t>Visualizing the test set result.</a:t>
            </a:r>
          </a:p>
          <a:p>
            <a:pPr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2815120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4A80-AE25-2ECE-45DA-4A149564113F}"/>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9F4C3EF9-E24E-C704-0015-4AECE43DB101}"/>
              </a:ext>
            </a:extLst>
          </p:cNvPr>
          <p:cNvSpPr txBox="1"/>
          <p:nvPr/>
        </p:nvSpPr>
        <p:spPr>
          <a:xfrm>
            <a:off x="533400" y="892302"/>
            <a:ext cx="9982200" cy="3693319"/>
          </a:xfrm>
          <a:prstGeom prst="rect">
            <a:avLst/>
          </a:prstGeom>
          <a:noFill/>
        </p:spPr>
        <p:txBody>
          <a:bodyPr wrap="square">
            <a:spAutoFit/>
          </a:bodyPr>
          <a:lstStyle/>
          <a:p>
            <a:pPr algn="l" fontAlgn="base"/>
            <a:r>
              <a:rPr lang="en-US" b="1" i="0" dirty="0">
                <a:solidFill>
                  <a:schemeClr val="tx1"/>
                </a:solidFill>
                <a:effectLst/>
                <a:latin typeface="Nunito" pitchFamily="2" charset="0"/>
              </a:rPr>
              <a:t>Assumptions of Logistic Regression</a:t>
            </a:r>
          </a:p>
          <a:p>
            <a:pPr algn="l" rtl="0" fontAlgn="base"/>
            <a:r>
              <a:rPr lang="en-US" b="0" i="0" dirty="0">
                <a:solidFill>
                  <a:schemeClr val="tx1"/>
                </a:solidFill>
                <a:effectLst/>
                <a:latin typeface="Nunito" pitchFamily="2" charset="0"/>
              </a:rPr>
              <a:t>We will explore the assumptions of logistic regression as understanding these assumptions is important to ensure that we are using appropriate application of the model. The assumption include:</a:t>
            </a:r>
          </a:p>
          <a:p>
            <a:pPr algn="l" fontAlgn="base">
              <a:buFont typeface="+mj-lt"/>
              <a:buAutoNum type="arabicPeriod"/>
            </a:pPr>
            <a:r>
              <a:rPr lang="en-US" b="0" i="0" dirty="0">
                <a:solidFill>
                  <a:schemeClr val="tx1"/>
                </a:solidFill>
                <a:effectLst/>
                <a:latin typeface="Nunito" pitchFamily="2" charset="0"/>
              </a:rPr>
              <a:t>Independent observations: Each observation is independent of the other. meaning there is no correlation between any input variables.</a:t>
            </a:r>
          </a:p>
          <a:p>
            <a:pPr algn="l" fontAlgn="base">
              <a:buFont typeface="+mj-lt"/>
              <a:buAutoNum type="arabicPeriod" startAt="2"/>
            </a:pPr>
            <a:r>
              <a:rPr lang="en-US" b="0" i="0" dirty="0">
                <a:solidFill>
                  <a:schemeClr val="tx1"/>
                </a:solidFill>
                <a:effectLst/>
                <a:latin typeface="Nunito" pitchFamily="2" charset="0"/>
              </a:rPr>
              <a:t>Binary dependent variables: It takes the assumption that the dependent variable must be binary or dichotomous, meaning it can take only two values. For more than two categories SoftMax functions are used.</a:t>
            </a:r>
          </a:p>
          <a:p>
            <a:pPr algn="l" fontAlgn="base">
              <a:buFont typeface="+mj-lt"/>
              <a:buAutoNum type="arabicPeriod" startAt="3"/>
            </a:pPr>
            <a:r>
              <a:rPr lang="en-US" b="0" i="0" dirty="0">
                <a:solidFill>
                  <a:schemeClr val="tx1"/>
                </a:solidFill>
                <a:effectLst/>
                <a:latin typeface="Nunito" pitchFamily="2" charset="0"/>
              </a:rPr>
              <a:t>Linearity relationship between independent variables and log odds: The relationship between the independent variables and the log odds of the dependent variable should be linear.</a:t>
            </a:r>
          </a:p>
          <a:p>
            <a:pPr algn="l" fontAlgn="base">
              <a:buFont typeface="+mj-lt"/>
              <a:buAutoNum type="arabicPeriod" startAt="4"/>
            </a:pPr>
            <a:r>
              <a:rPr lang="en-US" b="0" i="0" dirty="0">
                <a:solidFill>
                  <a:schemeClr val="tx1"/>
                </a:solidFill>
                <a:effectLst/>
                <a:latin typeface="Nunito" pitchFamily="2" charset="0"/>
              </a:rPr>
              <a:t>No outliers: There should be no outliers in the dataset.</a:t>
            </a:r>
          </a:p>
          <a:p>
            <a:pPr algn="l" fontAlgn="base">
              <a:buFont typeface="+mj-lt"/>
              <a:buAutoNum type="arabicPeriod" startAt="5"/>
            </a:pPr>
            <a:r>
              <a:rPr lang="en-US" b="0" i="0" dirty="0">
                <a:solidFill>
                  <a:schemeClr val="tx1"/>
                </a:solidFill>
                <a:effectLst/>
                <a:latin typeface="Nunito" pitchFamily="2" charset="0"/>
              </a:rPr>
              <a:t>Large sample size: The sample size is sufficiently large</a:t>
            </a:r>
          </a:p>
        </p:txBody>
      </p:sp>
    </p:spTree>
    <p:extLst>
      <p:ext uri="{BB962C8B-B14F-4D97-AF65-F5344CB8AC3E}">
        <p14:creationId xmlns:p14="http://schemas.microsoft.com/office/powerpoint/2010/main" val="2488990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A70A6-F1F4-26BB-6579-89FBC28DA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4A4AF-A249-264E-FD29-56295F450C8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3033F23-ECA2-41C8-8AEF-1182FD2325A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C786769-2121-E44A-2D2E-5F9830ECD7C6}"/>
              </a:ext>
            </a:extLst>
          </p:cNvPr>
          <p:cNvPicPr>
            <a:picLocks noChangeAspect="1"/>
          </p:cNvPicPr>
          <p:nvPr/>
        </p:nvPicPr>
        <p:blipFill>
          <a:blip r:embed="rId2"/>
          <a:stretch>
            <a:fillRect/>
          </a:stretch>
        </p:blipFill>
        <p:spPr>
          <a:xfrm>
            <a:off x="0" y="377747"/>
            <a:ext cx="12192000" cy="6102506"/>
          </a:xfrm>
          <a:prstGeom prst="rect">
            <a:avLst/>
          </a:prstGeom>
        </p:spPr>
      </p:pic>
    </p:spTree>
    <p:extLst>
      <p:ext uri="{BB962C8B-B14F-4D97-AF65-F5344CB8AC3E}">
        <p14:creationId xmlns:p14="http://schemas.microsoft.com/office/powerpoint/2010/main" val="2892395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0E2D9-1EF1-F5CA-DBA8-886C30DC5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0D79A-ED3A-3B97-07E1-71EB8C06703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18843E1-AECD-8E1C-BC05-5EE5E556848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FF33EFF-AF16-9C2D-8085-0670B861EF79}"/>
              </a:ext>
            </a:extLst>
          </p:cNvPr>
          <p:cNvPicPr>
            <a:picLocks noChangeAspect="1"/>
          </p:cNvPicPr>
          <p:nvPr/>
        </p:nvPicPr>
        <p:blipFill>
          <a:blip r:embed="rId2"/>
          <a:stretch>
            <a:fillRect/>
          </a:stretch>
        </p:blipFill>
        <p:spPr>
          <a:xfrm>
            <a:off x="0" y="596212"/>
            <a:ext cx="12192000" cy="5665576"/>
          </a:xfrm>
          <a:prstGeom prst="rect">
            <a:avLst/>
          </a:prstGeom>
        </p:spPr>
      </p:pic>
    </p:spTree>
    <p:extLst>
      <p:ext uri="{BB962C8B-B14F-4D97-AF65-F5344CB8AC3E}">
        <p14:creationId xmlns:p14="http://schemas.microsoft.com/office/powerpoint/2010/main" val="226506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C4D57-DBCB-10F9-5C15-DA0666E08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FDC34-2F1D-5346-A52E-4F393C5F978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DF767D3-726B-DF0F-531D-2F52C490C63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DD52837-8605-2EAF-C687-DB4B4BB6EDAB}"/>
              </a:ext>
            </a:extLst>
          </p:cNvPr>
          <p:cNvPicPr>
            <a:picLocks noChangeAspect="1"/>
          </p:cNvPicPr>
          <p:nvPr/>
        </p:nvPicPr>
        <p:blipFill>
          <a:blip r:embed="rId2"/>
          <a:stretch>
            <a:fillRect/>
          </a:stretch>
        </p:blipFill>
        <p:spPr>
          <a:xfrm>
            <a:off x="0" y="356406"/>
            <a:ext cx="12192000" cy="6145188"/>
          </a:xfrm>
          <a:prstGeom prst="rect">
            <a:avLst/>
          </a:prstGeom>
        </p:spPr>
      </p:pic>
    </p:spTree>
    <p:extLst>
      <p:ext uri="{BB962C8B-B14F-4D97-AF65-F5344CB8AC3E}">
        <p14:creationId xmlns:p14="http://schemas.microsoft.com/office/powerpoint/2010/main" val="578830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8DF0-CB1E-3FF2-664C-73CAA0FCE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2D228-8363-2FF3-CBA8-5CB9DCF69F1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C6ED7FD-151D-1E2E-CD06-CE4F3324BA6E}"/>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767D8EB8-67DF-21C4-A1C2-392E2F77088B}"/>
              </a:ext>
            </a:extLst>
          </p:cNvPr>
          <p:cNvPicPr>
            <a:picLocks noChangeAspect="1"/>
          </p:cNvPicPr>
          <p:nvPr/>
        </p:nvPicPr>
        <p:blipFill>
          <a:blip r:embed="rId2"/>
          <a:stretch>
            <a:fillRect/>
          </a:stretch>
        </p:blipFill>
        <p:spPr>
          <a:xfrm>
            <a:off x="0" y="867194"/>
            <a:ext cx="12192000" cy="5123612"/>
          </a:xfrm>
          <a:prstGeom prst="rect">
            <a:avLst/>
          </a:prstGeom>
        </p:spPr>
      </p:pic>
    </p:spTree>
    <p:extLst>
      <p:ext uri="{BB962C8B-B14F-4D97-AF65-F5344CB8AC3E}">
        <p14:creationId xmlns:p14="http://schemas.microsoft.com/office/powerpoint/2010/main" val="3057607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A58B-2354-DD48-673B-E6C40B993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A50A2-267B-1DC8-D82E-1F8591F7726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00B6278-919C-B5A8-2F3C-D435DBF7F42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A215B6A-AF8E-F664-94E9-268B033B1586}"/>
              </a:ext>
            </a:extLst>
          </p:cNvPr>
          <p:cNvPicPr>
            <a:picLocks noChangeAspect="1"/>
          </p:cNvPicPr>
          <p:nvPr/>
        </p:nvPicPr>
        <p:blipFill>
          <a:blip r:embed="rId2"/>
          <a:stretch>
            <a:fillRect/>
          </a:stretch>
        </p:blipFill>
        <p:spPr>
          <a:xfrm>
            <a:off x="214312" y="52387"/>
            <a:ext cx="11763375" cy="6753225"/>
          </a:xfrm>
          <a:prstGeom prst="rect">
            <a:avLst/>
          </a:prstGeom>
        </p:spPr>
      </p:pic>
    </p:spTree>
    <p:extLst>
      <p:ext uri="{BB962C8B-B14F-4D97-AF65-F5344CB8AC3E}">
        <p14:creationId xmlns:p14="http://schemas.microsoft.com/office/powerpoint/2010/main" val="366889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58C4F-04B8-957F-1B7E-2781BAD5B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6101E-CEA0-C404-3F5E-89527937ED1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0B55984-57E6-F5FC-9A28-634CFE025BB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12316A0-AD76-4A06-94E2-CE91CE434249}"/>
              </a:ext>
            </a:extLst>
          </p:cNvPr>
          <p:cNvPicPr>
            <a:picLocks noChangeAspect="1"/>
          </p:cNvPicPr>
          <p:nvPr/>
        </p:nvPicPr>
        <p:blipFill>
          <a:blip r:embed="rId2"/>
          <a:stretch>
            <a:fillRect/>
          </a:stretch>
        </p:blipFill>
        <p:spPr>
          <a:xfrm>
            <a:off x="0" y="662775"/>
            <a:ext cx="12192000" cy="5532450"/>
          </a:xfrm>
          <a:prstGeom prst="rect">
            <a:avLst/>
          </a:prstGeom>
        </p:spPr>
      </p:pic>
    </p:spTree>
    <p:extLst>
      <p:ext uri="{BB962C8B-B14F-4D97-AF65-F5344CB8AC3E}">
        <p14:creationId xmlns:p14="http://schemas.microsoft.com/office/powerpoint/2010/main" val="1636766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E551-5DA8-F598-34F9-4E150C9F676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D6ED788-569A-D21E-20E3-F9950AC6628B}"/>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27CAE8E5-1A1D-B2AF-A8F0-C7A527DFD4B3}"/>
              </a:ext>
            </a:extLst>
          </p:cNvPr>
          <p:cNvPicPr>
            <a:picLocks noChangeAspect="1"/>
          </p:cNvPicPr>
          <p:nvPr/>
        </p:nvPicPr>
        <p:blipFill>
          <a:blip r:embed="rId2"/>
          <a:stretch>
            <a:fillRect/>
          </a:stretch>
        </p:blipFill>
        <p:spPr>
          <a:xfrm>
            <a:off x="0" y="313413"/>
            <a:ext cx="12192000" cy="6231174"/>
          </a:xfrm>
          <a:prstGeom prst="rect">
            <a:avLst/>
          </a:prstGeom>
        </p:spPr>
      </p:pic>
    </p:spTree>
    <p:extLst>
      <p:ext uri="{BB962C8B-B14F-4D97-AF65-F5344CB8AC3E}">
        <p14:creationId xmlns:p14="http://schemas.microsoft.com/office/powerpoint/2010/main" val="205290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FDA3-8029-15F4-658B-BE333B7BD7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1C8C73A-F084-BC94-6DB2-BA222342AA8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F838DEE-51C1-7CEB-B1F5-1A62545D7BCA}"/>
              </a:ext>
            </a:extLst>
          </p:cNvPr>
          <p:cNvPicPr>
            <a:picLocks noChangeAspect="1"/>
          </p:cNvPicPr>
          <p:nvPr/>
        </p:nvPicPr>
        <p:blipFill>
          <a:blip r:embed="rId2"/>
          <a:stretch>
            <a:fillRect/>
          </a:stretch>
        </p:blipFill>
        <p:spPr>
          <a:xfrm>
            <a:off x="528637" y="290512"/>
            <a:ext cx="11134725" cy="6276975"/>
          </a:xfrm>
          <a:prstGeom prst="rect">
            <a:avLst/>
          </a:prstGeom>
        </p:spPr>
      </p:pic>
    </p:spTree>
    <p:extLst>
      <p:ext uri="{BB962C8B-B14F-4D97-AF65-F5344CB8AC3E}">
        <p14:creationId xmlns:p14="http://schemas.microsoft.com/office/powerpoint/2010/main" val="1749145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6A10-8892-B29F-5E85-F043F08613B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9699DC9-3C12-CA54-C818-B3B3B5C26F3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F04F225-D5F0-5F0D-636D-309C2968424B}"/>
              </a:ext>
            </a:extLst>
          </p:cNvPr>
          <p:cNvPicPr>
            <a:picLocks noChangeAspect="1"/>
          </p:cNvPicPr>
          <p:nvPr/>
        </p:nvPicPr>
        <p:blipFill>
          <a:blip r:embed="rId2"/>
          <a:stretch>
            <a:fillRect/>
          </a:stretch>
        </p:blipFill>
        <p:spPr>
          <a:xfrm>
            <a:off x="0" y="214706"/>
            <a:ext cx="12192000" cy="6122418"/>
          </a:xfrm>
          <a:prstGeom prst="rect">
            <a:avLst/>
          </a:prstGeom>
        </p:spPr>
      </p:pic>
      <p:pic>
        <p:nvPicPr>
          <p:cNvPr id="7" name="Picture 6">
            <a:extLst>
              <a:ext uri="{FF2B5EF4-FFF2-40B4-BE49-F238E27FC236}">
                <a16:creationId xmlns:a16="http://schemas.microsoft.com/office/drawing/2014/main" id="{50403078-9F33-F48C-54E1-6CC5D9C79502}"/>
              </a:ext>
            </a:extLst>
          </p:cNvPr>
          <p:cNvPicPr>
            <a:picLocks noChangeAspect="1"/>
          </p:cNvPicPr>
          <p:nvPr/>
        </p:nvPicPr>
        <p:blipFill>
          <a:blip r:embed="rId3"/>
          <a:stretch>
            <a:fillRect/>
          </a:stretch>
        </p:blipFill>
        <p:spPr>
          <a:xfrm>
            <a:off x="0" y="291782"/>
            <a:ext cx="12192000" cy="6274435"/>
          </a:xfrm>
          <a:prstGeom prst="rect">
            <a:avLst/>
          </a:prstGeom>
        </p:spPr>
      </p:pic>
    </p:spTree>
    <p:extLst>
      <p:ext uri="{BB962C8B-B14F-4D97-AF65-F5344CB8AC3E}">
        <p14:creationId xmlns:p14="http://schemas.microsoft.com/office/powerpoint/2010/main" val="84996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1320-0842-4D3A-1191-4871500F00F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25735A9-B6A0-F035-4C42-BF943A581216}"/>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EB70AE64-4A44-90AD-835F-5594F53430FD}"/>
              </a:ext>
            </a:extLst>
          </p:cNvPr>
          <p:cNvPicPr>
            <a:picLocks noChangeAspect="1"/>
          </p:cNvPicPr>
          <p:nvPr/>
        </p:nvPicPr>
        <p:blipFill>
          <a:blip r:embed="rId2"/>
          <a:stretch>
            <a:fillRect/>
          </a:stretch>
        </p:blipFill>
        <p:spPr>
          <a:xfrm>
            <a:off x="0" y="314563"/>
            <a:ext cx="12192000" cy="6228874"/>
          </a:xfrm>
          <a:prstGeom prst="rect">
            <a:avLst/>
          </a:prstGeom>
        </p:spPr>
      </p:pic>
    </p:spTree>
    <p:extLst>
      <p:ext uri="{BB962C8B-B14F-4D97-AF65-F5344CB8AC3E}">
        <p14:creationId xmlns:p14="http://schemas.microsoft.com/office/powerpoint/2010/main" val="377394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365C-326F-A013-F13E-E0152A653F6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1D3C24A-4C77-E8C9-50A4-14A721CF87F3}"/>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4FC703B0-D356-3A13-761A-3A6FFBCBE0F4}"/>
              </a:ext>
            </a:extLst>
          </p:cNvPr>
          <p:cNvPicPr>
            <a:picLocks noChangeAspect="1"/>
          </p:cNvPicPr>
          <p:nvPr/>
        </p:nvPicPr>
        <p:blipFill>
          <a:blip r:embed="rId2"/>
          <a:stretch>
            <a:fillRect/>
          </a:stretch>
        </p:blipFill>
        <p:spPr>
          <a:xfrm>
            <a:off x="0" y="292160"/>
            <a:ext cx="12192000" cy="6273679"/>
          </a:xfrm>
          <a:prstGeom prst="rect">
            <a:avLst/>
          </a:prstGeom>
        </p:spPr>
      </p:pic>
    </p:spTree>
    <p:extLst>
      <p:ext uri="{BB962C8B-B14F-4D97-AF65-F5344CB8AC3E}">
        <p14:creationId xmlns:p14="http://schemas.microsoft.com/office/powerpoint/2010/main" val="1519458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4F92-D1C8-F01D-20D8-07F6F6E56DE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8EE2C2D-6634-59DF-D405-9B48663E31D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E3EB61E-F863-FB18-6A6F-267BC6F0A8CB}"/>
              </a:ext>
            </a:extLst>
          </p:cNvPr>
          <p:cNvPicPr>
            <a:picLocks noChangeAspect="1"/>
          </p:cNvPicPr>
          <p:nvPr/>
        </p:nvPicPr>
        <p:blipFill>
          <a:blip r:embed="rId2"/>
          <a:stretch>
            <a:fillRect/>
          </a:stretch>
        </p:blipFill>
        <p:spPr>
          <a:xfrm>
            <a:off x="0" y="761388"/>
            <a:ext cx="12192000" cy="5335224"/>
          </a:xfrm>
          <a:prstGeom prst="rect">
            <a:avLst/>
          </a:prstGeom>
        </p:spPr>
      </p:pic>
    </p:spTree>
    <p:extLst>
      <p:ext uri="{BB962C8B-B14F-4D97-AF65-F5344CB8AC3E}">
        <p14:creationId xmlns:p14="http://schemas.microsoft.com/office/powerpoint/2010/main" val="4084597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27FF-42F1-4A9F-6CAD-949D4FA3C0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611291-2C8F-71B8-6318-CC3F03F1819C}"/>
              </a:ext>
            </a:extLst>
          </p:cNvPr>
          <p:cNvSpPr>
            <a:spLocks noGrp="1"/>
          </p:cNvSpPr>
          <p:nvPr>
            <p:ph type="body" idx="1"/>
          </p:nvPr>
        </p:nvSpPr>
        <p:spPr/>
        <p:txBody>
          <a:bodyPr/>
          <a:lstStyle/>
          <a:p>
            <a:endParaRPr lang="en-IN"/>
          </a:p>
        </p:txBody>
      </p:sp>
      <p:pic>
        <p:nvPicPr>
          <p:cNvPr id="16" name="Picture 15">
            <a:extLst>
              <a:ext uri="{FF2B5EF4-FFF2-40B4-BE49-F238E27FC236}">
                <a16:creationId xmlns:a16="http://schemas.microsoft.com/office/drawing/2014/main" id="{B60A9983-D14C-F5C2-35A2-4BBDDD889123}"/>
              </a:ext>
            </a:extLst>
          </p:cNvPr>
          <p:cNvPicPr>
            <a:picLocks noChangeAspect="1"/>
          </p:cNvPicPr>
          <p:nvPr/>
        </p:nvPicPr>
        <p:blipFill>
          <a:blip r:embed="rId2"/>
          <a:stretch>
            <a:fillRect/>
          </a:stretch>
        </p:blipFill>
        <p:spPr>
          <a:xfrm>
            <a:off x="275946" y="0"/>
            <a:ext cx="10858870" cy="6858000"/>
          </a:xfrm>
          <a:prstGeom prst="rect">
            <a:avLst/>
          </a:prstGeom>
        </p:spPr>
      </p:pic>
    </p:spTree>
    <p:extLst>
      <p:ext uri="{BB962C8B-B14F-4D97-AF65-F5344CB8AC3E}">
        <p14:creationId xmlns:p14="http://schemas.microsoft.com/office/powerpoint/2010/main" val="3328061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4DD1-0E15-8CF5-E939-C5E15AD8420C}"/>
              </a:ext>
            </a:extLst>
          </p:cNvPr>
          <p:cNvSpPr>
            <a:spLocks noGrp="1"/>
          </p:cNvSpPr>
          <p:nvPr>
            <p:ph type="title"/>
          </p:nvPr>
        </p:nvSpPr>
        <p:spPr>
          <a:xfrm>
            <a:off x="275945" y="214706"/>
            <a:ext cx="11640108" cy="1846659"/>
          </a:xfrm>
        </p:spPr>
        <p:txBody>
          <a:bodyPr/>
          <a:lstStyle/>
          <a:p>
            <a:r>
              <a:rPr lang="en-US" b="1" i="0" dirty="0">
                <a:solidFill>
                  <a:schemeClr val="tx1"/>
                </a:solidFill>
                <a:effectLst/>
                <a:latin typeface="Nunito" pitchFamily="2" charset="0"/>
              </a:rPr>
              <a:t>Differences Between Linear and Logistic Regression</a:t>
            </a:r>
            <a:br>
              <a:rPr lang="en-US" b="1" i="0" dirty="0">
                <a:solidFill>
                  <a:schemeClr val="tx1"/>
                </a:solidFill>
                <a:effectLst/>
                <a:latin typeface="Nunito" pitchFamily="2" charset="0"/>
              </a:rPr>
            </a:br>
            <a:endParaRPr lang="en-IN" dirty="0">
              <a:solidFill>
                <a:schemeClr val="tx1"/>
              </a:solidFill>
            </a:endParaRPr>
          </a:p>
        </p:txBody>
      </p:sp>
      <p:sp>
        <p:nvSpPr>
          <p:cNvPr id="9" name="TextBox 8">
            <a:extLst>
              <a:ext uri="{FF2B5EF4-FFF2-40B4-BE49-F238E27FC236}">
                <a16:creationId xmlns:a16="http://schemas.microsoft.com/office/drawing/2014/main" id="{E3A98923-2477-8F9F-9234-C42CED3BF2BD}"/>
              </a:ext>
            </a:extLst>
          </p:cNvPr>
          <p:cNvSpPr txBox="1"/>
          <p:nvPr/>
        </p:nvSpPr>
        <p:spPr>
          <a:xfrm>
            <a:off x="595171" y="2713949"/>
            <a:ext cx="9844229" cy="923330"/>
          </a:xfrm>
          <a:prstGeom prst="rect">
            <a:avLst/>
          </a:prstGeom>
          <a:noFill/>
        </p:spPr>
        <p:txBody>
          <a:bodyPr wrap="square">
            <a:spAutoFit/>
          </a:bodyPr>
          <a:lstStyle/>
          <a:p>
            <a:r>
              <a:rPr lang="en-US" b="0" i="0" dirty="0">
                <a:solidFill>
                  <a:schemeClr val="tx1"/>
                </a:solidFill>
                <a:effectLst/>
                <a:latin typeface="Nunito" pitchFamily="2" charset="0"/>
              </a:rPr>
              <a:t>The difference between linear regression and logistic regression is that linear regression output is the continuous value that can be anything while logistic regression predicts the probability that an instance belongs to a given class or not.</a:t>
            </a:r>
            <a:endParaRPr lang="en-IN" dirty="0">
              <a:solidFill>
                <a:schemeClr val="tx1"/>
              </a:solidFill>
            </a:endParaRPr>
          </a:p>
        </p:txBody>
      </p:sp>
    </p:spTree>
    <p:extLst>
      <p:ext uri="{BB962C8B-B14F-4D97-AF65-F5344CB8AC3E}">
        <p14:creationId xmlns:p14="http://schemas.microsoft.com/office/powerpoint/2010/main" val="2559059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DC50-64A8-E518-3B73-DF0538D87EC4}"/>
              </a:ext>
            </a:extLst>
          </p:cNvPr>
          <p:cNvSpPr>
            <a:spLocks noGrp="1"/>
          </p:cNvSpPr>
          <p:nvPr>
            <p:ph type="title"/>
          </p:nvPr>
        </p:nvSpPr>
        <p:spPr>
          <a:xfrm>
            <a:off x="275945" y="214706"/>
            <a:ext cx="11640108" cy="615553"/>
          </a:xfrm>
        </p:spPr>
        <p:txBody>
          <a:bodyPr/>
          <a:lstStyle/>
          <a:p>
            <a:r>
              <a:rPr lang="en-IN"/>
              <a:t>d</a:t>
            </a:r>
            <a:endParaRPr lang="en-IN" dirty="0"/>
          </a:p>
        </p:txBody>
      </p:sp>
      <p:sp>
        <p:nvSpPr>
          <p:cNvPr id="3" name="Text Placeholder 2">
            <a:extLst>
              <a:ext uri="{FF2B5EF4-FFF2-40B4-BE49-F238E27FC236}">
                <a16:creationId xmlns:a16="http://schemas.microsoft.com/office/drawing/2014/main" id="{417D8757-1F77-E237-9319-112A4FAA3291}"/>
              </a:ext>
            </a:extLst>
          </p:cNvPr>
          <p:cNvSpPr>
            <a:spLocks noGrp="1"/>
          </p:cNvSpPr>
          <p:nvPr>
            <p:ph type="body" idx="1"/>
          </p:nvPr>
        </p:nvSpPr>
        <p:spPr/>
        <p:txBody>
          <a:bodyPr/>
          <a:lstStyle/>
          <a:p>
            <a:endParaRPr lang="en-IN"/>
          </a:p>
        </p:txBody>
      </p:sp>
      <p:graphicFrame>
        <p:nvGraphicFramePr>
          <p:cNvPr id="4" name="Table 3">
            <a:extLst>
              <a:ext uri="{FF2B5EF4-FFF2-40B4-BE49-F238E27FC236}">
                <a16:creationId xmlns:a16="http://schemas.microsoft.com/office/drawing/2014/main" id="{350E4FFB-FABF-1CE2-4926-6799C754227A}"/>
              </a:ext>
            </a:extLst>
          </p:cNvPr>
          <p:cNvGraphicFramePr>
            <a:graphicFrameLocks noGrp="1"/>
          </p:cNvGraphicFramePr>
          <p:nvPr>
            <p:extLst>
              <p:ext uri="{D42A27DB-BD31-4B8C-83A1-F6EECF244321}">
                <p14:modId xmlns:p14="http://schemas.microsoft.com/office/powerpoint/2010/main" val="1779270599"/>
              </p:ext>
            </p:extLst>
          </p:nvPr>
        </p:nvGraphicFramePr>
        <p:xfrm>
          <a:off x="838200" y="533399"/>
          <a:ext cx="9829800" cy="6109895"/>
        </p:xfrm>
        <a:graphic>
          <a:graphicData uri="http://schemas.openxmlformats.org/drawingml/2006/table">
            <a:tbl>
              <a:tblPr firstRow="1" bandRow="1">
                <a:tableStyleId>{21E4AEA4-8DFA-4A89-87EB-49C32662AFE0}</a:tableStyleId>
              </a:tblPr>
              <a:tblGrid>
                <a:gridCol w="4914900">
                  <a:extLst>
                    <a:ext uri="{9D8B030D-6E8A-4147-A177-3AD203B41FA5}">
                      <a16:colId xmlns:a16="http://schemas.microsoft.com/office/drawing/2014/main" val="4055699071"/>
                    </a:ext>
                  </a:extLst>
                </a:gridCol>
                <a:gridCol w="4914900">
                  <a:extLst>
                    <a:ext uri="{9D8B030D-6E8A-4147-A177-3AD203B41FA5}">
                      <a16:colId xmlns:a16="http://schemas.microsoft.com/office/drawing/2014/main" val="3207718861"/>
                    </a:ext>
                  </a:extLst>
                </a:gridCol>
              </a:tblGrid>
              <a:tr h="477540">
                <a:tc>
                  <a:txBody>
                    <a:bodyPr/>
                    <a:lstStyle/>
                    <a:p>
                      <a:pPr algn="ctr" rtl="0" fontAlgn="base"/>
                      <a:r>
                        <a:rPr lang="en-IN" sz="1400" b="1" dirty="0">
                          <a:effectLst/>
                        </a:rPr>
                        <a:t>Linear Regression</a:t>
                      </a:r>
                    </a:p>
                  </a:txBody>
                  <a:tcPr marL="38100" marR="38100" marT="76200" marB="76200" anchor="ctr"/>
                </a:tc>
                <a:tc>
                  <a:txBody>
                    <a:bodyPr/>
                    <a:lstStyle/>
                    <a:p>
                      <a:pPr algn="ctr" rtl="0" fontAlgn="base"/>
                      <a:r>
                        <a:rPr lang="en-IN" sz="1400" b="1" dirty="0">
                          <a:effectLst/>
                        </a:rPr>
                        <a:t>Logistic Regression</a:t>
                      </a:r>
                    </a:p>
                  </a:txBody>
                  <a:tcPr marL="76200" marR="76200" marT="76200" marB="76200" anchor="ctr"/>
                </a:tc>
                <a:extLst>
                  <a:ext uri="{0D108BD9-81ED-4DB2-BD59-A6C34878D82A}">
                    <a16:rowId xmlns:a16="http://schemas.microsoft.com/office/drawing/2014/main" val="1409367463"/>
                  </a:ext>
                </a:extLst>
              </a:tr>
              <a:tr h="1010684">
                <a:tc>
                  <a:txBody>
                    <a:bodyPr/>
                    <a:lstStyle/>
                    <a:p>
                      <a:pPr algn="ctr" rtl="0" fontAlgn="base"/>
                      <a:r>
                        <a:rPr lang="en-US" sz="1250" b="0">
                          <a:effectLst/>
                        </a:rPr>
                        <a:t>Linear regression is used to predict the continuous dependent variable using a given set of independent variables.</a:t>
                      </a:r>
                    </a:p>
                  </a:txBody>
                  <a:tcPr marL="76200" marR="76200" marT="106680" marB="106680" anchor="ctr"/>
                </a:tc>
                <a:tc>
                  <a:txBody>
                    <a:bodyPr/>
                    <a:lstStyle/>
                    <a:p>
                      <a:pPr algn="ctr" rtl="0" fontAlgn="base"/>
                      <a:r>
                        <a:rPr lang="en-US" sz="1250" b="0" dirty="0">
                          <a:effectLst/>
                        </a:rPr>
                        <a:t>Logistic regression is used to predict the categorical dependent variable using a given set of independent variables.</a:t>
                      </a:r>
                    </a:p>
                  </a:txBody>
                  <a:tcPr marL="76200" marR="76200" marT="106680" marB="106680" anchor="ctr"/>
                </a:tc>
                <a:extLst>
                  <a:ext uri="{0D108BD9-81ED-4DB2-BD59-A6C34878D82A}">
                    <a16:rowId xmlns:a16="http://schemas.microsoft.com/office/drawing/2014/main" val="2666709487"/>
                  </a:ext>
                </a:extLst>
              </a:tr>
              <a:tr h="520061">
                <a:tc>
                  <a:txBody>
                    <a:bodyPr/>
                    <a:lstStyle/>
                    <a:p>
                      <a:pPr algn="ctr" rtl="0" fontAlgn="base"/>
                      <a:r>
                        <a:rPr lang="en-US" sz="1250" b="0" dirty="0">
                          <a:effectLst/>
                        </a:rPr>
                        <a:t>Linear regression is used for solving regression problem.</a:t>
                      </a:r>
                    </a:p>
                  </a:txBody>
                  <a:tcPr marL="76200" marR="76200" marT="106680" marB="106680" anchor="ctr"/>
                </a:tc>
                <a:tc>
                  <a:txBody>
                    <a:bodyPr/>
                    <a:lstStyle/>
                    <a:p>
                      <a:pPr algn="ctr" rtl="0" fontAlgn="base"/>
                      <a:r>
                        <a:rPr lang="en-US" sz="1250" b="0">
                          <a:effectLst/>
                        </a:rPr>
                        <a:t>It is used for solving classification problems.</a:t>
                      </a:r>
                    </a:p>
                  </a:txBody>
                  <a:tcPr marL="76200" marR="76200" marT="106680" marB="106680" anchor="ctr"/>
                </a:tc>
                <a:extLst>
                  <a:ext uri="{0D108BD9-81ED-4DB2-BD59-A6C34878D82A}">
                    <a16:rowId xmlns:a16="http://schemas.microsoft.com/office/drawing/2014/main" val="3767944092"/>
                  </a:ext>
                </a:extLst>
              </a:tr>
              <a:tr h="520061">
                <a:tc>
                  <a:txBody>
                    <a:bodyPr/>
                    <a:lstStyle/>
                    <a:p>
                      <a:pPr algn="ctr" rtl="0" fontAlgn="base"/>
                      <a:r>
                        <a:rPr lang="en-US" sz="1250" b="0">
                          <a:effectLst/>
                        </a:rPr>
                        <a:t>In this we predict the value of continuous variables</a:t>
                      </a:r>
                    </a:p>
                  </a:txBody>
                  <a:tcPr marL="76200" marR="76200" marT="106680" marB="106680" anchor="ctr"/>
                </a:tc>
                <a:tc>
                  <a:txBody>
                    <a:bodyPr/>
                    <a:lstStyle/>
                    <a:p>
                      <a:pPr algn="ctr" rtl="0" fontAlgn="base"/>
                      <a:r>
                        <a:rPr lang="en-US" sz="1250" b="0" dirty="0">
                          <a:effectLst/>
                        </a:rPr>
                        <a:t>In this we predict values of categorical variables</a:t>
                      </a:r>
                    </a:p>
                  </a:txBody>
                  <a:tcPr marL="76200" marR="76200" marT="106680" marB="106680" anchor="ctr"/>
                </a:tc>
                <a:extLst>
                  <a:ext uri="{0D108BD9-81ED-4DB2-BD59-A6C34878D82A}">
                    <a16:rowId xmlns:a16="http://schemas.microsoft.com/office/drawing/2014/main" val="3280738948"/>
                  </a:ext>
                </a:extLst>
              </a:tr>
              <a:tr h="520061">
                <a:tc>
                  <a:txBody>
                    <a:bodyPr/>
                    <a:lstStyle/>
                    <a:p>
                      <a:pPr algn="ctr" rtl="0" fontAlgn="base"/>
                      <a:r>
                        <a:rPr lang="en-US" sz="1250" b="0">
                          <a:effectLst/>
                        </a:rPr>
                        <a:t>In this we find best fit line.</a:t>
                      </a:r>
                    </a:p>
                  </a:txBody>
                  <a:tcPr marL="76200" marR="76200" marT="106680" marB="106680" anchor="ctr"/>
                </a:tc>
                <a:tc>
                  <a:txBody>
                    <a:bodyPr/>
                    <a:lstStyle/>
                    <a:p>
                      <a:pPr algn="ctr" rtl="0" fontAlgn="base"/>
                      <a:r>
                        <a:rPr lang="en-US" sz="1250" b="0">
                          <a:effectLst/>
                        </a:rPr>
                        <a:t>In this we find S-Curve.</a:t>
                      </a:r>
                    </a:p>
                  </a:txBody>
                  <a:tcPr marL="76200" marR="76200" marT="106680" marB="106680" anchor="ctr"/>
                </a:tc>
                <a:extLst>
                  <a:ext uri="{0D108BD9-81ED-4DB2-BD59-A6C34878D82A}">
                    <a16:rowId xmlns:a16="http://schemas.microsoft.com/office/drawing/2014/main" val="493364162"/>
                  </a:ext>
                </a:extLst>
              </a:tr>
              <a:tr h="765372">
                <a:tc>
                  <a:txBody>
                    <a:bodyPr/>
                    <a:lstStyle/>
                    <a:p>
                      <a:pPr algn="ctr" rtl="0" fontAlgn="base"/>
                      <a:r>
                        <a:rPr lang="en-US" sz="1250" b="0">
                          <a:effectLst/>
                        </a:rPr>
                        <a:t>Least square estimation method is used for estimation of accuracy.</a:t>
                      </a:r>
                    </a:p>
                  </a:txBody>
                  <a:tcPr marL="76200" marR="76200" marT="106680" marB="106680" anchor="ctr"/>
                </a:tc>
                <a:tc>
                  <a:txBody>
                    <a:bodyPr/>
                    <a:lstStyle/>
                    <a:p>
                      <a:pPr algn="ctr" rtl="0" fontAlgn="base"/>
                      <a:r>
                        <a:rPr lang="en-US" sz="1250" b="0">
                          <a:effectLst/>
                        </a:rPr>
                        <a:t>Maximum likelihood estimation method is used for Estimation of accuracy.</a:t>
                      </a:r>
                    </a:p>
                  </a:txBody>
                  <a:tcPr marL="76200" marR="76200" marT="106680" marB="106680" anchor="ctr"/>
                </a:tc>
                <a:extLst>
                  <a:ext uri="{0D108BD9-81ED-4DB2-BD59-A6C34878D82A}">
                    <a16:rowId xmlns:a16="http://schemas.microsoft.com/office/drawing/2014/main" val="2611735822"/>
                  </a:ext>
                </a:extLst>
              </a:tr>
              <a:tr h="765372">
                <a:tc>
                  <a:txBody>
                    <a:bodyPr/>
                    <a:lstStyle/>
                    <a:p>
                      <a:pPr algn="ctr" rtl="0" fontAlgn="base"/>
                      <a:r>
                        <a:rPr lang="en-US" sz="1250" b="0">
                          <a:effectLst/>
                        </a:rPr>
                        <a:t>The output must be continuous value, such as price, age, etc.</a:t>
                      </a:r>
                    </a:p>
                  </a:txBody>
                  <a:tcPr marL="76200" marR="76200" marT="106680" marB="106680" anchor="ctr"/>
                </a:tc>
                <a:tc>
                  <a:txBody>
                    <a:bodyPr/>
                    <a:lstStyle/>
                    <a:p>
                      <a:pPr algn="ctr" rtl="0" fontAlgn="base"/>
                      <a:r>
                        <a:rPr lang="en-US" sz="1250" b="0" dirty="0">
                          <a:effectLst/>
                        </a:rPr>
                        <a:t>Output must be categorical value such as 0 or 1, Yes or no, etc.</a:t>
                      </a:r>
                    </a:p>
                  </a:txBody>
                  <a:tcPr marL="76200" marR="76200" marT="106680" marB="106680" anchor="ctr"/>
                </a:tc>
                <a:extLst>
                  <a:ext uri="{0D108BD9-81ED-4DB2-BD59-A6C34878D82A}">
                    <a16:rowId xmlns:a16="http://schemas.microsoft.com/office/drawing/2014/main" val="2197184803"/>
                  </a:ext>
                </a:extLst>
              </a:tr>
              <a:tr h="765372">
                <a:tc>
                  <a:txBody>
                    <a:bodyPr/>
                    <a:lstStyle/>
                    <a:p>
                      <a:pPr algn="ctr" rtl="0" fontAlgn="base"/>
                      <a:r>
                        <a:rPr lang="en-US" sz="1250" b="0">
                          <a:effectLst/>
                        </a:rPr>
                        <a:t>It required linear relationship between dependent and independent variables.</a:t>
                      </a:r>
                    </a:p>
                  </a:txBody>
                  <a:tcPr marL="76200" marR="76200" marT="106680" marB="106680" anchor="ctr"/>
                </a:tc>
                <a:tc>
                  <a:txBody>
                    <a:bodyPr/>
                    <a:lstStyle/>
                    <a:p>
                      <a:pPr algn="ctr" rtl="0" fontAlgn="base"/>
                      <a:r>
                        <a:rPr lang="en-US" sz="1250" b="0">
                          <a:effectLst/>
                        </a:rPr>
                        <a:t>It not required linear relationship.</a:t>
                      </a:r>
                    </a:p>
                  </a:txBody>
                  <a:tcPr marL="76200" marR="76200" marT="106680" marB="106680" anchor="ctr"/>
                </a:tc>
                <a:extLst>
                  <a:ext uri="{0D108BD9-81ED-4DB2-BD59-A6C34878D82A}">
                    <a16:rowId xmlns:a16="http://schemas.microsoft.com/office/drawing/2014/main" val="1407937733"/>
                  </a:ext>
                </a:extLst>
              </a:tr>
              <a:tr h="765372">
                <a:tc>
                  <a:txBody>
                    <a:bodyPr/>
                    <a:lstStyle/>
                    <a:p>
                      <a:pPr algn="ctr" rtl="0" fontAlgn="base"/>
                      <a:r>
                        <a:rPr lang="en-US" sz="1250" b="0">
                          <a:effectLst/>
                        </a:rPr>
                        <a:t>There may be collinearity between the independent variables.</a:t>
                      </a:r>
                    </a:p>
                  </a:txBody>
                  <a:tcPr marL="76200" marR="76200" marT="106680" marB="106680" anchor="ctr"/>
                </a:tc>
                <a:tc>
                  <a:txBody>
                    <a:bodyPr/>
                    <a:lstStyle/>
                    <a:p>
                      <a:pPr algn="ctr" rtl="0" fontAlgn="base"/>
                      <a:r>
                        <a:rPr lang="en-US" sz="1250" b="0" dirty="0">
                          <a:effectLst/>
                        </a:rPr>
                        <a:t>There should not be collinearity between independent variables.</a:t>
                      </a:r>
                    </a:p>
                  </a:txBody>
                  <a:tcPr marL="76200" marR="76200" marT="106680" marB="106680" anchor="ctr"/>
                </a:tc>
                <a:extLst>
                  <a:ext uri="{0D108BD9-81ED-4DB2-BD59-A6C34878D82A}">
                    <a16:rowId xmlns:a16="http://schemas.microsoft.com/office/drawing/2014/main" val="1580325409"/>
                  </a:ext>
                </a:extLst>
              </a:tr>
            </a:tbl>
          </a:graphicData>
        </a:graphic>
      </p:graphicFrame>
    </p:spTree>
    <p:extLst>
      <p:ext uri="{BB962C8B-B14F-4D97-AF65-F5344CB8AC3E}">
        <p14:creationId xmlns:p14="http://schemas.microsoft.com/office/powerpoint/2010/main" val="210617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9394" rIns="0" bIns="0" rtlCol="0">
            <a:spAutoFit/>
          </a:bodyPr>
          <a:lstStyle/>
          <a:p>
            <a:pPr marL="55244">
              <a:lnSpc>
                <a:spcPct val="100000"/>
              </a:lnSpc>
              <a:spcBef>
                <a:spcPts val="105"/>
              </a:spcBef>
            </a:pPr>
            <a:r>
              <a:rPr sz="2800" i="1" dirty="0">
                <a:latin typeface="Arial"/>
                <a:cs typeface="Arial"/>
              </a:rPr>
              <a:t>Strengths</a:t>
            </a:r>
            <a:r>
              <a:rPr sz="2800" i="1" spc="-25" dirty="0">
                <a:latin typeface="Arial"/>
                <a:cs typeface="Arial"/>
              </a:rPr>
              <a:t> </a:t>
            </a:r>
            <a:r>
              <a:rPr sz="2800" i="1" dirty="0">
                <a:latin typeface="Arial"/>
                <a:cs typeface="Arial"/>
              </a:rPr>
              <a:t>of</a:t>
            </a:r>
            <a:r>
              <a:rPr sz="2800" i="1" spc="-45" dirty="0">
                <a:latin typeface="Arial"/>
                <a:cs typeface="Arial"/>
              </a:rPr>
              <a:t> </a:t>
            </a:r>
            <a:r>
              <a:rPr sz="2800" i="1" dirty="0">
                <a:latin typeface="Arial"/>
                <a:cs typeface="Arial"/>
              </a:rPr>
              <a:t>decision</a:t>
            </a:r>
            <a:r>
              <a:rPr sz="2800" i="1" spc="-35" dirty="0">
                <a:latin typeface="Arial"/>
                <a:cs typeface="Arial"/>
              </a:rPr>
              <a:t> </a:t>
            </a:r>
            <a:r>
              <a:rPr sz="2800" i="1" spc="-20" dirty="0">
                <a:latin typeface="Arial"/>
                <a:cs typeface="Arial"/>
              </a:rPr>
              <a:t>tree</a:t>
            </a:r>
            <a:endParaRPr sz="2800">
              <a:latin typeface="Arial"/>
              <a:cs typeface="Arial"/>
            </a:endParaRPr>
          </a:p>
        </p:txBody>
      </p:sp>
      <p:sp>
        <p:nvSpPr>
          <p:cNvPr id="3" name="object 3"/>
          <p:cNvSpPr txBox="1"/>
          <p:nvPr/>
        </p:nvSpPr>
        <p:spPr>
          <a:xfrm>
            <a:off x="318922" y="1354963"/>
            <a:ext cx="11258550" cy="4782185"/>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2400" dirty="0">
                <a:solidFill>
                  <a:srgbClr val="333333"/>
                </a:solidFill>
                <a:latin typeface="Microsoft Sans Serif"/>
                <a:cs typeface="Microsoft Sans Serif"/>
              </a:rPr>
              <a:t>It</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produces</a:t>
            </a:r>
            <a:r>
              <a:rPr sz="2400" spc="-85" dirty="0">
                <a:solidFill>
                  <a:srgbClr val="333333"/>
                </a:solidFill>
                <a:latin typeface="Microsoft Sans Serif"/>
                <a:cs typeface="Microsoft Sans Serif"/>
              </a:rPr>
              <a:t> </a:t>
            </a:r>
            <a:r>
              <a:rPr sz="2400" dirty="0">
                <a:solidFill>
                  <a:srgbClr val="333333"/>
                </a:solidFill>
                <a:latin typeface="Microsoft Sans Serif"/>
                <a:cs typeface="Microsoft Sans Serif"/>
              </a:rPr>
              <a:t>very</a:t>
            </a:r>
            <a:r>
              <a:rPr sz="2400" spc="-45" dirty="0">
                <a:solidFill>
                  <a:srgbClr val="333333"/>
                </a:solidFill>
                <a:latin typeface="Microsoft Sans Serif"/>
                <a:cs typeface="Microsoft Sans Serif"/>
              </a:rPr>
              <a:t> </a:t>
            </a:r>
            <a:r>
              <a:rPr sz="2400" dirty="0">
                <a:solidFill>
                  <a:srgbClr val="FF0000"/>
                </a:solidFill>
                <a:latin typeface="Microsoft Sans Serif"/>
                <a:cs typeface="Microsoft Sans Serif"/>
              </a:rPr>
              <a:t>simple</a:t>
            </a:r>
            <a:r>
              <a:rPr sz="2400" spc="-55" dirty="0">
                <a:solidFill>
                  <a:srgbClr val="FF0000"/>
                </a:solidFill>
                <a:latin typeface="Microsoft Sans Serif"/>
                <a:cs typeface="Microsoft Sans Serif"/>
              </a:rPr>
              <a:t> </a:t>
            </a:r>
            <a:r>
              <a:rPr sz="2400" dirty="0">
                <a:solidFill>
                  <a:srgbClr val="FF0000"/>
                </a:solidFill>
                <a:latin typeface="Microsoft Sans Serif"/>
                <a:cs typeface="Microsoft Sans Serif"/>
              </a:rPr>
              <a:t>understandable</a:t>
            </a:r>
            <a:r>
              <a:rPr sz="2400" spc="-95" dirty="0">
                <a:solidFill>
                  <a:srgbClr val="FF0000"/>
                </a:solidFill>
                <a:latin typeface="Microsoft Sans Serif"/>
                <a:cs typeface="Microsoft Sans Serif"/>
              </a:rPr>
              <a:t> </a:t>
            </a:r>
            <a:r>
              <a:rPr sz="2400" dirty="0">
                <a:solidFill>
                  <a:srgbClr val="FF0000"/>
                </a:solidFill>
                <a:latin typeface="Microsoft Sans Serif"/>
                <a:cs typeface="Microsoft Sans Serif"/>
              </a:rPr>
              <a:t>rules</a:t>
            </a:r>
            <a:r>
              <a:rPr sz="2400" dirty="0">
                <a:solidFill>
                  <a:srgbClr val="333333"/>
                </a:solidFill>
                <a:latin typeface="Microsoft Sans Serif"/>
                <a:cs typeface="Microsoft Sans Serif"/>
              </a:rPr>
              <a:t>.</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For</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smaller</a:t>
            </a:r>
            <a:r>
              <a:rPr sz="2400" spc="-45" dirty="0">
                <a:solidFill>
                  <a:srgbClr val="333333"/>
                </a:solidFill>
                <a:latin typeface="Microsoft Sans Serif"/>
                <a:cs typeface="Microsoft Sans Serif"/>
              </a:rPr>
              <a:t> </a:t>
            </a:r>
            <a:r>
              <a:rPr sz="2400" dirty="0">
                <a:solidFill>
                  <a:srgbClr val="333333"/>
                </a:solidFill>
                <a:latin typeface="Microsoft Sans Serif"/>
                <a:cs typeface="Microsoft Sans Serif"/>
              </a:rPr>
              <a:t>trees,</a:t>
            </a:r>
            <a:r>
              <a:rPr sz="2400" spc="-80" dirty="0">
                <a:solidFill>
                  <a:srgbClr val="333333"/>
                </a:solidFill>
                <a:latin typeface="Microsoft Sans Serif"/>
                <a:cs typeface="Microsoft Sans Serif"/>
              </a:rPr>
              <a:t> </a:t>
            </a:r>
            <a:r>
              <a:rPr sz="2400" dirty="0">
                <a:solidFill>
                  <a:srgbClr val="333333"/>
                </a:solidFill>
                <a:latin typeface="Microsoft Sans Serif"/>
                <a:cs typeface="Microsoft Sans Serif"/>
              </a:rPr>
              <a:t>not</a:t>
            </a:r>
            <a:r>
              <a:rPr sz="2400" spc="-60" dirty="0">
                <a:solidFill>
                  <a:srgbClr val="333333"/>
                </a:solidFill>
                <a:latin typeface="Microsoft Sans Serif"/>
                <a:cs typeface="Microsoft Sans Serif"/>
              </a:rPr>
              <a:t> </a:t>
            </a:r>
            <a:r>
              <a:rPr sz="2400" spc="-20" dirty="0">
                <a:solidFill>
                  <a:srgbClr val="333333"/>
                </a:solidFill>
                <a:latin typeface="Microsoft Sans Serif"/>
                <a:cs typeface="Microsoft Sans Serif"/>
              </a:rPr>
              <a:t>much</a:t>
            </a:r>
            <a:endParaRPr sz="2400">
              <a:latin typeface="Microsoft Sans Serif"/>
              <a:cs typeface="Microsoft Sans Serif"/>
            </a:endParaRPr>
          </a:p>
          <a:p>
            <a:pPr>
              <a:lnSpc>
                <a:spcPct val="100000"/>
              </a:lnSpc>
              <a:spcBef>
                <a:spcPts val="165"/>
              </a:spcBef>
              <a:buClr>
                <a:srgbClr val="333333"/>
              </a:buClr>
              <a:buFont typeface="Wingdings"/>
              <a:buChar char=""/>
            </a:pPr>
            <a:endParaRPr sz="2400">
              <a:latin typeface="Microsoft Sans Serif"/>
              <a:cs typeface="Microsoft Sans Serif"/>
            </a:endParaRPr>
          </a:p>
          <a:p>
            <a:pPr marL="299085">
              <a:lnSpc>
                <a:spcPct val="100000"/>
              </a:lnSpc>
            </a:pPr>
            <a:r>
              <a:rPr sz="2400" dirty="0">
                <a:solidFill>
                  <a:srgbClr val="333333"/>
                </a:solidFill>
                <a:latin typeface="Microsoft Sans Serif"/>
                <a:cs typeface="Microsoft Sans Serif"/>
              </a:rPr>
              <a:t>mathematical</a:t>
            </a:r>
            <a:r>
              <a:rPr sz="2400" spc="-95" dirty="0">
                <a:solidFill>
                  <a:srgbClr val="333333"/>
                </a:solidFill>
                <a:latin typeface="Microsoft Sans Serif"/>
                <a:cs typeface="Microsoft Sans Serif"/>
              </a:rPr>
              <a:t> </a:t>
            </a:r>
            <a:r>
              <a:rPr sz="2400" dirty="0">
                <a:solidFill>
                  <a:srgbClr val="333333"/>
                </a:solidFill>
                <a:latin typeface="Microsoft Sans Serif"/>
                <a:cs typeface="Microsoft Sans Serif"/>
              </a:rPr>
              <a:t>and</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computational</a:t>
            </a:r>
            <a:r>
              <a:rPr sz="2400" spc="-114" dirty="0">
                <a:solidFill>
                  <a:srgbClr val="333333"/>
                </a:solidFill>
                <a:latin typeface="Microsoft Sans Serif"/>
                <a:cs typeface="Microsoft Sans Serif"/>
              </a:rPr>
              <a:t> </a:t>
            </a:r>
            <a:r>
              <a:rPr sz="2400" dirty="0">
                <a:solidFill>
                  <a:srgbClr val="333333"/>
                </a:solidFill>
                <a:latin typeface="Microsoft Sans Serif"/>
                <a:cs typeface="Microsoft Sans Serif"/>
              </a:rPr>
              <a:t>knowledge</a:t>
            </a:r>
            <a:r>
              <a:rPr sz="2400" spc="-85" dirty="0">
                <a:solidFill>
                  <a:srgbClr val="333333"/>
                </a:solidFill>
                <a:latin typeface="Microsoft Sans Serif"/>
                <a:cs typeface="Microsoft Sans Serif"/>
              </a:rPr>
              <a:t> </a:t>
            </a:r>
            <a:r>
              <a:rPr sz="2400" dirty="0">
                <a:solidFill>
                  <a:srgbClr val="333333"/>
                </a:solidFill>
                <a:latin typeface="Microsoft Sans Serif"/>
                <a:cs typeface="Microsoft Sans Serif"/>
              </a:rPr>
              <a:t>is</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required</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to</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understand</a:t>
            </a:r>
            <a:r>
              <a:rPr sz="2400" spc="-85" dirty="0">
                <a:solidFill>
                  <a:srgbClr val="333333"/>
                </a:solidFill>
                <a:latin typeface="Microsoft Sans Serif"/>
                <a:cs typeface="Microsoft Sans Serif"/>
              </a:rPr>
              <a:t> </a:t>
            </a:r>
            <a:r>
              <a:rPr sz="2400" dirty="0">
                <a:solidFill>
                  <a:srgbClr val="333333"/>
                </a:solidFill>
                <a:latin typeface="Microsoft Sans Serif"/>
                <a:cs typeface="Microsoft Sans Serif"/>
              </a:rPr>
              <a:t>this</a:t>
            </a:r>
            <a:r>
              <a:rPr sz="2400" spc="-55" dirty="0">
                <a:solidFill>
                  <a:srgbClr val="333333"/>
                </a:solidFill>
                <a:latin typeface="Microsoft Sans Serif"/>
                <a:cs typeface="Microsoft Sans Serif"/>
              </a:rPr>
              <a:t> </a:t>
            </a:r>
            <a:r>
              <a:rPr sz="2400" spc="-10" dirty="0">
                <a:solidFill>
                  <a:srgbClr val="333333"/>
                </a:solidFill>
                <a:latin typeface="Microsoft Sans Serif"/>
                <a:cs typeface="Microsoft Sans Serif"/>
              </a:rPr>
              <a:t>model.</a:t>
            </a:r>
            <a:endParaRPr sz="2400">
              <a:latin typeface="Microsoft Sans Serif"/>
              <a:cs typeface="Microsoft Sans Serif"/>
            </a:endParaRPr>
          </a:p>
          <a:p>
            <a:pPr>
              <a:lnSpc>
                <a:spcPct val="100000"/>
              </a:lnSpc>
              <a:spcBef>
                <a:spcPts val="165"/>
              </a:spcBef>
            </a:pPr>
            <a:endParaRPr sz="2400">
              <a:latin typeface="Microsoft Sans Serif"/>
              <a:cs typeface="Microsoft Sans Serif"/>
            </a:endParaRPr>
          </a:p>
          <a:p>
            <a:pPr marL="298450" indent="-285750">
              <a:lnSpc>
                <a:spcPct val="100000"/>
              </a:lnSpc>
              <a:buFont typeface="Wingdings"/>
              <a:buChar char=""/>
              <a:tabLst>
                <a:tab pos="298450" algn="l"/>
              </a:tabLst>
            </a:pPr>
            <a:r>
              <a:rPr sz="2400" dirty="0">
                <a:solidFill>
                  <a:srgbClr val="333333"/>
                </a:solidFill>
                <a:latin typeface="Microsoft Sans Serif"/>
                <a:cs typeface="Microsoft Sans Serif"/>
              </a:rPr>
              <a:t>Works</a:t>
            </a:r>
            <a:r>
              <a:rPr sz="2400" spc="-30" dirty="0">
                <a:solidFill>
                  <a:srgbClr val="333333"/>
                </a:solidFill>
                <a:latin typeface="Microsoft Sans Serif"/>
                <a:cs typeface="Microsoft Sans Serif"/>
              </a:rPr>
              <a:t> </a:t>
            </a:r>
            <a:r>
              <a:rPr sz="2400" dirty="0">
                <a:solidFill>
                  <a:srgbClr val="FF0000"/>
                </a:solidFill>
                <a:latin typeface="Microsoft Sans Serif"/>
                <a:cs typeface="Microsoft Sans Serif"/>
              </a:rPr>
              <a:t>well</a:t>
            </a:r>
            <a:r>
              <a:rPr sz="2400" spc="-35" dirty="0">
                <a:solidFill>
                  <a:srgbClr val="FF0000"/>
                </a:solidFill>
                <a:latin typeface="Microsoft Sans Serif"/>
                <a:cs typeface="Microsoft Sans Serif"/>
              </a:rPr>
              <a:t> </a:t>
            </a:r>
            <a:r>
              <a:rPr sz="2400" dirty="0">
                <a:solidFill>
                  <a:srgbClr val="FF0000"/>
                </a:solidFill>
                <a:latin typeface="Microsoft Sans Serif"/>
                <a:cs typeface="Microsoft Sans Serif"/>
              </a:rPr>
              <a:t>for</a:t>
            </a:r>
            <a:r>
              <a:rPr sz="2400" spc="-15" dirty="0">
                <a:solidFill>
                  <a:srgbClr val="FF0000"/>
                </a:solidFill>
                <a:latin typeface="Microsoft Sans Serif"/>
                <a:cs typeface="Microsoft Sans Serif"/>
              </a:rPr>
              <a:t> </a:t>
            </a:r>
            <a:r>
              <a:rPr sz="2400" dirty="0">
                <a:solidFill>
                  <a:srgbClr val="333333"/>
                </a:solidFill>
                <a:latin typeface="Microsoft Sans Serif"/>
                <a:cs typeface="Microsoft Sans Serif"/>
              </a:rPr>
              <a:t>most</a:t>
            </a:r>
            <a:r>
              <a:rPr sz="2400" spc="-35" dirty="0">
                <a:solidFill>
                  <a:srgbClr val="333333"/>
                </a:solidFill>
                <a:latin typeface="Microsoft Sans Serif"/>
                <a:cs typeface="Microsoft Sans Serif"/>
              </a:rPr>
              <a:t> </a:t>
            </a:r>
            <a:r>
              <a:rPr sz="2400" dirty="0">
                <a:solidFill>
                  <a:srgbClr val="333333"/>
                </a:solidFill>
                <a:latin typeface="Microsoft Sans Serif"/>
                <a:cs typeface="Microsoft Sans Serif"/>
              </a:rPr>
              <a:t>of</a:t>
            </a:r>
            <a:r>
              <a:rPr sz="2400" spc="-35" dirty="0">
                <a:solidFill>
                  <a:srgbClr val="333333"/>
                </a:solidFill>
                <a:latin typeface="Microsoft Sans Serif"/>
                <a:cs typeface="Microsoft Sans Serif"/>
              </a:rPr>
              <a:t> </a:t>
            </a:r>
            <a:r>
              <a:rPr sz="2400" dirty="0">
                <a:solidFill>
                  <a:srgbClr val="333333"/>
                </a:solidFill>
                <a:latin typeface="Microsoft Sans Serif"/>
                <a:cs typeface="Microsoft Sans Serif"/>
              </a:rPr>
              <a:t>the</a:t>
            </a:r>
            <a:r>
              <a:rPr sz="2400" spc="-50" dirty="0">
                <a:solidFill>
                  <a:srgbClr val="333333"/>
                </a:solidFill>
                <a:latin typeface="Microsoft Sans Serif"/>
                <a:cs typeface="Microsoft Sans Serif"/>
              </a:rPr>
              <a:t> </a:t>
            </a:r>
            <a:r>
              <a:rPr sz="2400" spc="-10" dirty="0">
                <a:solidFill>
                  <a:srgbClr val="FF0000"/>
                </a:solidFill>
                <a:latin typeface="Microsoft Sans Serif"/>
                <a:cs typeface="Microsoft Sans Serif"/>
              </a:rPr>
              <a:t>problems.</a:t>
            </a:r>
            <a:endParaRPr sz="2400">
              <a:latin typeface="Microsoft Sans Serif"/>
              <a:cs typeface="Microsoft Sans Serif"/>
            </a:endParaRPr>
          </a:p>
          <a:p>
            <a:pPr>
              <a:lnSpc>
                <a:spcPct val="100000"/>
              </a:lnSpc>
              <a:spcBef>
                <a:spcPts val="165"/>
              </a:spcBef>
              <a:buClr>
                <a:srgbClr val="333333"/>
              </a:buClr>
              <a:buFont typeface="Wingdings"/>
              <a:buChar char=""/>
            </a:pPr>
            <a:endParaRPr sz="2400">
              <a:latin typeface="Microsoft Sans Serif"/>
              <a:cs typeface="Microsoft Sans Serif"/>
            </a:endParaRPr>
          </a:p>
          <a:p>
            <a:pPr marL="298450" indent="-285750">
              <a:lnSpc>
                <a:spcPct val="100000"/>
              </a:lnSpc>
              <a:buFont typeface="Wingdings"/>
              <a:buChar char=""/>
              <a:tabLst>
                <a:tab pos="298450" algn="l"/>
              </a:tabLst>
            </a:pPr>
            <a:r>
              <a:rPr sz="2400" dirty="0">
                <a:solidFill>
                  <a:srgbClr val="333333"/>
                </a:solidFill>
                <a:latin typeface="Microsoft Sans Serif"/>
                <a:cs typeface="Microsoft Sans Serif"/>
              </a:rPr>
              <a:t>It</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can</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handle</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both</a:t>
            </a:r>
            <a:r>
              <a:rPr sz="2400" spc="-55" dirty="0">
                <a:solidFill>
                  <a:srgbClr val="333333"/>
                </a:solidFill>
                <a:latin typeface="Microsoft Sans Serif"/>
                <a:cs typeface="Microsoft Sans Serif"/>
              </a:rPr>
              <a:t> </a:t>
            </a:r>
            <a:r>
              <a:rPr sz="2400" dirty="0">
                <a:solidFill>
                  <a:srgbClr val="FF0000"/>
                </a:solidFill>
                <a:latin typeface="Microsoft Sans Serif"/>
                <a:cs typeface="Microsoft Sans Serif"/>
              </a:rPr>
              <a:t>numerical</a:t>
            </a:r>
            <a:r>
              <a:rPr sz="2400" spc="-55" dirty="0">
                <a:solidFill>
                  <a:srgbClr val="FF0000"/>
                </a:solidFill>
                <a:latin typeface="Microsoft Sans Serif"/>
                <a:cs typeface="Microsoft Sans Serif"/>
              </a:rPr>
              <a:t> </a:t>
            </a:r>
            <a:r>
              <a:rPr sz="2400" dirty="0">
                <a:solidFill>
                  <a:srgbClr val="FF0000"/>
                </a:solidFill>
                <a:latin typeface="Microsoft Sans Serif"/>
                <a:cs typeface="Microsoft Sans Serif"/>
              </a:rPr>
              <a:t>and</a:t>
            </a:r>
            <a:r>
              <a:rPr sz="2400" spc="-50" dirty="0">
                <a:solidFill>
                  <a:srgbClr val="FF0000"/>
                </a:solidFill>
                <a:latin typeface="Microsoft Sans Serif"/>
                <a:cs typeface="Microsoft Sans Serif"/>
              </a:rPr>
              <a:t> </a:t>
            </a:r>
            <a:r>
              <a:rPr sz="2400" dirty="0">
                <a:solidFill>
                  <a:srgbClr val="FF0000"/>
                </a:solidFill>
                <a:latin typeface="Microsoft Sans Serif"/>
                <a:cs typeface="Microsoft Sans Serif"/>
              </a:rPr>
              <a:t>categorical</a:t>
            </a:r>
            <a:r>
              <a:rPr sz="2400" spc="-80" dirty="0">
                <a:solidFill>
                  <a:srgbClr val="FF0000"/>
                </a:solidFill>
                <a:latin typeface="Microsoft Sans Serif"/>
                <a:cs typeface="Microsoft Sans Serif"/>
              </a:rPr>
              <a:t> </a:t>
            </a:r>
            <a:r>
              <a:rPr sz="2400" spc="-10" dirty="0">
                <a:solidFill>
                  <a:srgbClr val="FF0000"/>
                </a:solidFill>
                <a:latin typeface="Microsoft Sans Serif"/>
                <a:cs typeface="Microsoft Sans Serif"/>
              </a:rPr>
              <a:t>variables.</a:t>
            </a:r>
            <a:endParaRPr sz="2400">
              <a:latin typeface="Microsoft Sans Serif"/>
              <a:cs typeface="Microsoft Sans Serif"/>
            </a:endParaRPr>
          </a:p>
          <a:p>
            <a:pPr>
              <a:lnSpc>
                <a:spcPct val="100000"/>
              </a:lnSpc>
              <a:spcBef>
                <a:spcPts val="165"/>
              </a:spcBef>
              <a:buClr>
                <a:srgbClr val="333333"/>
              </a:buClr>
              <a:buFont typeface="Wingdings"/>
              <a:buChar char=""/>
            </a:pPr>
            <a:endParaRPr sz="2400">
              <a:latin typeface="Microsoft Sans Serif"/>
              <a:cs typeface="Microsoft Sans Serif"/>
            </a:endParaRPr>
          </a:p>
          <a:p>
            <a:pPr marL="298450" indent="-285750">
              <a:lnSpc>
                <a:spcPct val="100000"/>
              </a:lnSpc>
              <a:buFont typeface="Wingdings"/>
              <a:buChar char=""/>
              <a:tabLst>
                <a:tab pos="298450" algn="l"/>
              </a:tabLst>
            </a:pPr>
            <a:r>
              <a:rPr sz="2400" dirty="0">
                <a:solidFill>
                  <a:srgbClr val="333333"/>
                </a:solidFill>
                <a:latin typeface="Microsoft Sans Serif"/>
                <a:cs typeface="Microsoft Sans Serif"/>
              </a:rPr>
              <a:t>Can</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work</a:t>
            </a:r>
            <a:r>
              <a:rPr sz="2400" spc="-40" dirty="0">
                <a:solidFill>
                  <a:srgbClr val="333333"/>
                </a:solidFill>
                <a:latin typeface="Microsoft Sans Serif"/>
                <a:cs typeface="Microsoft Sans Serif"/>
              </a:rPr>
              <a:t> </a:t>
            </a:r>
            <a:r>
              <a:rPr sz="2400" dirty="0">
                <a:solidFill>
                  <a:srgbClr val="333333"/>
                </a:solidFill>
                <a:latin typeface="Microsoft Sans Serif"/>
                <a:cs typeface="Microsoft Sans Serif"/>
              </a:rPr>
              <a:t>well</a:t>
            </a:r>
            <a:r>
              <a:rPr sz="2400" spc="-35" dirty="0">
                <a:solidFill>
                  <a:srgbClr val="333333"/>
                </a:solidFill>
                <a:latin typeface="Microsoft Sans Serif"/>
                <a:cs typeface="Microsoft Sans Serif"/>
              </a:rPr>
              <a:t> </a:t>
            </a:r>
            <a:r>
              <a:rPr sz="2400" dirty="0">
                <a:solidFill>
                  <a:srgbClr val="333333"/>
                </a:solidFill>
                <a:latin typeface="Microsoft Sans Serif"/>
                <a:cs typeface="Microsoft Sans Serif"/>
              </a:rPr>
              <a:t>both</a:t>
            </a:r>
            <a:r>
              <a:rPr sz="2400" spc="-75" dirty="0">
                <a:solidFill>
                  <a:srgbClr val="333333"/>
                </a:solidFill>
                <a:latin typeface="Microsoft Sans Serif"/>
                <a:cs typeface="Microsoft Sans Serif"/>
              </a:rPr>
              <a:t> </a:t>
            </a:r>
            <a:r>
              <a:rPr sz="2400" dirty="0">
                <a:solidFill>
                  <a:srgbClr val="333333"/>
                </a:solidFill>
                <a:latin typeface="Microsoft Sans Serif"/>
                <a:cs typeface="Microsoft Sans Serif"/>
              </a:rPr>
              <a:t>with</a:t>
            </a:r>
            <a:r>
              <a:rPr sz="2400" spc="-35" dirty="0">
                <a:solidFill>
                  <a:srgbClr val="333333"/>
                </a:solidFill>
                <a:latin typeface="Microsoft Sans Serif"/>
                <a:cs typeface="Microsoft Sans Serif"/>
              </a:rPr>
              <a:t> </a:t>
            </a:r>
            <a:r>
              <a:rPr sz="2400" dirty="0">
                <a:solidFill>
                  <a:srgbClr val="FF0000"/>
                </a:solidFill>
                <a:latin typeface="Microsoft Sans Serif"/>
                <a:cs typeface="Microsoft Sans Serif"/>
              </a:rPr>
              <a:t>small</a:t>
            </a:r>
            <a:r>
              <a:rPr sz="2400" spc="-55" dirty="0">
                <a:solidFill>
                  <a:srgbClr val="FF0000"/>
                </a:solidFill>
                <a:latin typeface="Microsoft Sans Serif"/>
                <a:cs typeface="Microsoft Sans Serif"/>
              </a:rPr>
              <a:t> </a:t>
            </a:r>
            <a:r>
              <a:rPr sz="2400" dirty="0">
                <a:solidFill>
                  <a:srgbClr val="FF0000"/>
                </a:solidFill>
                <a:latin typeface="Microsoft Sans Serif"/>
                <a:cs typeface="Microsoft Sans Serif"/>
              </a:rPr>
              <a:t>and</a:t>
            </a:r>
            <a:r>
              <a:rPr sz="2400" spc="-55" dirty="0">
                <a:solidFill>
                  <a:srgbClr val="FF0000"/>
                </a:solidFill>
                <a:latin typeface="Microsoft Sans Serif"/>
                <a:cs typeface="Microsoft Sans Serif"/>
              </a:rPr>
              <a:t> </a:t>
            </a:r>
            <a:r>
              <a:rPr sz="2400" dirty="0">
                <a:solidFill>
                  <a:srgbClr val="FF0000"/>
                </a:solidFill>
                <a:latin typeface="Microsoft Sans Serif"/>
                <a:cs typeface="Microsoft Sans Serif"/>
              </a:rPr>
              <a:t>large</a:t>
            </a:r>
            <a:r>
              <a:rPr sz="2400" spc="-55" dirty="0">
                <a:solidFill>
                  <a:srgbClr val="FF0000"/>
                </a:solidFill>
                <a:latin typeface="Microsoft Sans Serif"/>
                <a:cs typeface="Microsoft Sans Serif"/>
              </a:rPr>
              <a:t> </a:t>
            </a:r>
            <a:r>
              <a:rPr sz="2400" dirty="0">
                <a:solidFill>
                  <a:srgbClr val="FF0000"/>
                </a:solidFill>
                <a:latin typeface="Microsoft Sans Serif"/>
                <a:cs typeface="Microsoft Sans Serif"/>
              </a:rPr>
              <a:t>training</a:t>
            </a:r>
            <a:r>
              <a:rPr sz="2400" spc="-75" dirty="0">
                <a:solidFill>
                  <a:srgbClr val="FF0000"/>
                </a:solidFill>
                <a:latin typeface="Microsoft Sans Serif"/>
                <a:cs typeface="Microsoft Sans Serif"/>
              </a:rPr>
              <a:t> </a:t>
            </a:r>
            <a:r>
              <a:rPr sz="2400" dirty="0">
                <a:solidFill>
                  <a:srgbClr val="FF0000"/>
                </a:solidFill>
                <a:latin typeface="Microsoft Sans Serif"/>
                <a:cs typeface="Microsoft Sans Serif"/>
              </a:rPr>
              <a:t>data</a:t>
            </a:r>
            <a:r>
              <a:rPr sz="2400" spc="-75" dirty="0">
                <a:solidFill>
                  <a:srgbClr val="FF0000"/>
                </a:solidFill>
                <a:latin typeface="Microsoft Sans Serif"/>
                <a:cs typeface="Microsoft Sans Serif"/>
              </a:rPr>
              <a:t> </a:t>
            </a:r>
            <a:r>
              <a:rPr sz="2400" spc="-10" dirty="0">
                <a:solidFill>
                  <a:srgbClr val="FF0000"/>
                </a:solidFill>
                <a:latin typeface="Microsoft Sans Serif"/>
                <a:cs typeface="Microsoft Sans Serif"/>
              </a:rPr>
              <a:t>sets</a:t>
            </a:r>
            <a:r>
              <a:rPr sz="2400" spc="-10" dirty="0">
                <a:solidFill>
                  <a:srgbClr val="333333"/>
                </a:solidFill>
                <a:latin typeface="Microsoft Sans Serif"/>
                <a:cs typeface="Microsoft Sans Serif"/>
              </a:rPr>
              <a:t>.</a:t>
            </a:r>
            <a:endParaRPr sz="2400">
              <a:latin typeface="Microsoft Sans Serif"/>
              <a:cs typeface="Microsoft Sans Serif"/>
            </a:endParaRPr>
          </a:p>
          <a:p>
            <a:pPr marL="297815" marR="959485" indent="-285750">
              <a:lnSpc>
                <a:spcPct val="200100"/>
              </a:lnSpc>
              <a:buFont typeface="Wingdings"/>
              <a:buChar char=""/>
              <a:tabLst>
                <a:tab pos="299085" algn="l"/>
              </a:tabLst>
            </a:pPr>
            <a:r>
              <a:rPr sz="2400" dirty="0">
                <a:solidFill>
                  <a:srgbClr val="333333"/>
                </a:solidFill>
                <a:latin typeface="Microsoft Sans Serif"/>
                <a:cs typeface="Microsoft Sans Serif"/>
              </a:rPr>
              <a:t>Decision</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trees</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provide</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a</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definite</a:t>
            </a:r>
            <a:r>
              <a:rPr sz="2400" spc="-95" dirty="0">
                <a:solidFill>
                  <a:srgbClr val="333333"/>
                </a:solidFill>
                <a:latin typeface="Microsoft Sans Serif"/>
                <a:cs typeface="Microsoft Sans Serif"/>
              </a:rPr>
              <a:t> </a:t>
            </a:r>
            <a:r>
              <a:rPr sz="2400" dirty="0">
                <a:solidFill>
                  <a:srgbClr val="333333"/>
                </a:solidFill>
                <a:latin typeface="Microsoft Sans Serif"/>
                <a:cs typeface="Microsoft Sans Serif"/>
              </a:rPr>
              <a:t>clue</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of</a:t>
            </a:r>
            <a:r>
              <a:rPr sz="2400" spc="-35" dirty="0">
                <a:solidFill>
                  <a:srgbClr val="333333"/>
                </a:solidFill>
                <a:latin typeface="Microsoft Sans Serif"/>
                <a:cs typeface="Microsoft Sans Serif"/>
              </a:rPr>
              <a:t> </a:t>
            </a:r>
            <a:r>
              <a:rPr sz="2400" dirty="0">
                <a:solidFill>
                  <a:srgbClr val="FF0000"/>
                </a:solidFill>
                <a:latin typeface="Microsoft Sans Serif"/>
                <a:cs typeface="Microsoft Sans Serif"/>
              </a:rPr>
              <a:t>which</a:t>
            </a:r>
            <a:r>
              <a:rPr sz="2400" spc="-30" dirty="0">
                <a:solidFill>
                  <a:srgbClr val="FF0000"/>
                </a:solidFill>
                <a:latin typeface="Microsoft Sans Serif"/>
                <a:cs typeface="Microsoft Sans Serif"/>
              </a:rPr>
              <a:t> </a:t>
            </a:r>
            <a:r>
              <a:rPr sz="2400" dirty="0">
                <a:solidFill>
                  <a:srgbClr val="FF0000"/>
                </a:solidFill>
                <a:latin typeface="Microsoft Sans Serif"/>
                <a:cs typeface="Microsoft Sans Serif"/>
              </a:rPr>
              <a:t>features</a:t>
            </a:r>
            <a:r>
              <a:rPr sz="2400" spc="-80" dirty="0">
                <a:solidFill>
                  <a:srgbClr val="FF0000"/>
                </a:solidFill>
                <a:latin typeface="Microsoft Sans Serif"/>
                <a:cs typeface="Microsoft Sans Serif"/>
              </a:rPr>
              <a:t> </a:t>
            </a:r>
            <a:r>
              <a:rPr sz="2400" dirty="0">
                <a:solidFill>
                  <a:srgbClr val="FF0000"/>
                </a:solidFill>
                <a:latin typeface="Microsoft Sans Serif"/>
                <a:cs typeface="Microsoft Sans Serif"/>
              </a:rPr>
              <a:t>are</a:t>
            </a:r>
            <a:r>
              <a:rPr sz="2400" spc="-50" dirty="0">
                <a:solidFill>
                  <a:srgbClr val="FF0000"/>
                </a:solidFill>
                <a:latin typeface="Microsoft Sans Serif"/>
                <a:cs typeface="Microsoft Sans Serif"/>
              </a:rPr>
              <a:t> </a:t>
            </a:r>
            <a:r>
              <a:rPr sz="2400" dirty="0">
                <a:solidFill>
                  <a:srgbClr val="FF0000"/>
                </a:solidFill>
                <a:latin typeface="Microsoft Sans Serif"/>
                <a:cs typeface="Microsoft Sans Serif"/>
              </a:rPr>
              <a:t>more</a:t>
            </a:r>
            <a:r>
              <a:rPr sz="2400" spc="-35" dirty="0">
                <a:solidFill>
                  <a:srgbClr val="FF0000"/>
                </a:solidFill>
                <a:latin typeface="Microsoft Sans Serif"/>
                <a:cs typeface="Microsoft Sans Serif"/>
              </a:rPr>
              <a:t> </a:t>
            </a:r>
            <a:r>
              <a:rPr sz="2400" dirty="0">
                <a:solidFill>
                  <a:srgbClr val="FF0000"/>
                </a:solidFill>
                <a:latin typeface="Microsoft Sans Serif"/>
                <a:cs typeface="Microsoft Sans Serif"/>
              </a:rPr>
              <a:t>useful</a:t>
            </a:r>
            <a:r>
              <a:rPr sz="2400" spc="-75" dirty="0">
                <a:solidFill>
                  <a:srgbClr val="FF0000"/>
                </a:solidFill>
                <a:latin typeface="Microsoft Sans Serif"/>
                <a:cs typeface="Microsoft Sans Serif"/>
              </a:rPr>
              <a:t> </a:t>
            </a:r>
            <a:r>
              <a:rPr sz="2400" spc="-25" dirty="0">
                <a:solidFill>
                  <a:srgbClr val="FF0000"/>
                </a:solidFill>
                <a:latin typeface="Microsoft Sans Serif"/>
                <a:cs typeface="Microsoft Sans Serif"/>
              </a:rPr>
              <a:t>for 	</a:t>
            </a:r>
            <a:r>
              <a:rPr sz="2400" spc="-10" dirty="0">
                <a:solidFill>
                  <a:srgbClr val="FF0000"/>
                </a:solidFill>
                <a:latin typeface="Microsoft Sans Serif"/>
                <a:cs typeface="Microsoft Sans Serif"/>
              </a:rPr>
              <a:t>classification</a:t>
            </a:r>
            <a:r>
              <a:rPr sz="2400" spc="-10" dirty="0">
                <a:solidFill>
                  <a:srgbClr val="333333"/>
                </a:solidFill>
                <a:latin typeface="Microsoft Sans Serif"/>
                <a:cs typeface="Microsoft Sans Serif"/>
              </a:rPr>
              <a:t>.</a:t>
            </a:r>
            <a:endParaRPr sz="2400">
              <a:latin typeface="Microsoft Sans Serif"/>
              <a:cs typeface="Microsoft Sans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945" y="252806"/>
            <a:ext cx="4894580" cy="454025"/>
          </a:xfrm>
          <a:prstGeom prst="rect">
            <a:avLst/>
          </a:prstGeom>
        </p:spPr>
        <p:txBody>
          <a:bodyPr vert="horz" wrap="square" lIns="0" tIns="13970" rIns="0" bIns="0" rtlCol="0">
            <a:spAutoFit/>
          </a:bodyPr>
          <a:lstStyle/>
          <a:p>
            <a:pPr marL="12700">
              <a:lnSpc>
                <a:spcPct val="100000"/>
              </a:lnSpc>
              <a:spcBef>
                <a:spcPts val="110"/>
              </a:spcBef>
            </a:pPr>
            <a:r>
              <a:rPr sz="2800" i="1" u="sng" dirty="0">
                <a:uFill>
                  <a:solidFill>
                    <a:srgbClr val="C00000"/>
                  </a:solidFill>
                </a:uFill>
                <a:latin typeface="Arial"/>
                <a:cs typeface="Arial"/>
              </a:rPr>
              <a:t>Weaknesses</a:t>
            </a:r>
            <a:r>
              <a:rPr sz="2800" i="1" u="sng" spc="-40" dirty="0">
                <a:uFill>
                  <a:solidFill>
                    <a:srgbClr val="C00000"/>
                  </a:solidFill>
                </a:uFill>
                <a:latin typeface="Arial"/>
                <a:cs typeface="Arial"/>
              </a:rPr>
              <a:t> </a:t>
            </a:r>
            <a:r>
              <a:rPr sz="2800" i="1" u="sng" dirty="0">
                <a:uFill>
                  <a:solidFill>
                    <a:srgbClr val="C00000"/>
                  </a:solidFill>
                </a:uFill>
                <a:latin typeface="Arial"/>
                <a:cs typeface="Arial"/>
              </a:rPr>
              <a:t>of</a:t>
            </a:r>
            <a:r>
              <a:rPr sz="2800" i="1" u="sng" spc="-30" dirty="0">
                <a:uFill>
                  <a:solidFill>
                    <a:srgbClr val="C00000"/>
                  </a:solidFill>
                </a:uFill>
                <a:latin typeface="Arial"/>
                <a:cs typeface="Arial"/>
              </a:rPr>
              <a:t> </a:t>
            </a:r>
            <a:r>
              <a:rPr sz="2800" i="1" u="sng" dirty="0">
                <a:uFill>
                  <a:solidFill>
                    <a:srgbClr val="C00000"/>
                  </a:solidFill>
                </a:uFill>
                <a:latin typeface="Arial"/>
                <a:cs typeface="Arial"/>
              </a:rPr>
              <a:t>decision</a:t>
            </a:r>
            <a:r>
              <a:rPr sz="2800" i="1" u="sng" spc="-60" dirty="0">
                <a:uFill>
                  <a:solidFill>
                    <a:srgbClr val="C00000"/>
                  </a:solidFill>
                </a:uFill>
                <a:latin typeface="Arial"/>
                <a:cs typeface="Arial"/>
              </a:rPr>
              <a:t> </a:t>
            </a:r>
            <a:r>
              <a:rPr sz="2800" i="1" u="sng" spc="-20" dirty="0">
                <a:uFill>
                  <a:solidFill>
                    <a:srgbClr val="C00000"/>
                  </a:solidFill>
                </a:uFill>
                <a:latin typeface="Arial"/>
                <a:cs typeface="Arial"/>
              </a:rPr>
              <a:t>tree</a:t>
            </a:r>
            <a:endParaRPr sz="2800">
              <a:latin typeface="Arial"/>
              <a:cs typeface="Arial"/>
            </a:endParaRPr>
          </a:p>
        </p:txBody>
      </p:sp>
      <p:sp>
        <p:nvSpPr>
          <p:cNvPr id="3" name="object 3"/>
          <p:cNvSpPr txBox="1"/>
          <p:nvPr/>
        </p:nvSpPr>
        <p:spPr>
          <a:xfrm>
            <a:off x="993444" y="1026602"/>
            <a:ext cx="9770110" cy="3867785"/>
          </a:xfrm>
          <a:prstGeom prst="rect">
            <a:avLst/>
          </a:prstGeom>
        </p:spPr>
        <p:txBody>
          <a:bodyPr vert="horz" wrap="square" lIns="0" tIns="12700" rIns="0" bIns="0" rtlCol="0">
            <a:spAutoFit/>
          </a:bodyPr>
          <a:lstStyle/>
          <a:p>
            <a:pPr marL="297815" marR="272415" indent="-285750">
              <a:lnSpc>
                <a:spcPct val="150100"/>
              </a:lnSpc>
              <a:spcBef>
                <a:spcPts val="100"/>
              </a:spcBef>
              <a:buFont typeface="Wingdings"/>
              <a:buChar char=""/>
              <a:tabLst>
                <a:tab pos="299085" algn="l"/>
              </a:tabLst>
            </a:pPr>
            <a:r>
              <a:rPr sz="2400" dirty="0">
                <a:solidFill>
                  <a:srgbClr val="333333"/>
                </a:solidFill>
                <a:latin typeface="Microsoft Sans Serif"/>
                <a:cs typeface="Microsoft Sans Serif"/>
              </a:rPr>
              <a:t>Decision</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tree</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models</a:t>
            </a:r>
            <a:r>
              <a:rPr sz="2400" spc="-75" dirty="0">
                <a:solidFill>
                  <a:srgbClr val="333333"/>
                </a:solidFill>
                <a:latin typeface="Microsoft Sans Serif"/>
                <a:cs typeface="Microsoft Sans Serif"/>
              </a:rPr>
              <a:t> </a:t>
            </a:r>
            <a:r>
              <a:rPr sz="2400" dirty="0">
                <a:solidFill>
                  <a:srgbClr val="333333"/>
                </a:solidFill>
                <a:latin typeface="Microsoft Sans Serif"/>
                <a:cs typeface="Microsoft Sans Serif"/>
              </a:rPr>
              <a:t>are</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often</a:t>
            </a:r>
            <a:r>
              <a:rPr sz="2400" spc="-95" dirty="0">
                <a:solidFill>
                  <a:srgbClr val="333333"/>
                </a:solidFill>
                <a:latin typeface="Microsoft Sans Serif"/>
                <a:cs typeface="Microsoft Sans Serif"/>
              </a:rPr>
              <a:t> </a:t>
            </a:r>
            <a:r>
              <a:rPr sz="2400" dirty="0">
                <a:solidFill>
                  <a:srgbClr val="333333"/>
                </a:solidFill>
                <a:latin typeface="Microsoft Sans Serif"/>
                <a:cs typeface="Microsoft Sans Serif"/>
              </a:rPr>
              <a:t>biased</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towards</a:t>
            </a:r>
            <a:r>
              <a:rPr sz="2400" spc="-75" dirty="0">
                <a:solidFill>
                  <a:srgbClr val="333333"/>
                </a:solidFill>
                <a:latin typeface="Microsoft Sans Serif"/>
                <a:cs typeface="Microsoft Sans Serif"/>
              </a:rPr>
              <a:t> </a:t>
            </a:r>
            <a:r>
              <a:rPr sz="2400" dirty="0">
                <a:solidFill>
                  <a:srgbClr val="333333"/>
                </a:solidFill>
                <a:latin typeface="Microsoft Sans Serif"/>
                <a:cs typeface="Microsoft Sans Serif"/>
              </a:rPr>
              <a:t>features</a:t>
            </a:r>
            <a:r>
              <a:rPr sz="2400" spc="-95" dirty="0">
                <a:solidFill>
                  <a:srgbClr val="333333"/>
                </a:solidFill>
                <a:latin typeface="Microsoft Sans Serif"/>
                <a:cs typeface="Microsoft Sans Serif"/>
              </a:rPr>
              <a:t> </a:t>
            </a:r>
            <a:r>
              <a:rPr sz="2400" dirty="0">
                <a:solidFill>
                  <a:srgbClr val="333333"/>
                </a:solidFill>
                <a:latin typeface="Microsoft Sans Serif"/>
                <a:cs typeface="Microsoft Sans Serif"/>
              </a:rPr>
              <a:t>having</a:t>
            </a:r>
            <a:r>
              <a:rPr sz="2400" spc="-90" dirty="0">
                <a:solidFill>
                  <a:srgbClr val="333333"/>
                </a:solidFill>
                <a:latin typeface="Microsoft Sans Serif"/>
                <a:cs typeface="Microsoft Sans Serif"/>
              </a:rPr>
              <a:t> </a:t>
            </a:r>
            <a:r>
              <a:rPr sz="2400" spc="-20" dirty="0">
                <a:solidFill>
                  <a:srgbClr val="333333"/>
                </a:solidFill>
                <a:latin typeface="Microsoft Sans Serif"/>
                <a:cs typeface="Microsoft Sans Serif"/>
              </a:rPr>
              <a:t>more 	</a:t>
            </a:r>
            <a:r>
              <a:rPr sz="2400" dirty="0">
                <a:solidFill>
                  <a:srgbClr val="333333"/>
                </a:solidFill>
                <a:latin typeface="Microsoft Sans Serif"/>
                <a:cs typeface="Microsoft Sans Serif"/>
              </a:rPr>
              <a:t>number</a:t>
            </a:r>
            <a:r>
              <a:rPr sz="2400" spc="-80" dirty="0">
                <a:solidFill>
                  <a:srgbClr val="333333"/>
                </a:solidFill>
                <a:latin typeface="Microsoft Sans Serif"/>
                <a:cs typeface="Microsoft Sans Serif"/>
              </a:rPr>
              <a:t> </a:t>
            </a:r>
            <a:r>
              <a:rPr sz="2400" dirty="0">
                <a:solidFill>
                  <a:srgbClr val="333333"/>
                </a:solidFill>
                <a:latin typeface="Microsoft Sans Serif"/>
                <a:cs typeface="Microsoft Sans Serif"/>
              </a:rPr>
              <a:t>of</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possible</a:t>
            </a:r>
            <a:r>
              <a:rPr sz="2400" spc="-80" dirty="0">
                <a:solidFill>
                  <a:srgbClr val="333333"/>
                </a:solidFill>
                <a:latin typeface="Microsoft Sans Serif"/>
                <a:cs typeface="Microsoft Sans Serif"/>
              </a:rPr>
              <a:t> </a:t>
            </a:r>
            <a:r>
              <a:rPr sz="2400" dirty="0">
                <a:solidFill>
                  <a:srgbClr val="333333"/>
                </a:solidFill>
                <a:latin typeface="Microsoft Sans Serif"/>
                <a:cs typeface="Microsoft Sans Serif"/>
              </a:rPr>
              <a:t>values,</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i.e.</a:t>
            </a:r>
            <a:r>
              <a:rPr sz="2400" spc="-85" dirty="0">
                <a:solidFill>
                  <a:srgbClr val="333333"/>
                </a:solidFill>
                <a:latin typeface="Microsoft Sans Serif"/>
                <a:cs typeface="Microsoft Sans Serif"/>
              </a:rPr>
              <a:t> </a:t>
            </a:r>
            <a:r>
              <a:rPr sz="2400" spc="-10" dirty="0">
                <a:solidFill>
                  <a:srgbClr val="333333"/>
                </a:solidFill>
                <a:latin typeface="Microsoft Sans Serif"/>
                <a:cs typeface="Microsoft Sans Serif"/>
              </a:rPr>
              <a:t>levels.</a:t>
            </a:r>
            <a:endParaRPr sz="2400">
              <a:latin typeface="Microsoft Sans Serif"/>
              <a:cs typeface="Microsoft Sans Serif"/>
            </a:endParaRPr>
          </a:p>
          <a:p>
            <a:pPr marL="298450" indent="-285750">
              <a:lnSpc>
                <a:spcPct val="100000"/>
              </a:lnSpc>
              <a:spcBef>
                <a:spcPts val="1440"/>
              </a:spcBef>
              <a:buFont typeface="Wingdings"/>
              <a:buChar char=""/>
              <a:tabLst>
                <a:tab pos="298450" algn="l"/>
              </a:tabLst>
            </a:pPr>
            <a:r>
              <a:rPr sz="2400" dirty="0">
                <a:solidFill>
                  <a:srgbClr val="333333"/>
                </a:solidFill>
                <a:latin typeface="Microsoft Sans Serif"/>
                <a:cs typeface="Microsoft Sans Serif"/>
              </a:rPr>
              <a:t>This</a:t>
            </a:r>
            <a:r>
              <a:rPr sz="2400" spc="-45" dirty="0">
                <a:solidFill>
                  <a:srgbClr val="333333"/>
                </a:solidFill>
                <a:latin typeface="Microsoft Sans Serif"/>
                <a:cs typeface="Microsoft Sans Serif"/>
              </a:rPr>
              <a:t> </a:t>
            </a:r>
            <a:r>
              <a:rPr sz="2400" dirty="0">
                <a:solidFill>
                  <a:srgbClr val="333333"/>
                </a:solidFill>
                <a:latin typeface="Microsoft Sans Serif"/>
                <a:cs typeface="Microsoft Sans Serif"/>
              </a:rPr>
              <a:t>model</a:t>
            </a:r>
            <a:r>
              <a:rPr sz="2400" spc="-40" dirty="0">
                <a:solidFill>
                  <a:srgbClr val="333333"/>
                </a:solidFill>
                <a:latin typeface="Microsoft Sans Serif"/>
                <a:cs typeface="Microsoft Sans Serif"/>
              </a:rPr>
              <a:t> </a:t>
            </a:r>
            <a:r>
              <a:rPr sz="2400" dirty="0">
                <a:solidFill>
                  <a:srgbClr val="333333"/>
                </a:solidFill>
                <a:latin typeface="Microsoft Sans Serif"/>
                <a:cs typeface="Microsoft Sans Serif"/>
              </a:rPr>
              <a:t>gets</a:t>
            </a:r>
            <a:r>
              <a:rPr sz="2400" spc="-20" dirty="0">
                <a:solidFill>
                  <a:srgbClr val="333333"/>
                </a:solidFill>
                <a:latin typeface="Microsoft Sans Serif"/>
                <a:cs typeface="Microsoft Sans Serif"/>
              </a:rPr>
              <a:t> </a:t>
            </a:r>
            <a:r>
              <a:rPr sz="2400" dirty="0">
                <a:solidFill>
                  <a:srgbClr val="FF0000"/>
                </a:solidFill>
                <a:latin typeface="Microsoft Sans Serif"/>
                <a:cs typeface="Microsoft Sans Serif"/>
              </a:rPr>
              <a:t>overfitted</a:t>
            </a:r>
            <a:r>
              <a:rPr sz="2400" spc="-85" dirty="0">
                <a:solidFill>
                  <a:srgbClr val="FF0000"/>
                </a:solidFill>
                <a:latin typeface="Microsoft Sans Serif"/>
                <a:cs typeface="Microsoft Sans Serif"/>
              </a:rPr>
              <a:t> </a:t>
            </a:r>
            <a:r>
              <a:rPr sz="2400" dirty="0">
                <a:solidFill>
                  <a:srgbClr val="FF0000"/>
                </a:solidFill>
                <a:latin typeface="Microsoft Sans Serif"/>
                <a:cs typeface="Microsoft Sans Serif"/>
              </a:rPr>
              <a:t>or</a:t>
            </a:r>
            <a:r>
              <a:rPr sz="2400" spc="-35" dirty="0">
                <a:solidFill>
                  <a:srgbClr val="FF0000"/>
                </a:solidFill>
                <a:latin typeface="Microsoft Sans Serif"/>
                <a:cs typeface="Microsoft Sans Serif"/>
              </a:rPr>
              <a:t> </a:t>
            </a:r>
            <a:r>
              <a:rPr sz="2400" dirty="0">
                <a:solidFill>
                  <a:srgbClr val="FF0000"/>
                </a:solidFill>
                <a:latin typeface="Microsoft Sans Serif"/>
                <a:cs typeface="Microsoft Sans Serif"/>
              </a:rPr>
              <a:t>underfitted</a:t>
            </a:r>
            <a:r>
              <a:rPr sz="2400" spc="-50" dirty="0">
                <a:solidFill>
                  <a:srgbClr val="FF0000"/>
                </a:solidFill>
                <a:latin typeface="Microsoft Sans Serif"/>
                <a:cs typeface="Microsoft Sans Serif"/>
              </a:rPr>
              <a:t> </a:t>
            </a:r>
            <a:r>
              <a:rPr sz="2400" dirty="0">
                <a:solidFill>
                  <a:srgbClr val="333333"/>
                </a:solidFill>
                <a:latin typeface="Microsoft Sans Serif"/>
                <a:cs typeface="Microsoft Sans Serif"/>
              </a:rPr>
              <a:t>quite</a:t>
            </a:r>
            <a:r>
              <a:rPr sz="2400" spc="-50" dirty="0">
                <a:solidFill>
                  <a:srgbClr val="333333"/>
                </a:solidFill>
                <a:latin typeface="Microsoft Sans Serif"/>
                <a:cs typeface="Microsoft Sans Serif"/>
              </a:rPr>
              <a:t> </a:t>
            </a:r>
            <a:r>
              <a:rPr sz="2400" spc="-10" dirty="0">
                <a:solidFill>
                  <a:srgbClr val="333333"/>
                </a:solidFill>
                <a:latin typeface="Microsoft Sans Serif"/>
                <a:cs typeface="Microsoft Sans Serif"/>
              </a:rPr>
              <a:t>easily.</a:t>
            </a:r>
            <a:endParaRPr sz="2400">
              <a:latin typeface="Microsoft Sans Serif"/>
              <a:cs typeface="Microsoft Sans Serif"/>
            </a:endParaRPr>
          </a:p>
          <a:p>
            <a:pPr marL="297815" marR="5080" indent="-285750">
              <a:lnSpc>
                <a:spcPct val="150100"/>
              </a:lnSpc>
              <a:buFont typeface="Wingdings"/>
              <a:buChar char=""/>
              <a:tabLst>
                <a:tab pos="299085" algn="l"/>
              </a:tabLst>
            </a:pPr>
            <a:r>
              <a:rPr sz="2400" dirty="0">
                <a:solidFill>
                  <a:srgbClr val="333333"/>
                </a:solidFill>
                <a:latin typeface="Microsoft Sans Serif"/>
                <a:cs typeface="Microsoft Sans Serif"/>
              </a:rPr>
              <a:t>Decision</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trees</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are</a:t>
            </a:r>
            <a:r>
              <a:rPr sz="2400" spc="-50" dirty="0">
                <a:solidFill>
                  <a:srgbClr val="333333"/>
                </a:solidFill>
                <a:latin typeface="Microsoft Sans Serif"/>
                <a:cs typeface="Microsoft Sans Serif"/>
              </a:rPr>
              <a:t> </a:t>
            </a:r>
            <a:r>
              <a:rPr sz="2400" dirty="0">
                <a:solidFill>
                  <a:srgbClr val="FF0000"/>
                </a:solidFill>
                <a:latin typeface="Microsoft Sans Serif"/>
                <a:cs typeface="Microsoft Sans Serif"/>
              </a:rPr>
              <a:t>prone</a:t>
            </a:r>
            <a:r>
              <a:rPr sz="2400" spc="-65" dirty="0">
                <a:solidFill>
                  <a:srgbClr val="FF0000"/>
                </a:solidFill>
                <a:latin typeface="Microsoft Sans Serif"/>
                <a:cs typeface="Microsoft Sans Serif"/>
              </a:rPr>
              <a:t> </a:t>
            </a:r>
            <a:r>
              <a:rPr sz="2400" dirty="0">
                <a:solidFill>
                  <a:srgbClr val="FF0000"/>
                </a:solidFill>
                <a:latin typeface="Microsoft Sans Serif"/>
                <a:cs typeface="Microsoft Sans Serif"/>
              </a:rPr>
              <a:t>to</a:t>
            </a:r>
            <a:r>
              <a:rPr sz="2400" spc="-60" dirty="0">
                <a:solidFill>
                  <a:srgbClr val="FF0000"/>
                </a:solidFill>
                <a:latin typeface="Microsoft Sans Serif"/>
                <a:cs typeface="Microsoft Sans Serif"/>
              </a:rPr>
              <a:t> </a:t>
            </a:r>
            <a:r>
              <a:rPr sz="2400" dirty="0">
                <a:solidFill>
                  <a:srgbClr val="FF0000"/>
                </a:solidFill>
                <a:latin typeface="Microsoft Sans Serif"/>
                <a:cs typeface="Microsoft Sans Serif"/>
              </a:rPr>
              <a:t>errors</a:t>
            </a:r>
            <a:r>
              <a:rPr sz="2400" spc="-35" dirty="0">
                <a:solidFill>
                  <a:srgbClr val="FF0000"/>
                </a:solidFill>
                <a:latin typeface="Microsoft Sans Serif"/>
                <a:cs typeface="Microsoft Sans Serif"/>
              </a:rPr>
              <a:t> </a:t>
            </a:r>
            <a:r>
              <a:rPr sz="2400" dirty="0">
                <a:solidFill>
                  <a:srgbClr val="333333"/>
                </a:solidFill>
                <a:latin typeface="Microsoft Sans Serif"/>
                <a:cs typeface="Microsoft Sans Serif"/>
              </a:rPr>
              <a:t>in</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classification</a:t>
            </a:r>
            <a:r>
              <a:rPr sz="2400" spc="-85" dirty="0">
                <a:solidFill>
                  <a:srgbClr val="333333"/>
                </a:solidFill>
                <a:latin typeface="Microsoft Sans Serif"/>
                <a:cs typeface="Microsoft Sans Serif"/>
              </a:rPr>
              <a:t> </a:t>
            </a:r>
            <a:r>
              <a:rPr sz="2400" dirty="0">
                <a:solidFill>
                  <a:srgbClr val="333333"/>
                </a:solidFill>
                <a:latin typeface="Microsoft Sans Serif"/>
                <a:cs typeface="Microsoft Sans Serif"/>
              </a:rPr>
              <a:t>problems</a:t>
            </a:r>
            <a:r>
              <a:rPr sz="2400" spc="-70" dirty="0">
                <a:solidFill>
                  <a:srgbClr val="333333"/>
                </a:solidFill>
                <a:latin typeface="Microsoft Sans Serif"/>
                <a:cs typeface="Microsoft Sans Serif"/>
              </a:rPr>
              <a:t> </a:t>
            </a:r>
            <a:r>
              <a:rPr sz="2400" dirty="0">
                <a:solidFill>
                  <a:srgbClr val="333333"/>
                </a:solidFill>
                <a:latin typeface="Microsoft Sans Serif"/>
                <a:cs typeface="Microsoft Sans Serif"/>
              </a:rPr>
              <a:t>with</a:t>
            </a:r>
            <a:r>
              <a:rPr sz="2400" spc="-60" dirty="0">
                <a:solidFill>
                  <a:srgbClr val="333333"/>
                </a:solidFill>
                <a:latin typeface="Microsoft Sans Serif"/>
                <a:cs typeface="Microsoft Sans Serif"/>
              </a:rPr>
              <a:t> </a:t>
            </a:r>
            <a:r>
              <a:rPr sz="2400" spc="-20" dirty="0">
                <a:solidFill>
                  <a:srgbClr val="333333"/>
                </a:solidFill>
                <a:latin typeface="Microsoft Sans Serif"/>
                <a:cs typeface="Microsoft Sans Serif"/>
              </a:rPr>
              <a:t>many 	</a:t>
            </a:r>
            <a:r>
              <a:rPr sz="2400" dirty="0">
                <a:solidFill>
                  <a:srgbClr val="333333"/>
                </a:solidFill>
                <a:latin typeface="Microsoft Sans Serif"/>
                <a:cs typeface="Microsoft Sans Serif"/>
              </a:rPr>
              <a:t>classes</a:t>
            </a:r>
            <a:r>
              <a:rPr sz="2400" spc="-75" dirty="0">
                <a:solidFill>
                  <a:srgbClr val="333333"/>
                </a:solidFill>
                <a:latin typeface="Microsoft Sans Serif"/>
                <a:cs typeface="Microsoft Sans Serif"/>
              </a:rPr>
              <a:t> </a:t>
            </a:r>
            <a:r>
              <a:rPr sz="2400" dirty="0">
                <a:solidFill>
                  <a:srgbClr val="333333"/>
                </a:solidFill>
                <a:latin typeface="Microsoft Sans Serif"/>
                <a:cs typeface="Microsoft Sans Serif"/>
              </a:rPr>
              <a:t>and</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relatively</a:t>
            </a:r>
            <a:r>
              <a:rPr sz="2400" spc="-90" dirty="0">
                <a:solidFill>
                  <a:srgbClr val="333333"/>
                </a:solidFill>
                <a:latin typeface="Microsoft Sans Serif"/>
                <a:cs typeface="Microsoft Sans Serif"/>
              </a:rPr>
              <a:t> </a:t>
            </a:r>
            <a:r>
              <a:rPr sz="2400" dirty="0">
                <a:solidFill>
                  <a:srgbClr val="333333"/>
                </a:solidFill>
                <a:latin typeface="Microsoft Sans Serif"/>
                <a:cs typeface="Microsoft Sans Serif"/>
              </a:rPr>
              <a:t>small</a:t>
            </a:r>
            <a:r>
              <a:rPr sz="2400" spc="-40" dirty="0">
                <a:solidFill>
                  <a:srgbClr val="333333"/>
                </a:solidFill>
                <a:latin typeface="Microsoft Sans Serif"/>
                <a:cs typeface="Microsoft Sans Serif"/>
              </a:rPr>
              <a:t> </a:t>
            </a:r>
            <a:r>
              <a:rPr sz="2400" dirty="0">
                <a:solidFill>
                  <a:srgbClr val="333333"/>
                </a:solidFill>
                <a:latin typeface="Microsoft Sans Serif"/>
                <a:cs typeface="Microsoft Sans Serif"/>
              </a:rPr>
              <a:t>number</a:t>
            </a:r>
            <a:r>
              <a:rPr sz="2400" spc="-80" dirty="0">
                <a:solidFill>
                  <a:srgbClr val="333333"/>
                </a:solidFill>
                <a:latin typeface="Microsoft Sans Serif"/>
                <a:cs typeface="Microsoft Sans Serif"/>
              </a:rPr>
              <a:t> </a:t>
            </a:r>
            <a:r>
              <a:rPr sz="2400" dirty="0">
                <a:solidFill>
                  <a:srgbClr val="333333"/>
                </a:solidFill>
                <a:latin typeface="Microsoft Sans Serif"/>
                <a:cs typeface="Microsoft Sans Serif"/>
              </a:rPr>
              <a:t>of</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training</a:t>
            </a:r>
            <a:r>
              <a:rPr sz="2400" spc="-90" dirty="0">
                <a:solidFill>
                  <a:srgbClr val="333333"/>
                </a:solidFill>
                <a:latin typeface="Microsoft Sans Serif"/>
                <a:cs typeface="Microsoft Sans Serif"/>
              </a:rPr>
              <a:t> </a:t>
            </a:r>
            <a:r>
              <a:rPr sz="2400" spc="-10" dirty="0">
                <a:solidFill>
                  <a:srgbClr val="333333"/>
                </a:solidFill>
                <a:latin typeface="Microsoft Sans Serif"/>
                <a:cs typeface="Microsoft Sans Serif"/>
              </a:rPr>
              <a:t>examples.</a:t>
            </a:r>
            <a:endParaRPr sz="2400">
              <a:latin typeface="Microsoft Sans Serif"/>
              <a:cs typeface="Microsoft Sans Serif"/>
            </a:endParaRPr>
          </a:p>
          <a:p>
            <a:pPr marL="298450" indent="-285750">
              <a:lnSpc>
                <a:spcPct val="100000"/>
              </a:lnSpc>
              <a:spcBef>
                <a:spcPts val="1440"/>
              </a:spcBef>
              <a:buFont typeface="Wingdings"/>
              <a:buChar char=""/>
              <a:tabLst>
                <a:tab pos="298450" algn="l"/>
              </a:tabLst>
            </a:pPr>
            <a:r>
              <a:rPr sz="2400" dirty="0">
                <a:solidFill>
                  <a:srgbClr val="333333"/>
                </a:solidFill>
                <a:latin typeface="Microsoft Sans Serif"/>
                <a:cs typeface="Microsoft Sans Serif"/>
              </a:rPr>
              <a:t>A</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decision</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tree</a:t>
            </a:r>
            <a:r>
              <a:rPr sz="2400" spc="-45" dirty="0">
                <a:solidFill>
                  <a:srgbClr val="333333"/>
                </a:solidFill>
                <a:latin typeface="Microsoft Sans Serif"/>
                <a:cs typeface="Microsoft Sans Serif"/>
              </a:rPr>
              <a:t> </a:t>
            </a:r>
            <a:r>
              <a:rPr sz="2400" dirty="0">
                <a:solidFill>
                  <a:srgbClr val="333333"/>
                </a:solidFill>
                <a:latin typeface="Microsoft Sans Serif"/>
                <a:cs typeface="Microsoft Sans Serif"/>
              </a:rPr>
              <a:t>can</a:t>
            </a:r>
            <a:r>
              <a:rPr sz="2400" spc="-40" dirty="0">
                <a:solidFill>
                  <a:srgbClr val="333333"/>
                </a:solidFill>
                <a:latin typeface="Microsoft Sans Serif"/>
                <a:cs typeface="Microsoft Sans Serif"/>
              </a:rPr>
              <a:t> </a:t>
            </a:r>
            <a:r>
              <a:rPr sz="2400" dirty="0">
                <a:solidFill>
                  <a:srgbClr val="333333"/>
                </a:solidFill>
                <a:latin typeface="Microsoft Sans Serif"/>
                <a:cs typeface="Microsoft Sans Serif"/>
              </a:rPr>
              <a:t>be</a:t>
            </a:r>
            <a:r>
              <a:rPr sz="2400" spc="-15" dirty="0">
                <a:solidFill>
                  <a:srgbClr val="333333"/>
                </a:solidFill>
                <a:latin typeface="Microsoft Sans Serif"/>
                <a:cs typeface="Microsoft Sans Serif"/>
              </a:rPr>
              <a:t> </a:t>
            </a:r>
            <a:r>
              <a:rPr sz="2400" spc="-10" dirty="0">
                <a:solidFill>
                  <a:srgbClr val="FF0000"/>
                </a:solidFill>
                <a:latin typeface="Microsoft Sans Serif"/>
                <a:cs typeface="Microsoft Sans Serif"/>
              </a:rPr>
              <a:t>computationally</a:t>
            </a:r>
            <a:r>
              <a:rPr sz="2400" spc="-100" dirty="0">
                <a:solidFill>
                  <a:srgbClr val="FF0000"/>
                </a:solidFill>
                <a:latin typeface="Microsoft Sans Serif"/>
                <a:cs typeface="Microsoft Sans Serif"/>
              </a:rPr>
              <a:t> </a:t>
            </a:r>
            <a:r>
              <a:rPr sz="2400" dirty="0">
                <a:solidFill>
                  <a:srgbClr val="FF0000"/>
                </a:solidFill>
                <a:latin typeface="Microsoft Sans Serif"/>
                <a:cs typeface="Microsoft Sans Serif"/>
              </a:rPr>
              <a:t>expensive</a:t>
            </a:r>
            <a:r>
              <a:rPr sz="2400" spc="-75" dirty="0">
                <a:solidFill>
                  <a:srgbClr val="FF0000"/>
                </a:solidFill>
                <a:latin typeface="Microsoft Sans Serif"/>
                <a:cs typeface="Microsoft Sans Serif"/>
              </a:rPr>
              <a:t> </a:t>
            </a:r>
            <a:r>
              <a:rPr sz="2400" dirty="0">
                <a:solidFill>
                  <a:srgbClr val="FF0000"/>
                </a:solidFill>
                <a:latin typeface="Microsoft Sans Serif"/>
                <a:cs typeface="Microsoft Sans Serif"/>
              </a:rPr>
              <a:t>to</a:t>
            </a:r>
            <a:r>
              <a:rPr sz="2400" spc="-45" dirty="0">
                <a:solidFill>
                  <a:srgbClr val="FF0000"/>
                </a:solidFill>
                <a:latin typeface="Microsoft Sans Serif"/>
                <a:cs typeface="Microsoft Sans Serif"/>
              </a:rPr>
              <a:t> </a:t>
            </a:r>
            <a:r>
              <a:rPr sz="2400" spc="-10" dirty="0">
                <a:solidFill>
                  <a:srgbClr val="FF0000"/>
                </a:solidFill>
                <a:latin typeface="Microsoft Sans Serif"/>
                <a:cs typeface="Microsoft Sans Serif"/>
              </a:rPr>
              <a:t>train</a:t>
            </a:r>
            <a:r>
              <a:rPr sz="2400" spc="-10" dirty="0">
                <a:solidFill>
                  <a:srgbClr val="333333"/>
                </a:solidFill>
                <a:latin typeface="Microsoft Sans Serif"/>
                <a:cs typeface="Microsoft Sans Serif"/>
              </a:rPr>
              <a:t>.</a:t>
            </a:r>
            <a:endParaRPr sz="2400">
              <a:latin typeface="Microsoft Sans Serif"/>
              <a:cs typeface="Microsoft Sans Serif"/>
            </a:endParaRPr>
          </a:p>
          <a:p>
            <a:pPr marL="298450" indent="-285750">
              <a:lnSpc>
                <a:spcPct val="100000"/>
              </a:lnSpc>
              <a:spcBef>
                <a:spcPts val="1440"/>
              </a:spcBef>
              <a:buFont typeface="Wingdings"/>
              <a:buChar char=""/>
              <a:tabLst>
                <a:tab pos="298450" algn="l"/>
              </a:tabLst>
            </a:pPr>
            <a:r>
              <a:rPr sz="2400" dirty="0">
                <a:solidFill>
                  <a:srgbClr val="333333"/>
                </a:solidFill>
                <a:latin typeface="Microsoft Sans Serif"/>
                <a:cs typeface="Microsoft Sans Serif"/>
              </a:rPr>
              <a:t>Large</a:t>
            </a:r>
            <a:r>
              <a:rPr sz="2400" spc="-55" dirty="0">
                <a:solidFill>
                  <a:srgbClr val="333333"/>
                </a:solidFill>
                <a:latin typeface="Microsoft Sans Serif"/>
                <a:cs typeface="Microsoft Sans Serif"/>
              </a:rPr>
              <a:t> </a:t>
            </a:r>
            <a:r>
              <a:rPr sz="2400" dirty="0">
                <a:solidFill>
                  <a:srgbClr val="333333"/>
                </a:solidFill>
                <a:latin typeface="Microsoft Sans Serif"/>
                <a:cs typeface="Microsoft Sans Serif"/>
              </a:rPr>
              <a:t>trees</a:t>
            </a:r>
            <a:r>
              <a:rPr sz="2400" spc="-60" dirty="0">
                <a:solidFill>
                  <a:srgbClr val="333333"/>
                </a:solidFill>
                <a:latin typeface="Microsoft Sans Serif"/>
                <a:cs typeface="Microsoft Sans Serif"/>
              </a:rPr>
              <a:t> </a:t>
            </a:r>
            <a:r>
              <a:rPr sz="2400" dirty="0">
                <a:solidFill>
                  <a:srgbClr val="333333"/>
                </a:solidFill>
                <a:latin typeface="Microsoft Sans Serif"/>
                <a:cs typeface="Microsoft Sans Serif"/>
              </a:rPr>
              <a:t>are</a:t>
            </a:r>
            <a:r>
              <a:rPr sz="2400" spc="-50" dirty="0">
                <a:solidFill>
                  <a:srgbClr val="333333"/>
                </a:solidFill>
                <a:latin typeface="Microsoft Sans Serif"/>
                <a:cs typeface="Microsoft Sans Serif"/>
              </a:rPr>
              <a:t> </a:t>
            </a:r>
            <a:r>
              <a:rPr sz="2400" dirty="0">
                <a:solidFill>
                  <a:srgbClr val="333333"/>
                </a:solidFill>
                <a:latin typeface="Microsoft Sans Serif"/>
                <a:cs typeface="Microsoft Sans Serif"/>
              </a:rPr>
              <a:t>complex</a:t>
            </a:r>
            <a:r>
              <a:rPr sz="2400" spc="-65" dirty="0">
                <a:solidFill>
                  <a:srgbClr val="333333"/>
                </a:solidFill>
                <a:latin typeface="Microsoft Sans Serif"/>
                <a:cs typeface="Microsoft Sans Serif"/>
              </a:rPr>
              <a:t> </a:t>
            </a:r>
            <a:r>
              <a:rPr sz="2400" dirty="0">
                <a:solidFill>
                  <a:srgbClr val="333333"/>
                </a:solidFill>
                <a:latin typeface="Microsoft Sans Serif"/>
                <a:cs typeface="Microsoft Sans Serif"/>
              </a:rPr>
              <a:t>to</a:t>
            </a:r>
            <a:r>
              <a:rPr sz="2400" spc="-45" dirty="0">
                <a:solidFill>
                  <a:srgbClr val="333333"/>
                </a:solidFill>
                <a:latin typeface="Microsoft Sans Serif"/>
                <a:cs typeface="Microsoft Sans Serif"/>
              </a:rPr>
              <a:t> </a:t>
            </a:r>
            <a:r>
              <a:rPr sz="2400" spc="-10" dirty="0">
                <a:solidFill>
                  <a:srgbClr val="333333"/>
                </a:solidFill>
                <a:latin typeface="Microsoft Sans Serif"/>
                <a:cs typeface="Microsoft Sans Serif"/>
              </a:rPr>
              <a:t>understand</a:t>
            </a:r>
            <a:endParaRPr sz="2400">
              <a:latin typeface="Microsoft Sans Serif"/>
              <a:cs typeface="Microsoft Sans Serif"/>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573" rIns="0" bIns="0" rtlCol="0">
            <a:spAutoFit/>
          </a:bodyPr>
          <a:lstStyle/>
          <a:p>
            <a:pPr marL="48260">
              <a:lnSpc>
                <a:spcPct val="100000"/>
              </a:lnSpc>
              <a:spcBef>
                <a:spcPts val="105"/>
              </a:spcBef>
            </a:pPr>
            <a:r>
              <a:rPr sz="2800" u="sng" dirty="0">
                <a:uFill>
                  <a:solidFill>
                    <a:srgbClr val="C00000"/>
                  </a:solidFill>
                </a:uFill>
              </a:rPr>
              <a:t>Rule-Based</a:t>
            </a:r>
            <a:r>
              <a:rPr sz="2800" u="sng" spc="-80" dirty="0">
                <a:uFill>
                  <a:solidFill>
                    <a:srgbClr val="C00000"/>
                  </a:solidFill>
                </a:uFill>
              </a:rPr>
              <a:t> </a:t>
            </a:r>
            <a:r>
              <a:rPr sz="2800" u="sng" spc="-10" dirty="0">
                <a:uFill>
                  <a:solidFill>
                    <a:srgbClr val="C00000"/>
                  </a:solidFill>
                </a:uFill>
              </a:rPr>
              <a:t>Classifier</a:t>
            </a:r>
            <a:endParaRPr sz="2800"/>
          </a:p>
        </p:txBody>
      </p:sp>
      <p:sp>
        <p:nvSpPr>
          <p:cNvPr id="3" name="object 3"/>
          <p:cNvSpPr txBox="1"/>
          <p:nvPr/>
        </p:nvSpPr>
        <p:spPr>
          <a:xfrm>
            <a:off x="939495" y="1400616"/>
            <a:ext cx="10126980" cy="2221230"/>
          </a:xfrm>
          <a:prstGeom prst="rect">
            <a:avLst/>
          </a:prstGeom>
        </p:spPr>
        <p:txBody>
          <a:bodyPr vert="horz" wrap="square" lIns="0" tIns="12700" rIns="0" bIns="0" rtlCol="0">
            <a:spAutoFit/>
          </a:bodyPr>
          <a:lstStyle/>
          <a:p>
            <a:pPr marL="356870" marR="203835" indent="-344805">
              <a:lnSpc>
                <a:spcPct val="150100"/>
              </a:lnSpc>
              <a:spcBef>
                <a:spcPts val="100"/>
              </a:spcBef>
              <a:buFont typeface="Wingdings"/>
              <a:buChar char=""/>
              <a:tabLst>
                <a:tab pos="356870" algn="l"/>
              </a:tabLst>
            </a:pPr>
            <a:r>
              <a:rPr sz="2400" spc="-10" dirty="0">
                <a:latin typeface="Calibri"/>
                <a:cs typeface="Calibri"/>
              </a:rPr>
              <a:t>Rule-</a:t>
            </a:r>
            <a:r>
              <a:rPr sz="2400" dirty="0">
                <a:latin typeface="Calibri"/>
                <a:cs typeface="Calibri"/>
              </a:rPr>
              <a:t>based</a:t>
            </a:r>
            <a:r>
              <a:rPr sz="2400" spc="-75" dirty="0">
                <a:latin typeface="Calibri"/>
                <a:cs typeface="Calibri"/>
              </a:rPr>
              <a:t> </a:t>
            </a:r>
            <a:r>
              <a:rPr sz="2400" spc="-10" dirty="0">
                <a:latin typeface="Calibri"/>
                <a:cs typeface="Calibri"/>
              </a:rPr>
              <a:t>classifiers</a:t>
            </a:r>
            <a:r>
              <a:rPr sz="2400" spc="-60" dirty="0">
                <a:latin typeface="Calibri"/>
                <a:cs typeface="Calibri"/>
              </a:rPr>
              <a:t> </a:t>
            </a:r>
            <a:r>
              <a:rPr sz="2400" dirty="0">
                <a:latin typeface="Calibri"/>
                <a:cs typeface="Calibri"/>
              </a:rPr>
              <a:t>are</a:t>
            </a:r>
            <a:r>
              <a:rPr sz="2400" spc="-55" dirty="0">
                <a:latin typeface="Calibri"/>
                <a:cs typeface="Calibri"/>
              </a:rPr>
              <a:t> </a:t>
            </a:r>
            <a:r>
              <a:rPr sz="2400" dirty="0">
                <a:latin typeface="Calibri"/>
                <a:cs typeface="Calibri"/>
              </a:rPr>
              <a:t>just</a:t>
            </a:r>
            <a:r>
              <a:rPr sz="2400" spc="-70" dirty="0">
                <a:latin typeface="Calibri"/>
                <a:cs typeface="Calibri"/>
              </a:rPr>
              <a:t> </a:t>
            </a:r>
            <a:r>
              <a:rPr sz="2400" dirty="0">
                <a:latin typeface="Calibri"/>
                <a:cs typeface="Calibri"/>
              </a:rPr>
              <a:t>another</a:t>
            </a:r>
            <a:r>
              <a:rPr sz="2400" spc="-75" dirty="0">
                <a:latin typeface="Calibri"/>
                <a:cs typeface="Calibri"/>
              </a:rPr>
              <a:t> </a:t>
            </a:r>
            <a:r>
              <a:rPr sz="2400" dirty="0">
                <a:latin typeface="Calibri"/>
                <a:cs typeface="Calibri"/>
              </a:rPr>
              <a:t>type</a:t>
            </a:r>
            <a:r>
              <a:rPr sz="2400" spc="-80" dirty="0">
                <a:latin typeface="Calibri"/>
                <a:cs typeface="Calibri"/>
              </a:rPr>
              <a:t> </a:t>
            </a:r>
            <a:r>
              <a:rPr sz="2400" dirty="0">
                <a:latin typeface="Calibri"/>
                <a:cs typeface="Calibri"/>
              </a:rPr>
              <a:t>of</a:t>
            </a:r>
            <a:r>
              <a:rPr sz="2400" spc="-45" dirty="0">
                <a:latin typeface="Calibri"/>
                <a:cs typeface="Calibri"/>
              </a:rPr>
              <a:t> </a:t>
            </a:r>
            <a:r>
              <a:rPr sz="2400" dirty="0">
                <a:latin typeface="Calibri"/>
                <a:cs typeface="Calibri"/>
              </a:rPr>
              <a:t>classifier</a:t>
            </a:r>
            <a:r>
              <a:rPr sz="2400" spc="-65" dirty="0">
                <a:latin typeface="Calibri"/>
                <a:cs typeface="Calibri"/>
              </a:rPr>
              <a:t> </a:t>
            </a:r>
            <a:r>
              <a:rPr sz="2400" dirty="0">
                <a:latin typeface="Calibri"/>
                <a:cs typeface="Calibri"/>
              </a:rPr>
              <a:t>which</a:t>
            </a:r>
            <a:r>
              <a:rPr sz="2400" spc="-55" dirty="0">
                <a:latin typeface="Calibri"/>
                <a:cs typeface="Calibri"/>
              </a:rPr>
              <a:t> </a:t>
            </a:r>
            <a:r>
              <a:rPr sz="2400" dirty="0">
                <a:latin typeface="Calibri"/>
                <a:cs typeface="Calibri"/>
              </a:rPr>
              <a:t>makes</a:t>
            </a:r>
            <a:r>
              <a:rPr sz="2400" spc="-55" dirty="0">
                <a:latin typeface="Calibri"/>
                <a:cs typeface="Calibri"/>
              </a:rPr>
              <a:t> </a:t>
            </a:r>
            <a:r>
              <a:rPr sz="2400" dirty="0">
                <a:latin typeface="Calibri"/>
                <a:cs typeface="Calibri"/>
              </a:rPr>
              <a:t>the</a:t>
            </a:r>
            <a:r>
              <a:rPr sz="2400" spc="-60" dirty="0">
                <a:latin typeface="Calibri"/>
                <a:cs typeface="Calibri"/>
              </a:rPr>
              <a:t> </a:t>
            </a:r>
            <a:r>
              <a:rPr sz="2400" spc="-10" dirty="0">
                <a:latin typeface="Calibri"/>
                <a:cs typeface="Calibri"/>
              </a:rPr>
              <a:t>class </a:t>
            </a:r>
            <a:r>
              <a:rPr sz="2400" dirty="0">
                <a:latin typeface="Calibri"/>
                <a:cs typeface="Calibri"/>
              </a:rPr>
              <a:t>decision</a:t>
            </a:r>
            <a:r>
              <a:rPr sz="2400" spc="-70" dirty="0">
                <a:latin typeface="Calibri"/>
                <a:cs typeface="Calibri"/>
              </a:rPr>
              <a:t> </a:t>
            </a:r>
            <a:r>
              <a:rPr sz="2400" dirty="0">
                <a:latin typeface="Calibri"/>
                <a:cs typeface="Calibri"/>
              </a:rPr>
              <a:t>depending</a:t>
            </a:r>
            <a:r>
              <a:rPr sz="2400" spc="-85" dirty="0">
                <a:latin typeface="Calibri"/>
                <a:cs typeface="Calibri"/>
              </a:rPr>
              <a:t> </a:t>
            </a:r>
            <a:r>
              <a:rPr sz="2400" dirty="0">
                <a:latin typeface="Calibri"/>
                <a:cs typeface="Calibri"/>
              </a:rPr>
              <a:t>by</a:t>
            </a:r>
            <a:r>
              <a:rPr sz="2400" spc="-90" dirty="0">
                <a:latin typeface="Calibri"/>
                <a:cs typeface="Calibri"/>
              </a:rPr>
              <a:t> </a:t>
            </a:r>
            <a:r>
              <a:rPr sz="2400" dirty="0">
                <a:latin typeface="Calibri"/>
                <a:cs typeface="Calibri"/>
              </a:rPr>
              <a:t>using</a:t>
            </a:r>
            <a:r>
              <a:rPr sz="2400" spc="-60" dirty="0">
                <a:latin typeface="Calibri"/>
                <a:cs typeface="Calibri"/>
              </a:rPr>
              <a:t> </a:t>
            </a:r>
            <a:r>
              <a:rPr sz="2400" dirty="0">
                <a:latin typeface="Calibri"/>
                <a:cs typeface="Calibri"/>
              </a:rPr>
              <a:t>various</a:t>
            </a:r>
            <a:r>
              <a:rPr sz="2400" spc="-80" dirty="0">
                <a:latin typeface="Calibri"/>
                <a:cs typeface="Calibri"/>
              </a:rPr>
              <a:t> </a:t>
            </a:r>
            <a:r>
              <a:rPr sz="2400" spc="-10" dirty="0">
                <a:latin typeface="Calibri"/>
                <a:cs typeface="Calibri"/>
              </a:rPr>
              <a:t>“if..else”</a:t>
            </a:r>
            <a:r>
              <a:rPr sz="2400" spc="-60" dirty="0">
                <a:latin typeface="Calibri"/>
                <a:cs typeface="Calibri"/>
              </a:rPr>
              <a:t> </a:t>
            </a:r>
            <a:r>
              <a:rPr sz="2400" spc="-10" dirty="0">
                <a:latin typeface="Calibri"/>
                <a:cs typeface="Calibri"/>
              </a:rPr>
              <a:t>rules.</a:t>
            </a:r>
            <a:endParaRPr sz="2400" dirty="0">
              <a:latin typeface="Calibri"/>
              <a:cs typeface="Calibri"/>
            </a:endParaRPr>
          </a:p>
          <a:p>
            <a:pPr marL="356870" marR="5080" indent="-344805">
              <a:lnSpc>
                <a:spcPct val="150100"/>
              </a:lnSpc>
              <a:buFont typeface="Wingdings"/>
              <a:buChar char=""/>
              <a:tabLst>
                <a:tab pos="356870" algn="l"/>
              </a:tabLst>
            </a:pPr>
            <a:r>
              <a:rPr sz="2400" dirty="0">
                <a:latin typeface="Calibri"/>
                <a:cs typeface="Calibri"/>
              </a:rPr>
              <a:t>The</a:t>
            </a:r>
            <a:r>
              <a:rPr sz="2400" spc="-35" dirty="0">
                <a:latin typeface="Calibri"/>
                <a:cs typeface="Calibri"/>
              </a:rPr>
              <a:t> </a:t>
            </a:r>
            <a:r>
              <a:rPr sz="2400" dirty="0">
                <a:latin typeface="Calibri"/>
                <a:cs typeface="Calibri"/>
              </a:rPr>
              <a:t>condition</a:t>
            </a:r>
            <a:r>
              <a:rPr sz="2400" spc="-70" dirty="0">
                <a:latin typeface="Calibri"/>
                <a:cs typeface="Calibri"/>
              </a:rPr>
              <a:t> </a:t>
            </a:r>
            <a:r>
              <a:rPr sz="2400" dirty="0">
                <a:latin typeface="Calibri"/>
                <a:cs typeface="Calibri"/>
              </a:rPr>
              <a:t>used</a:t>
            </a:r>
            <a:r>
              <a:rPr sz="2400" spc="-30" dirty="0">
                <a:latin typeface="Calibri"/>
                <a:cs typeface="Calibri"/>
              </a:rPr>
              <a:t> </a:t>
            </a:r>
            <a:r>
              <a:rPr sz="2400" dirty="0">
                <a:latin typeface="Calibri"/>
                <a:cs typeface="Calibri"/>
              </a:rPr>
              <a:t>with</a:t>
            </a:r>
            <a:r>
              <a:rPr sz="2400" spc="-50" dirty="0">
                <a:latin typeface="Calibri"/>
                <a:cs typeface="Calibri"/>
              </a:rPr>
              <a:t> </a:t>
            </a:r>
            <a:r>
              <a:rPr sz="2400" dirty="0">
                <a:latin typeface="Calibri"/>
                <a:cs typeface="Calibri"/>
              </a:rPr>
              <a:t>“if”</a:t>
            </a:r>
            <a:r>
              <a:rPr sz="2400" spc="-40"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called</a:t>
            </a:r>
            <a:r>
              <a:rPr sz="2400" spc="-35" dirty="0">
                <a:latin typeface="Calibri"/>
                <a:cs typeface="Calibri"/>
              </a:rPr>
              <a:t> </a:t>
            </a:r>
            <a:r>
              <a:rPr sz="2400" dirty="0">
                <a:latin typeface="Calibri"/>
                <a:cs typeface="Calibri"/>
              </a:rPr>
              <a:t>the</a:t>
            </a:r>
            <a:r>
              <a:rPr sz="2400" spc="15" dirty="0">
                <a:latin typeface="Calibri"/>
                <a:cs typeface="Calibri"/>
              </a:rPr>
              <a:t> </a:t>
            </a:r>
            <a:r>
              <a:rPr sz="2400" b="1" u="sng" spc="-10" dirty="0">
                <a:uFill>
                  <a:solidFill>
                    <a:srgbClr val="000000"/>
                  </a:solidFill>
                </a:uFill>
                <a:latin typeface="Calibri"/>
                <a:cs typeface="Calibri"/>
              </a:rPr>
              <a:t>antecedent</a:t>
            </a:r>
            <a:r>
              <a:rPr sz="2400" b="1" spc="-35" dirty="0">
                <a:latin typeface="Calibri"/>
                <a:cs typeface="Calibri"/>
              </a:rPr>
              <a:t> </a:t>
            </a:r>
            <a:r>
              <a:rPr sz="2400" dirty="0">
                <a:latin typeface="Calibri"/>
                <a:cs typeface="Calibri"/>
              </a:rPr>
              <a:t>and</a:t>
            </a:r>
            <a:r>
              <a:rPr sz="2400" spc="-3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predicted</a:t>
            </a:r>
            <a:r>
              <a:rPr sz="2400" spc="-70" dirty="0">
                <a:latin typeface="Calibri"/>
                <a:cs typeface="Calibri"/>
              </a:rPr>
              <a:t> </a:t>
            </a:r>
            <a:r>
              <a:rPr sz="2400" dirty="0">
                <a:latin typeface="Calibri"/>
                <a:cs typeface="Calibri"/>
              </a:rPr>
              <a:t>class</a:t>
            </a:r>
            <a:r>
              <a:rPr sz="2400" spc="-30" dirty="0">
                <a:latin typeface="Calibri"/>
                <a:cs typeface="Calibri"/>
              </a:rPr>
              <a:t> </a:t>
            </a:r>
            <a:r>
              <a:rPr sz="2400" spc="-25" dirty="0">
                <a:latin typeface="Calibri"/>
                <a:cs typeface="Calibri"/>
              </a:rPr>
              <a:t>of </a:t>
            </a:r>
            <a:r>
              <a:rPr sz="2400" dirty="0">
                <a:latin typeface="Calibri"/>
                <a:cs typeface="Calibri"/>
              </a:rPr>
              <a:t>each</a:t>
            </a:r>
            <a:r>
              <a:rPr sz="2400" spc="-50" dirty="0">
                <a:latin typeface="Calibri"/>
                <a:cs typeface="Calibri"/>
              </a:rPr>
              <a:t> </a:t>
            </a:r>
            <a:r>
              <a:rPr sz="2400" dirty="0">
                <a:latin typeface="Calibri"/>
                <a:cs typeface="Calibri"/>
              </a:rPr>
              <a:t>rule</a:t>
            </a:r>
            <a:r>
              <a:rPr sz="2400" spc="-45" dirty="0">
                <a:latin typeface="Calibri"/>
                <a:cs typeface="Calibri"/>
              </a:rPr>
              <a:t> </a:t>
            </a:r>
            <a:r>
              <a:rPr sz="2400" dirty="0">
                <a:latin typeface="Calibri"/>
                <a:cs typeface="Calibri"/>
              </a:rPr>
              <a:t>is</a:t>
            </a:r>
            <a:r>
              <a:rPr sz="2400" spc="-50" dirty="0">
                <a:latin typeface="Calibri"/>
                <a:cs typeface="Calibri"/>
              </a:rPr>
              <a:t> </a:t>
            </a:r>
            <a:r>
              <a:rPr sz="2400" dirty="0">
                <a:latin typeface="Calibri"/>
                <a:cs typeface="Calibri"/>
              </a:rPr>
              <a:t>called</a:t>
            </a:r>
            <a:r>
              <a:rPr sz="2400" spc="-45" dirty="0">
                <a:latin typeface="Calibri"/>
                <a:cs typeface="Calibri"/>
              </a:rPr>
              <a:t> </a:t>
            </a:r>
            <a:r>
              <a:rPr sz="2400" dirty="0">
                <a:latin typeface="Calibri"/>
                <a:cs typeface="Calibri"/>
              </a:rPr>
              <a:t>the</a:t>
            </a:r>
            <a:r>
              <a:rPr sz="2400" spc="-25" dirty="0">
                <a:latin typeface="Calibri"/>
                <a:cs typeface="Calibri"/>
              </a:rPr>
              <a:t> </a:t>
            </a:r>
            <a:r>
              <a:rPr sz="2400" b="1" u="sng" spc="-10" dirty="0">
                <a:uFill>
                  <a:solidFill>
                    <a:srgbClr val="000000"/>
                  </a:solidFill>
                </a:uFill>
                <a:latin typeface="Calibri"/>
                <a:cs typeface="Calibri"/>
              </a:rPr>
              <a:t>consequent</a:t>
            </a:r>
            <a:r>
              <a:rPr sz="2400" u="sng" spc="-10" dirty="0">
                <a:uFill>
                  <a:solidFill>
                    <a:srgbClr val="000000"/>
                  </a:solidFill>
                </a:uFill>
                <a:latin typeface="Calibri"/>
                <a:cs typeface="Calibri"/>
              </a:rPr>
              <a:t>.</a:t>
            </a:r>
            <a:endParaRPr sz="24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ADC73-2C4E-3C63-7FF4-174FC7017EE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A4F246E-F82C-012C-2F37-9CB550807DF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024EFC4-7F57-1485-0F8C-3334CD0F7503}"/>
              </a:ext>
            </a:extLst>
          </p:cNvPr>
          <p:cNvPicPr>
            <a:picLocks noChangeAspect="1"/>
          </p:cNvPicPr>
          <p:nvPr/>
        </p:nvPicPr>
        <p:blipFill>
          <a:blip r:embed="rId2"/>
          <a:stretch>
            <a:fillRect/>
          </a:stretch>
        </p:blipFill>
        <p:spPr>
          <a:xfrm>
            <a:off x="747712" y="38100"/>
            <a:ext cx="10696575" cy="6781800"/>
          </a:xfrm>
          <a:prstGeom prst="rect">
            <a:avLst/>
          </a:prstGeom>
        </p:spPr>
      </p:pic>
    </p:spTree>
    <p:extLst>
      <p:ext uri="{BB962C8B-B14F-4D97-AF65-F5344CB8AC3E}">
        <p14:creationId xmlns:p14="http://schemas.microsoft.com/office/powerpoint/2010/main" val="1035633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911" y="321944"/>
            <a:ext cx="3094990" cy="453390"/>
          </a:xfrm>
          <a:prstGeom prst="rect">
            <a:avLst/>
          </a:prstGeom>
        </p:spPr>
        <p:txBody>
          <a:bodyPr vert="horz" wrap="square" lIns="0" tIns="13335" rIns="0" bIns="0" rtlCol="0">
            <a:spAutoFit/>
          </a:bodyPr>
          <a:lstStyle/>
          <a:p>
            <a:pPr marL="12700">
              <a:lnSpc>
                <a:spcPct val="100000"/>
              </a:lnSpc>
              <a:spcBef>
                <a:spcPts val="105"/>
              </a:spcBef>
            </a:pPr>
            <a:r>
              <a:rPr sz="2800" u="sng" dirty="0">
                <a:uFill>
                  <a:solidFill>
                    <a:srgbClr val="C00000"/>
                  </a:solidFill>
                </a:uFill>
              </a:rPr>
              <a:t>Rule-Based</a:t>
            </a:r>
            <a:r>
              <a:rPr sz="2800" u="sng" spc="-80" dirty="0">
                <a:uFill>
                  <a:solidFill>
                    <a:srgbClr val="C00000"/>
                  </a:solidFill>
                </a:uFill>
              </a:rPr>
              <a:t> </a:t>
            </a:r>
            <a:r>
              <a:rPr sz="2800" u="sng" spc="-10" dirty="0">
                <a:uFill>
                  <a:solidFill>
                    <a:srgbClr val="C00000"/>
                  </a:solidFill>
                </a:uFill>
              </a:rPr>
              <a:t>Classifier</a:t>
            </a:r>
            <a:endParaRPr sz="2800"/>
          </a:p>
        </p:txBody>
      </p:sp>
      <p:sp>
        <p:nvSpPr>
          <p:cNvPr id="3" name="object 3"/>
          <p:cNvSpPr txBox="1"/>
          <p:nvPr/>
        </p:nvSpPr>
        <p:spPr>
          <a:xfrm>
            <a:off x="464312" y="598169"/>
            <a:ext cx="11105515" cy="4965700"/>
          </a:xfrm>
          <a:prstGeom prst="rect">
            <a:avLst/>
          </a:prstGeom>
        </p:spPr>
        <p:txBody>
          <a:bodyPr vert="horz" wrap="square" lIns="0" tIns="195580" rIns="0" bIns="0" rtlCol="0">
            <a:spAutoFit/>
          </a:bodyPr>
          <a:lstStyle/>
          <a:p>
            <a:pPr marL="12700">
              <a:lnSpc>
                <a:spcPct val="100000"/>
              </a:lnSpc>
              <a:spcBef>
                <a:spcPts val="1540"/>
              </a:spcBef>
            </a:pPr>
            <a:r>
              <a:rPr sz="2400" b="1" dirty="0">
                <a:latin typeface="Calibri"/>
                <a:cs typeface="Calibri"/>
              </a:rPr>
              <a:t>Properties</a:t>
            </a:r>
            <a:r>
              <a:rPr sz="2400" b="1" spc="-85" dirty="0">
                <a:latin typeface="Calibri"/>
                <a:cs typeface="Calibri"/>
              </a:rPr>
              <a:t> </a:t>
            </a:r>
            <a:r>
              <a:rPr sz="2400" b="1" dirty="0">
                <a:latin typeface="Calibri"/>
                <a:cs typeface="Calibri"/>
              </a:rPr>
              <a:t>of</a:t>
            </a:r>
            <a:r>
              <a:rPr sz="2400" b="1" spc="-45" dirty="0">
                <a:latin typeface="Calibri"/>
                <a:cs typeface="Calibri"/>
              </a:rPr>
              <a:t> </a:t>
            </a:r>
            <a:r>
              <a:rPr sz="2400" b="1" dirty="0">
                <a:latin typeface="Calibri"/>
                <a:cs typeface="Calibri"/>
              </a:rPr>
              <a:t>rule-based</a:t>
            </a:r>
            <a:r>
              <a:rPr sz="2400" b="1" spc="-80" dirty="0">
                <a:latin typeface="Calibri"/>
                <a:cs typeface="Calibri"/>
              </a:rPr>
              <a:t> </a:t>
            </a:r>
            <a:r>
              <a:rPr sz="2400" b="1" spc="-10" dirty="0">
                <a:latin typeface="Calibri"/>
                <a:cs typeface="Calibri"/>
              </a:rPr>
              <a:t>classifiers:</a:t>
            </a:r>
            <a:endParaRPr sz="2400">
              <a:latin typeface="Calibri"/>
              <a:cs typeface="Calibri"/>
            </a:endParaRPr>
          </a:p>
          <a:p>
            <a:pPr marL="12700" marR="1027430">
              <a:lnSpc>
                <a:spcPct val="150100"/>
              </a:lnSpc>
            </a:pPr>
            <a:r>
              <a:rPr sz="2400" b="1" u="sng" spc="-10" dirty="0">
                <a:solidFill>
                  <a:srgbClr val="FF0000"/>
                </a:solidFill>
                <a:uFill>
                  <a:solidFill>
                    <a:srgbClr val="FF0000"/>
                  </a:solidFill>
                </a:uFill>
                <a:latin typeface="Calibri"/>
                <a:cs typeface="Calibri"/>
              </a:rPr>
              <a:t>Coverage:</a:t>
            </a:r>
            <a:r>
              <a:rPr sz="2400" b="1" u="sng" spc="-35" dirty="0">
                <a:solidFill>
                  <a:srgbClr val="FF0000"/>
                </a:solidFill>
                <a:uFill>
                  <a:solidFill>
                    <a:srgbClr val="FF0000"/>
                  </a:solidFill>
                </a:uFill>
                <a:latin typeface="Calibri"/>
                <a:cs typeface="Calibri"/>
              </a:rPr>
              <a:t> </a:t>
            </a:r>
            <a:r>
              <a:rPr sz="2400" dirty="0">
                <a:latin typeface="Calibri"/>
                <a:cs typeface="Calibri"/>
              </a:rPr>
              <a:t>The</a:t>
            </a:r>
            <a:r>
              <a:rPr sz="2400" spc="-50" dirty="0">
                <a:latin typeface="Calibri"/>
                <a:cs typeface="Calibri"/>
              </a:rPr>
              <a:t> </a:t>
            </a:r>
            <a:r>
              <a:rPr sz="2400" spc="-10" dirty="0">
                <a:solidFill>
                  <a:srgbClr val="FF0000"/>
                </a:solidFill>
                <a:latin typeface="Calibri"/>
                <a:cs typeface="Calibri"/>
              </a:rPr>
              <a:t>percentage</a:t>
            </a:r>
            <a:r>
              <a:rPr sz="2400" spc="-100" dirty="0">
                <a:solidFill>
                  <a:srgbClr val="FF0000"/>
                </a:solidFill>
                <a:latin typeface="Calibri"/>
                <a:cs typeface="Calibri"/>
              </a:rPr>
              <a:t> </a:t>
            </a:r>
            <a:r>
              <a:rPr sz="2400" dirty="0">
                <a:solidFill>
                  <a:srgbClr val="FF0000"/>
                </a:solidFill>
                <a:latin typeface="Calibri"/>
                <a:cs typeface="Calibri"/>
              </a:rPr>
              <a:t>of</a:t>
            </a:r>
            <a:r>
              <a:rPr sz="2400" spc="-45" dirty="0">
                <a:solidFill>
                  <a:srgbClr val="FF0000"/>
                </a:solidFill>
                <a:latin typeface="Calibri"/>
                <a:cs typeface="Calibri"/>
              </a:rPr>
              <a:t> </a:t>
            </a:r>
            <a:r>
              <a:rPr sz="2400" spc="-10" dirty="0">
                <a:solidFill>
                  <a:srgbClr val="FF0000"/>
                </a:solidFill>
                <a:latin typeface="Calibri"/>
                <a:cs typeface="Calibri"/>
              </a:rPr>
              <a:t>records</a:t>
            </a:r>
            <a:r>
              <a:rPr sz="2400" spc="-75" dirty="0">
                <a:solidFill>
                  <a:srgbClr val="FF0000"/>
                </a:solidFill>
                <a:latin typeface="Calibri"/>
                <a:cs typeface="Calibri"/>
              </a:rPr>
              <a:t> </a:t>
            </a:r>
            <a:r>
              <a:rPr sz="2400" dirty="0">
                <a:latin typeface="Calibri"/>
                <a:cs typeface="Calibri"/>
              </a:rPr>
              <a:t>which</a:t>
            </a:r>
            <a:r>
              <a:rPr sz="2400" spc="-55" dirty="0">
                <a:latin typeface="Calibri"/>
                <a:cs typeface="Calibri"/>
              </a:rPr>
              <a:t> </a:t>
            </a:r>
            <a:r>
              <a:rPr sz="2400" dirty="0">
                <a:latin typeface="Calibri"/>
                <a:cs typeface="Calibri"/>
              </a:rPr>
              <a:t>satisfy</a:t>
            </a:r>
            <a:r>
              <a:rPr sz="2400" spc="-45" dirty="0">
                <a:latin typeface="Calibri"/>
                <a:cs typeface="Calibri"/>
              </a:rPr>
              <a:t> </a:t>
            </a:r>
            <a:r>
              <a:rPr sz="2400" dirty="0">
                <a:latin typeface="Calibri"/>
                <a:cs typeface="Calibri"/>
              </a:rPr>
              <a:t>the</a:t>
            </a:r>
            <a:r>
              <a:rPr sz="2400" spc="-80" dirty="0">
                <a:latin typeface="Calibri"/>
                <a:cs typeface="Calibri"/>
              </a:rPr>
              <a:t> </a:t>
            </a:r>
            <a:r>
              <a:rPr sz="2400" spc="-10" dirty="0">
                <a:latin typeface="Calibri"/>
                <a:cs typeface="Calibri"/>
              </a:rPr>
              <a:t>antecedent</a:t>
            </a:r>
            <a:r>
              <a:rPr sz="2400" spc="-95" dirty="0">
                <a:latin typeface="Calibri"/>
                <a:cs typeface="Calibri"/>
              </a:rPr>
              <a:t> </a:t>
            </a:r>
            <a:r>
              <a:rPr sz="2400" dirty="0">
                <a:latin typeface="Calibri"/>
                <a:cs typeface="Calibri"/>
              </a:rPr>
              <a:t>conditions</a:t>
            </a:r>
            <a:r>
              <a:rPr sz="2400" spc="-110" dirty="0">
                <a:latin typeface="Calibri"/>
                <a:cs typeface="Calibri"/>
              </a:rPr>
              <a:t> </a:t>
            </a:r>
            <a:r>
              <a:rPr sz="2400" dirty="0">
                <a:latin typeface="Calibri"/>
                <a:cs typeface="Calibri"/>
              </a:rPr>
              <a:t>of</a:t>
            </a:r>
            <a:r>
              <a:rPr sz="2400" spc="-50" dirty="0">
                <a:latin typeface="Calibri"/>
                <a:cs typeface="Calibri"/>
              </a:rPr>
              <a:t> a </a:t>
            </a:r>
            <a:r>
              <a:rPr sz="2400" dirty="0">
                <a:latin typeface="Calibri"/>
                <a:cs typeface="Calibri"/>
              </a:rPr>
              <a:t>particular</a:t>
            </a:r>
            <a:r>
              <a:rPr sz="2400" spc="-80" dirty="0">
                <a:latin typeface="Calibri"/>
                <a:cs typeface="Calibri"/>
              </a:rPr>
              <a:t> </a:t>
            </a:r>
            <a:r>
              <a:rPr sz="2400" spc="-10" dirty="0">
                <a:latin typeface="Calibri"/>
                <a:cs typeface="Calibri"/>
              </a:rPr>
              <a:t>rule.</a:t>
            </a:r>
            <a:endParaRPr sz="2400">
              <a:latin typeface="Calibri"/>
              <a:cs typeface="Calibri"/>
            </a:endParaRPr>
          </a:p>
          <a:p>
            <a:pPr marL="12700" marR="5080" indent="-8255">
              <a:lnSpc>
                <a:spcPts val="4320"/>
              </a:lnSpc>
              <a:spcBef>
                <a:spcPts val="385"/>
              </a:spcBef>
              <a:buSzPct val="95833"/>
              <a:buFont typeface="Arial MT"/>
              <a:buChar char="•"/>
              <a:tabLst>
                <a:tab pos="118745" algn="l"/>
              </a:tabLst>
            </a:pPr>
            <a:r>
              <a:rPr sz="2400" dirty="0">
                <a:latin typeface="Calibri"/>
                <a:cs typeface="Calibri"/>
              </a:rPr>
              <a:t>	The</a:t>
            </a:r>
            <a:r>
              <a:rPr sz="2400" spc="-40" dirty="0">
                <a:latin typeface="Calibri"/>
                <a:cs typeface="Calibri"/>
              </a:rPr>
              <a:t> </a:t>
            </a:r>
            <a:r>
              <a:rPr sz="2400" dirty="0">
                <a:latin typeface="Calibri"/>
                <a:cs typeface="Calibri"/>
              </a:rPr>
              <a:t>rules</a:t>
            </a:r>
            <a:r>
              <a:rPr sz="2400" spc="-40" dirty="0">
                <a:latin typeface="Calibri"/>
                <a:cs typeface="Calibri"/>
              </a:rPr>
              <a:t> </a:t>
            </a:r>
            <a:r>
              <a:rPr sz="2400" spc="-20" dirty="0">
                <a:latin typeface="Calibri"/>
                <a:cs typeface="Calibri"/>
              </a:rPr>
              <a:t>generated</a:t>
            </a:r>
            <a:r>
              <a:rPr sz="2400" spc="-55" dirty="0">
                <a:latin typeface="Calibri"/>
                <a:cs typeface="Calibri"/>
              </a:rPr>
              <a:t> </a:t>
            </a:r>
            <a:r>
              <a:rPr sz="2400" dirty="0">
                <a:latin typeface="Calibri"/>
                <a:cs typeface="Calibri"/>
              </a:rPr>
              <a:t>by</a:t>
            </a:r>
            <a:r>
              <a:rPr sz="2400" spc="-75" dirty="0">
                <a:latin typeface="Calibri"/>
                <a:cs typeface="Calibri"/>
              </a:rPr>
              <a:t> </a:t>
            </a:r>
            <a:r>
              <a:rPr sz="2400" dirty="0">
                <a:latin typeface="Calibri"/>
                <a:cs typeface="Calibri"/>
              </a:rPr>
              <a:t>the</a:t>
            </a:r>
            <a:r>
              <a:rPr sz="2400" spc="-40" dirty="0">
                <a:latin typeface="Calibri"/>
                <a:cs typeface="Calibri"/>
              </a:rPr>
              <a:t> </a:t>
            </a:r>
            <a:r>
              <a:rPr sz="2400" spc="-10" dirty="0">
                <a:latin typeface="Calibri"/>
                <a:cs typeface="Calibri"/>
              </a:rPr>
              <a:t>rule-</a:t>
            </a:r>
            <a:r>
              <a:rPr sz="2400" dirty="0">
                <a:latin typeface="Calibri"/>
                <a:cs typeface="Calibri"/>
              </a:rPr>
              <a:t>based</a:t>
            </a:r>
            <a:r>
              <a:rPr sz="2400" spc="-80" dirty="0">
                <a:latin typeface="Calibri"/>
                <a:cs typeface="Calibri"/>
              </a:rPr>
              <a:t> </a:t>
            </a:r>
            <a:r>
              <a:rPr sz="2400" dirty="0">
                <a:latin typeface="Calibri"/>
                <a:cs typeface="Calibri"/>
              </a:rPr>
              <a:t>classifiers</a:t>
            </a:r>
            <a:r>
              <a:rPr sz="2400" spc="-25" dirty="0">
                <a:latin typeface="Calibri"/>
                <a:cs typeface="Calibri"/>
              </a:rPr>
              <a:t> </a:t>
            </a:r>
            <a:r>
              <a:rPr sz="2400" dirty="0">
                <a:latin typeface="Calibri"/>
                <a:cs typeface="Calibri"/>
              </a:rPr>
              <a:t>are</a:t>
            </a:r>
            <a:r>
              <a:rPr sz="2400" spc="-35" dirty="0">
                <a:latin typeface="Calibri"/>
                <a:cs typeface="Calibri"/>
              </a:rPr>
              <a:t> </a:t>
            </a:r>
            <a:r>
              <a:rPr sz="2400" spc="-10" dirty="0">
                <a:latin typeface="Calibri"/>
                <a:cs typeface="Calibri"/>
              </a:rPr>
              <a:t>generally</a:t>
            </a:r>
            <a:r>
              <a:rPr sz="2400" spc="-70" dirty="0">
                <a:latin typeface="Calibri"/>
                <a:cs typeface="Calibri"/>
              </a:rPr>
              <a:t> </a:t>
            </a:r>
            <a:r>
              <a:rPr sz="2400" dirty="0">
                <a:solidFill>
                  <a:srgbClr val="FF0000"/>
                </a:solidFill>
                <a:latin typeface="Calibri"/>
                <a:cs typeface="Calibri"/>
              </a:rPr>
              <a:t>not</a:t>
            </a:r>
            <a:r>
              <a:rPr sz="2400" spc="-50" dirty="0">
                <a:solidFill>
                  <a:srgbClr val="FF0000"/>
                </a:solidFill>
                <a:latin typeface="Calibri"/>
                <a:cs typeface="Calibri"/>
              </a:rPr>
              <a:t> </a:t>
            </a:r>
            <a:r>
              <a:rPr sz="2400" dirty="0">
                <a:solidFill>
                  <a:srgbClr val="FF0000"/>
                </a:solidFill>
                <a:latin typeface="Calibri"/>
                <a:cs typeface="Calibri"/>
              </a:rPr>
              <a:t>mutually</a:t>
            </a:r>
            <a:r>
              <a:rPr sz="2400" spc="-100" dirty="0">
                <a:solidFill>
                  <a:srgbClr val="FF0000"/>
                </a:solidFill>
                <a:latin typeface="Calibri"/>
                <a:cs typeface="Calibri"/>
              </a:rPr>
              <a:t> </a:t>
            </a:r>
            <a:r>
              <a:rPr sz="2400" spc="-10" dirty="0">
                <a:solidFill>
                  <a:srgbClr val="FF0000"/>
                </a:solidFill>
                <a:latin typeface="Calibri"/>
                <a:cs typeface="Calibri"/>
              </a:rPr>
              <a:t>exclusive</a:t>
            </a:r>
            <a:r>
              <a:rPr sz="2400" spc="-10" dirty="0">
                <a:latin typeface="Calibri"/>
                <a:cs typeface="Calibri"/>
              </a:rPr>
              <a:t>,</a:t>
            </a:r>
            <a:r>
              <a:rPr sz="2400" spc="-20" dirty="0">
                <a:latin typeface="Calibri"/>
                <a:cs typeface="Calibri"/>
              </a:rPr>
              <a:t> i.e. </a:t>
            </a:r>
            <a:r>
              <a:rPr sz="2400" dirty="0">
                <a:latin typeface="Calibri"/>
                <a:cs typeface="Calibri"/>
              </a:rPr>
              <a:t>many</a:t>
            </a:r>
            <a:r>
              <a:rPr sz="2400" spc="-80" dirty="0">
                <a:latin typeface="Calibri"/>
                <a:cs typeface="Calibri"/>
              </a:rPr>
              <a:t> </a:t>
            </a:r>
            <a:r>
              <a:rPr sz="2400" dirty="0">
                <a:latin typeface="Calibri"/>
                <a:cs typeface="Calibri"/>
              </a:rPr>
              <a:t>rules</a:t>
            </a:r>
            <a:r>
              <a:rPr sz="2400" spc="-55" dirty="0">
                <a:latin typeface="Calibri"/>
                <a:cs typeface="Calibri"/>
              </a:rPr>
              <a:t> </a:t>
            </a:r>
            <a:r>
              <a:rPr sz="2400" dirty="0">
                <a:latin typeface="Calibri"/>
                <a:cs typeface="Calibri"/>
              </a:rPr>
              <a:t>can</a:t>
            </a:r>
            <a:r>
              <a:rPr sz="2400" spc="-50" dirty="0">
                <a:latin typeface="Calibri"/>
                <a:cs typeface="Calibri"/>
              </a:rPr>
              <a:t> </a:t>
            </a:r>
            <a:r>
              <a:rPr sz="2400" dirty="0">
                <a:latin typeface="Calibri"/>
                <a:cs typeface="Calibri"/>
              </a:rPr>
              <a:t>cover</a:t>
            </a:r>
            <a:r>
              <a:rPr sz="2400" spc="-55"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same</a:t>
            </a:r>
            <a:r>
              <a:rPr sz="2400" spc="-55" dirty="0">
                <a:latin typeface="Calibri"/>
                <a:cs typeface="Calibri"/>
              </a:rPr>
              <a:t> </a:t>
            </a:r>
            <a:r>
              <a:rPr sz="2400" spc="-10" dirty="0">
                <a:latin typeface="Calibri"/>
                <a:cs typeface="Calibri"/>
              </a:rPr>
              <a:t>record.</a:t>
            </a:r>
            <a:endParaRPr sz="2400">
              <a:latin typeface="Calibri"/>
              <a:cs typeface="Calibri"/>
            </a:endParaRPr>
          </a:p>
          <a:p>
            <a:pPr marL="12700" marR="320040" indent="-8255">
              <a:lnSpc>
                <a:spcPts val="4320"/>
              </a:lnSpc>
              <a:spcBef>
                <a:spcPts val="5"/>
              </a:spcBef>
              <a:buSzPct val="95833"/>
              <a:buFont typeface="Arial MT"/>
              <a:buChar char="•"/>
              <a:tabLst>
                <a:tab pos="118745" algn="l"/>
              </a:tabLst>
            </a:pPr>
            <a:r>
              <a:rPr sz="2400" dirty="0">
                <a:latin typeface="Calibri"/>
                <a:cs typeface="Calibri"/>
              </a:rPr>
              <a:t>	The</a:t>
            </a:r>
            <a:r>
              <a:rPr sz="2400" spc="-50" dirty="0">
                <a:latin typeface="Calibri"/>
                <a:cs typeface="Calibri"/>
              </a:rPr>
              <a:t> </a:t>
            </a:r>
            <a:r>
              <a:rPr sz="2400" dirty="0">
                <a:latin typeface="Calibri"/>
                <a:cs typeface="Calibri"/>
              </a:rPr>
              <a:t>rules</a:t>
            </a:r>
            <a:r>
              <a:rPr sz="2400" spc="-50" dirty="0">
                <a:latin typeface="Calibri"/>
                <a:cs typeface="Calibri"/>
              </a:rPr>
              <a:t> </a:t>
            </a:r>
            <a:r>
              <a:rPr sz="2400" spc="-20" dirty="0">
                <a:latin typeface="Calibri"/>
                <a:cs typeface="Calibri"/>
              </a:rPr>
              <a:t>generated</a:t>
            </a:r>
            <a:r>
              <a:rPr sz="2400" spc="-60" dirty="0">
                <a:latin typeface="Calibri"/>
                <a:cs typeface="Calibri"/>
              </a:rPr>
              <a:t> </a:t>
            </a:r>
            <a:r>
              <a:rPr sz="2400" dirty="0">
                <a:latin typeface="Calibri"/>
                <a:cs typeface="Calibri"/>
              </a:rPr>
              <a:t>by</a:t>
            </a:r>
            <a:r>
              <a:rPr sz="2400" spc="-80"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rule-based</a:t>
            </a:r>
            <a:r>
              <a:rPr sz="2400" spc="-90" dirty="0">
                <a:latin typeface="Calibri"/>
                <a:cs typeface="Calibri"/>
              </a:rPr>
              <a:t> </a:t>
            </a:r>
            <a:r>
              <a:rPr sz="2400" dirty="0">
                <a:latin typeface="Calibri"/>
                <a:cs typeface="Calibri"/>
              </a:rPr>
              <a:t>classifiers</a:t>
            </a:r>
            <a:r>
              <a:rPr sz="2400" spc="-35" dirty="0">
                <a:latin typeface="Calibri"/>
                <a:cs typeface="Calibri"/>
              </a:rPr>
              <a:t> </a:t>
            </a:r>
            <a:r>
              <a:rPr sz="2400" dirty="0">
                <a:solidFill>
                  <a:srgbClr val="FF0000"/>
                </a:solidFill>
                <a:latin typeface="Calibri"/>
                <a:cs typeface="Calibri"/>
              </a:rPr>
              <a:t>may</a:t>
            </a:r>
            <a:r>
              <a:rPr sz="2400" spc="-60" dirty="0">
                <a:solidFill>
                  <a:srgbClr val="FF0000"/>
                </a:solidFill>
                <a:latin typeface="Calibri"/>
                <a:cs typeface="Calibri"/>
              </a:rPr>
              <a:t> </a:t>
            </a:r>
            <a:r>
              <a:rPr sz="2400" dirty="0">
                <a:solidFill>
                  <a:srgbClr val="FF0000"/>
                </a:solidFill>
                <a:latin typeface="Calibri"/>
                <a:cs typeface="Calibri"/>
              </a:rPr>
              <a:t>not</a:t>
            </a:r>
            <a:r>
              <a:rPr sz="2400" spc="-60" dirty="0">
                <a:solidFill>
                  <a:srgbClr val="FF0000"/>
                </a:solidFill>
                <a:latin typeface="Calibri"/>
                <a:cs typeface="Calibri"/>
              </a:rPr>
              <a:t> </a:t>
            </a:r>
            <a:r>
              <a:rPr sz="2400" dirty="0">
                <a:solidFill>
                  <a:srgbClr val="FF0000"/>
                </a:solidFill>
                <a:latin typeface="Calibri"/>
                <a:cs typeface="Calibri"/>
              </a:rPr>
              <a:t>be</a:t>
            </a:r>
            <a:r>
              <a:rPr sz="2400" spc="-45" dirty="0">
                <a:solidFill>
                  <a:srgbClr val="FF0000"/>
                </a:solidFill>
                <a:latin typeface="Calibri"/>
                <a:cs typeface="Calibri"/>
              </a:rPr>
              <a:t> </a:t>
            </a:r>
            <a:r>
              <a:rPr sz="2400" spc="-10" dirty="0">
                <a:solidFill>
                  <a:srgbClr val="FF0000"/>
                </a:solidFill>
                <a:latin typeface="Calibri"/>
                <a:cs typeface="Calibri"/>
              </a:rPr>
              <a:t>exhaustive</a:t>
            </a:r>
            <a:r>
              <a:rPr sz="2400" spc="-10" dirty="0">
                <a:latin typeface="Calibri"/>
                <a:cs typeface="Calibri"/>
              </a:rPr>
              <a:t>,</a:t>
            </a:r>
            <a:r>
              <a:rPr sz="2400" spc="-50" dirty="0">
                <a:latin typeface="Calibri"/>
                <a:cs typeface="Calibri"/>
              </a:rPr>
              <a:t> </a:t>
            </a:r>
            <a:r>
              <a:rPr sz="2400" dirty="0">
                <a:latin typeface="Calibri"/>
                <a:cs typeface="Calibri"/>
              </a:rPr>
              <a:t>i.e.</a:t>
            </a:r>
            <a:r>
              <a:rPr sz="2400" spc="-60" dirty="0">
                <a:latin typeface="Calibri"/>
                <a:cs typeface="Calibri"/>
              </a:rPr>
              <a:t> </a:t>
            </a:r>
            <a:r>
              <a:rPr sz="2400" dirty="0">
                <a:latin typeface="Calibri"/>
                <a:cs typeface="Calibri"/>
              </a:rPr>
              <a:t>there</a:t>
            </a:r>
            <a:r>
              <a:rPr sz="2400" spc="-65" dirty="0">
                <a:latin typeface="Calibri"/>
                <a:cs typeface="Calibri"/>
              </a:rPr>
              <a:t> </a:t>
            </a:r>
            <a:r>
              <a:rPr sz="2400" spc="-25" dirty="0">
                <a:latin typeface="Calibri"/>
                <a:cs typeface="Calibri"/>
              </a:rPr>
              <a:t>may </a:t>
            </a:r>
            <a:r>
              <a:rPr sz="2400" dirty="0">
                <a:latin typeface="Calibri"/>
                <a:cs typeface="Calibri"/>
              </a:rPr>
              <a:t>be</a:t>
            </a:r>
            <a:r>
              <a:rPr sz="2400" spc="-50" dirty="0">
                <a:latin typeface="Calibri"/>
                <a:cs typeface="Calibri"/>
              </a:rPr>
              <a:t> </a:t>
            </a:r>
            <a:r>
              <a:rPr sz="2400" dirty="0">
                <a:latin typeface="Calibri"/>
                <a:cs typeface="Calibri"/>
              </a:rPr>
              <a:t>some</a:t>
            </a:r>
            <a:r>
              <a:rPr sz="2400" spc="-45" dirty="0">
                <a:latin typeface="Calibri"/>
                <a:cs typeface="Calibri"/>
              </a:rPr>
              <a:t> </a:t>
            </a:r>
            <a:r>
              <a:rPr sz="2400" spc="-10" dirty="0">
                <a:latin typeface="Calibri"/>
                <a:cs typeface="Calibri"/>
              </a:rPr>
              <a:t>records</a:t>
            </a:r>
            <a:r>
              <a:rPr sz="2400" spc="-80" dirty="0">
                <a:latin typeface="Calibri"/>
                <a:cs typeface="Calibri"/>
              </a:rPr>
              <a:t> </a:t>
            </a:r>
            <a:r>
              <a:rPr sz="2400" dirty="0">
                <a:latin typeface="Calibri"/>
                <a:cs typeface="Calibri"/>
              </a:rPr>
              <a:t>which</a:t>
            </a:r>
            <a:r>
              <a:rPr sz="2400" spc="-45" dirty="0">
                <a:latin typeface="Calibri"/>
                <a:cs typeface="Calibri"/>
              </a:rPr>
              <a:t> </a:t>
            </a:r>
            <a:r>
              <a:rPr sz="2400" dirty="0">
                <a:latin typeface="Calibri"/>
                <a:cs typeface="Calibri"/>
              </a:rPr>
              <a:t>are</a:t>
            </a:r>
            <a:r>
              <a:rPr sz="2400" spc="-45" dirty="0">
                <a:latin typeface="Calibri"/>
                <a:cs typeface="Calibri"/>
              </a:rPr>
              <a:t> </a:t>
            </a:r>
            <a:r>
              <a:rPr sz="2400" dirty="0">
                <a:latin typeface="Calibri"/>
                <a:cs typeface="Calibri"/>
              </a:rPr>
              <a:t>not</a:t>
            </a:r>
            <a:r>
              <a:rPr sz="2400" spc="-60" dirty="0">
                <a:latin typeface="Calibri"/>
                <a:cs typeface="Calibri"/>
              </a:rPr>
              <a:t> </a:t>
            </a:r>
            <a:r>
              <a:rPr sz="2400" spc="-10" dirty="0">
                <a:latin typeface="Calibri"/>
                <a:cs typeface="Calibri"/>
              </a:rPr>
              <a:t>covered</a:t>
            </a:r>
            <a:r>
              <a:rPr sz="2400" spc="-65" dirty="0">
                <a:latin typeface="Calibri"/>
                <a:cs typeface="Calibri"/>
              </a:rPr>
              <a:t> </a:t>
            </a:r>
            <a:r>
              <a:rPr sz="2400" dirty="0">
                <a:latin typeface="Calibri"/>
                <a:cs typeface="Calibri"/>
              </a:rPr>
              <a:t>by</a:t>
            </a:r>
            <a:r>
              <a:rPr sz="2400" spc="-60" dirty="0">
                <a:latin typeface="Calibri"/>
                <a:cs typeface="Calibri"/>
              </a:rPr>
              <a:t> </a:t>
            </a:r>
            <a:r>
              <a:rPr sz="2400" dirty="0">
                <a:latin typeface="Calibri"/>
                <a:cs typeface="Calibri"/>
              </a:rPr>
              <a:t>any</a:t>
            </a:r>
            <a:r>
              <a:rPr sz="2400" spc="-60" dirty="0">
                <a:latin typeface="Calibri"/>
                <a:cs typeface="Calibri"/>
              </a:rPr>
              <a:t> </a:t>
            </a:r>
            <a:r>
              <a:rPr sz="2400" dirty="0">
                <a:latin typeface="Calibri"/>
                <a:cs typeface="Calibri"/>
              </a:rPr>
              <a:t>of</a:t>
            </a:r>
            <a:r>
              <a:rPr sz="2400" spc="-35" dirty="0">
                <a:latin typeface="Calibri"/>
                <a:cs typeface="Calibri"/>
              </a:rPr>
              <a:t> </a:t>
            </a:r>
            <a:r>
              <a:rPr sz="2400" dirty="0">
                <a:latin typeface="Calibri"/>
                <a:cs typeface="Calibri"/>
              </a:rPr>
              <a:t>the</a:t>
            </a:r>
            <a:r>
              <a:rPr sz="2400" spc="-70" dirty="0">
                <a:latin typeface="Calibri"/>
                <a:cs typeface="Calibri"/>
              </a:rPr>
              <a:t> </a:t>
            </a:r>
            <a:r>
              <a:rPr sz="2400" spc="-10" dirty="0">
                <a:latin typeface="Calibri"/>
                <a:cs typeface="Calibri"/>
              </a:rPr>
              <a:t>rules.</a:t>
            </a:r>
            <a:endParaRPr sz="2400">
              <a:latin typeface="Calibri"/>
              <a:cs typeface="Calibri"/>
            </a:endParaRPr>
          </a:p>
          <a:p>
            <a:pPr marL="12700" marR="67310" indent="-8255">
              <a:lnSpc>
                <a:spcPts val="4320"/>
              </a:lnSpc>
              <a:buSzPct val="95833"/>
              <a:buFont typeface="Arial MT"/>
              <a:buChar char="•"/>
              <a:tabLst>
                <a:tab pos="118745" algn="l"/>
              </a:tabLst>
            </a:pPr>
            <a:r>
              <a:rPr sz="2400" dirty="0">
                <a:latin typeface="Calibri"/>
                <a:cs typeface="Calibri"/>
              </a:rPr>
              <a:t>	The</a:t>
            </a:r>
            <a:r>
              <a:rPr sz="2400" spc="-50" dirty="0">
                <a:latin typeface="Calibri"/>
                <a:cs typeface="Calibri"/>
              </a:rPr>
              <a:t> </a:t>
            </a:r>
            <a:r>
              <a:rPr sz="2400" dirty="0">
                <a:latin typeface="Calibri"/>
                <a:cs typeface="Calibri"/>
              </a:rPr>
              <a:t>decision</a:t>
            </a:r>
            <a:r>
              <a:rPr sz="2400" spc="-65" dirty="0">
                <a:latin typeface="Calibri"/>
                <a:cs typeface="Calibri"/>
              </a:rPr>
              <a:t> </a:t>
            </a:r>
            <a:r>
              <a:rPr sz="2400" dirty="0">
                <a:latin typeface="Calibri"/>
                <a:cs typeface="Calibri"/>
              </a:rPr>
              <a:t>boundaries</a:t>
            </a:r>
            <a:r>
              <a:rPr sz="2400" spc="-100" dirty="0">
                <a:latin typeface="Calibri"/>
                <a:cs typeface="Calibri"/>
              </a:rPr>
              <a:t> </a:t>
            </a:r>
            <a:r>
              <a:rPr sz="2400" spc="-10" dirty="0">
                <a:latin typeface="Calibri"/>
                <a:cs typeface="Calibri"/>
              </a:rPr>
              <a:t>created</a:t>
            </a:r>
            <a:r>
              <a:rPr sz="2400" spc="-65" dirty="0">
                <a:latin typeface="Calibri"/>
                <a:cs typeface="Calibri"/>
              </a:rPr>
              <a:t> </a:t>
            </a:r>
            <a:r>
              <a:rPr sz="2400" dirty="0">
                <a:latin typeface="Calibri"/>
                <a:cs typeface="Calibri"/>
              </a:rPr>
              <a:t>by</a:t>
            </a:r>
            <a:r>
              <a:rPr sz="2400" spc="-60" dirty="0">
                <a:latin typeface="Calibri"/>
                <a:cs typeface="Calibri"/>
              </a:rPr>
              <a:t> </a:t>
            </a:r>
            <a:r>
              <a:rPr sz="2400" dirty="0">
                <a:latin typeface="Calibri"/>
                <a:cs typeface="Calibri"/>
              </a:rPr>
              <a:t>them</a:t>
            </a:r>
            <a:r>
              <a:rPr sz="2400" spc="-20" dirty="0">
                <a:latin typeface="Calibri"/>
                <a:cs typeface="Calibri"/>
              </a:rPr>
              <a:t> </a:t>
            </a:r>
            <a:r>
              <a:rPr sz="2400" dirty="0">
                <a:solidFill>
                  <a:srgbClr val="FF0000"/>
                </a:solidFill>
                <a:latin typeface="Calibri"/>
                <a:cs typeface="Calibri"/>
              </a:rPr>
              <a:t>is</a:t>
            </a:r>
            <a:r>
              <a:rPr sz="2400" spc="-35" dirty="0">
                <a:solidFill>
                  <a:srgbClr val="FF0000"/>
                </a:solidFill>
                <a:latin typeface="Calibri"/>
                <a:cs typeface="Calibri"/>
              </a:rPr>
              <a:t> </a:t>
            </a:r>
            <a:r>
              <a:rPr sz="2400" spc="-25" dirty="0">
                <a:solidFill>
                  <a:srgbClr val="FF0000"/>
                </a:solidFill>
                <a:latin typeface="Calibri"/>
                <a:cs typeface="Calibri"/>
              </a:rPr>
              <a:t>linear</a:t>
            </a:r>
            <a:r>
              <a:rPr sz="2400" spc="-25" dirty="0">
                <a:latin typeface="Calibri"/>
                <a:cs typeface="Calibri"/>
              </a:rPr>
              <a:t>,</a:t>
            </a:r>
            <a:r>
              <a:rPr sz="2400" spc="-50" dirty="0">
                <a:latin typeface="Calibri"/>
                <a:cs typeface="Calibri"/>
              </a:rPr>
              <a:t> </a:t>
            </a:r>
            <a:r>
              <a:rPr sz="2400" dirty="0">
                <a:latin typeface="Calibri"/>
                <a:cs typeface="Calibri"/>
              </a:rPr>
              <a:t>but</a:t>
            </a:r>
            <a:r>
              <a:rPr sz="2400" spc="-65" dirty="0">
                <a:latin typeface="Calibri"/>
                <a:cs typeface="Calibri"/>
              </a:rPr>
              <a:t> </a:t>
            </a:r>
            <a:r>
              <a:rPr sz="2400" dirty="0">
                <a:latin typeface="Calibri"/>
                <a:cs typeface="Calibri"/>
              </a:rPr>
              <a:t>these</a:t>
            </a:r>
            <a:r>
              <a:rPr sz="2400" spc="-70" dirty="0">
                <a:latin typeface="Calibri"/>
                <a:cs typeface="Calibri"/>
              </a:rPr>
              <a:t> </a:t>
            </a:r>
            <a:r>
              <a:rPr sz="2400" dirty="0">
                <a:latin typeface="Calibri"/>
                <a:cs typeface="Calibri"/>
              </a:rPr>
              <a:t>can</a:t>
            </a:r>
            <a:r>
              <a:rPr sz="2400" spc="-40" dirty="0">
                <a:latin typeface="Calibri"/>
                <a:cs typeface="Calibri"/>
              </a:rPr>
              <a:t> </a:t>
            </a:r>
            <a:r>
              <a:rPr sz="2400" dirty="0">
                <a:latin typeface="Calibri"/>
                <a:cs typeface="Calibri"/>
              </a:rPr>
              <a:t>be</a:t>
            </a:r>
            <a:r>
              <a:rPr sz="2400" spc="-45" dirty="0">
                <a:latin typeface="Calibri"/>
                <a:cs typeface="Calibri"/>
              </a:rPr>
              <a:t> </a:t>
            </a:r>
            <a:r>
              <a:rPr sz="2400" dirty="0">
                <a:latin typeface="Calibri"/>
                <a:cs typeface="Calibri"/>
              </a:rPr>
              <a:t>much</a:t>
            </a:r>
            <a:r>
              <a:rPr sz="2400" spc="-45" dirty="0">
                <a:latin typeface="Calibri"/>
                <a:cs typeface="Calibri"/>
              </a:rPr>
              <a:t> </a:t>
            </a:r>
            <a:r>
              <a:rPr sz="2400" dirty="0">
                <a:latin typeface="Calibri"/>
                <a:cs typeface="Calibri"/>
              </a:rPr>
              <a:t>more</a:t>
            </a:r>
            <a:r>
              <a:rPr sz="2400" spc="-70" dirty="0">
                <a:latin typeface="Calibri"/>
                <a:cs typeface="Calibri"/>
              </a:rPr>
              <a:t> </a:t>
            </a:r>
            <a:r>
              <a:rPr sz="2400" spc="-10" dirty="0">
                <a:latin typeface="Calibri"/>
                <a:cs typeface="Calibri"/>
              </a:rPr>
              <a:t>complex </a:t>
            </a:r>
            <a:r>
              <a:rPr sz="2400" dirty="0">
                <a:latin typeface="Calibri"/>
                <a:cs typeface="Calibri"/>
              </a:rPr>
              <a:t>than</a:t>
            </a:r>
            <a:r>
              <a:rPr sz="2400" spc="-65" dirty="0">
                <a:latin typeface="Calibri"/>
                <a:cs typeface="Calibri"/>
              </a:rPr>
              <a:t> </a:t>
            </a:r>
            <a:r>
              <a:rPr sz="2400" dirty="0">
                <a:latin typeface="Calibri"/>
                <a:cs typeface="Calibri"/>
              </a:rPr>
              <a:t>the</a:t>
            </a:r>
            <a:r>
              <a:rPr sz="2400" spc="-65" dirty="0">
                <a:latin typeface="Calibri"/>
                <a:cs typeface="Calibri"/>
              </a:rPr>
              <a:t> </a:t>
            </a:r>
            <a:r>
              <a:rPr sz="2400" dirty="0">
                <a:latin typeface="Calibri"/>
                <a:cs typeface="Calibri"/>
              </a:rPr>
              <a:t>decision</a:t>
            </a:r>
            <a:r>
              <a:rPr sz="2400" spc="-55" dirty="0">
                <a:latin typeface="Calibri"/>
                <a:cs typeface="Calibri"/>
              </a:rPr>
              <a:t> </a:t>
            </a:r>
            <a:r>
              <a:rPr sz="2400" dirty="0">
                <a:latin typeface="Calibri"/>
                <a:cs typeface="Calibri"/>
              </a:rPr>
              <a:t>tree</a:t>
            </a:r>
            <a:r>
              <a:rPr sz="2400" spc="-40" dirty="0">
                <a:latin typeface="Calibri"/>
                <a:cs typeface="Calibri"/>
              </a:rPr>
              <a:t> </a:t>
            </a:r>
            <a:r>
              <a:rPr sz="2400" dirty="0">
                <a:latin typeface="Calibri"/>
                <a:cs typeface="Calibri"/>
              </a:rPr>
              <a:t>because</a:t>
            </a:r>
            <a:r>
              <a:rPr sz="2400" spc="-50" dirty="0">
                <a:latin typeface="Calibri"/>
                <a:cs typeface="Calibri"/>
              </a:rPr>
              <a:t> </a:t>
            </a:r>
            <a:r>
              <a:rPr sz="2400" dirty="0">
                <a:latin typeface="Calibri"/>
                <a:cs typeface="Calibri"/>
              </a:rPr>
              <a:t>the</a:t>
            </a:r>
            <a:r>
              <a:rPr sz="2400" spc="-15" dirty="0">
                <a:latin typeface="Calibri"/>
                <a:cs typeface="Calibri"/>
              </a:rPr>
              <a:t> </a:t>
            </a:r>
            <a:r>
              <a:rPr sz="2400" dirty="0">
                <a:solidFill>
                  <a:srgbClr val="FF0000"/>
                </a:solidFill>
                <a:latin typeface="Calibri"/>
                <a:cs typeface="Calibri"/>
              </a:rPr>
              <a:t>many</a:t>
            </a:r>
            <a:r>
              <a:rPr sz="2400" spc="-70" dirty="0">
                <a:solidFill>
                  <a:srgbClr val="FF0000"/>
                </a:solidFill>
                <a:latin typeface="Calibri"/>
                <a:cs typeface="Calibri"/>
              </a:rPr>
              <a:t> </a:t>
            </a:r>
            <a:r>
              <a:rPr sz="2400" dirty="0">
                <a:solidFill>
                  <a:srgbClr val="FF0000"/>
                </a:solidFill>
                <a:latin typeface="Calibri"/>
                <a:cs typeface="Calibri"/>
              </a:rPr>
              <a:t>rules</a:t>
            </a:r>
            <a:r>
              <a:rPr sz="2400" spc="-45" dirty="0">
                <a:solidFill>
                  <a:srgbClr val="FF0000"/>
                </a:solidFill>
                <a:latin typeface="Calibri"/>
                <a:cs typeface="Calibri"/>
              </a:rPr>
              <a:t> </a:t>
            </a:r>
            <a:r>
              <a:rPr sz="2400" dirty="0">
                <a:solidFill>
                  <a:srgbClr val="FF0000"/>
                </a:solidFill>
                <a:latin typeface="Calibri"/>
                <a:cs typeface="Calibri"/>
              </a:rPr>
              <a:t>are</a:t>
            </a:r>
            <a:r>
              <a:rPr sz="2400" spc="-45" dirty="0">
                <a:solidFill>
                  <a:srgbClr val="FF0000"/>
                </a:solidFill>
                <a:latin typeface="Calibri"/>
                <a:cs typeface="Calibri"/>
              </a:rPr>
              <a:t> </a:t>
            </a:r>
            <a:r>
              <a:rPr sz="2400" spc="-10" dirty="0">
                <a:solidFill>
                  <a:srgbClr val="FF0000"/>
                </a:solidFill>
                <a:latin typeface="Calibri"/>
                <a:cs typeface="Calibri"/>
              </a:rPr>
              <a:t>triggered</a:t>
            </a:r>
            <a:r>
              <a:rPr sz="2400" spc="-85" dirty="0">
                <a:solidFill>
                  <a:srgbClr val="FF0000"/>
                </a:solidFill>
                <a:latin typeface="Calibri"/>
                <a:cs typeface="Calibri"/>
              </a:rPr>
              <a:t> </a:t>
            </a:r>
            <a:r>
              <a:rPr sz="2400" dirty="0">
                <a:solidFill>
                  <a:srgbClr val="FF0000"/>
                </a:solidFill>
                <a:latin typeface="Calibri"/>
                <a:cs typeface="Calibri"/>
              </a:rPr>
              <a:t>for</a:t>
            </a:r>
            <a:r>
              <a:rPr sz="2400" spc="-45" dirty="0">
                <a:solidFill>
                  <a:srgbClr val="FF0000"/>
                </a:solidFill>
                <a:latin typeface="Calibri"/>
                <a:cs typeface="Calibri"/>
              </a:rPr>
              <a:t> </a:t>
            </a:r>
            <a:r>
              <a:rPr sz="2400" dirty="0">
                <a:solidFill>
                  <a:srgbClr val="FF0000"/>
                </a:solidFill>
                <a:latin typeface="Calibri"/>
                <a:cs typeface="Calibri"/>
              </a:rPr>
              <a:t>the</a:t>
            </a:r>
            <a:r>
              <a:rPr sz="2400" spc="-65" dirty="0">
                <a:solidFill>
                  <a:srgbClr val="FF0000"/>
                </a:solidFill>
                <a:latin typeface="Calibri"/>
                <a:cs typeface="Calibri"/>
              </a:rPr>
              <a:t> </a:t>
            </a:r>
            <a:r>
              <a:rPr sz="2400" dirty="0">
                <a:solidFill>
                  <a:srgbClr val="FF0000"/>
                </a:solidFill>
                <a:latin typeface="Calibri"/>
                <a:cs typeface="Calibri"/>
              </a:rPr>
              <a:t>same</a:t>
            </a:r>
            <a:r>
              <a:rPr sz="2400" spc="-45" dirty="0">
                <a:solidFill>
                  <a:srgbClr val="FF0000"/>
                </a:solidFill>
                <a:latin typeface="Calibri"/>
                <a:cs typeface="Calibri"/>
              </a:rPr>
              <a:t> </a:t>
            </a:r>
            <a:r>
              <a:rPr sz="2400" spc="-10" dirty="0">
                <a:solidFill>
                  <a:srgbClr val="FF0000"/>
                </a:solidFill>
                <a:latin typeface="Calibri"/>
                <a:cs typeface="Calibri"/>
              </a:rPr>
              <a:t>record</a:t>
            </a:r>
            <a:r>
              <a:rPr sz="2400" spc="-10" dirty="0">
                <a:latin typeface="Calibri"/>
                <a:cs typeface="Calibri"/>
              </a:rPr>
              <a:t>.</a:t>
            </a:r>
            <a:endParaRPr sz="24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82295" y="422761"/>
            <a:ext cx="10513695" cy="4965065"/>
          </a:xfrm>
          <a:prstGeom prst="rect">
            <a:avLst/>
          </a:prstGeom>
        </p:spPr>
        <p:txBody>
          <a:bodyPr vert="horz" wrap="square" lIns="0" tIns="12065" rIns="0" bIns="0" rtlCol="0">
            <a:spAutoFit/>
          </a:bodyPr>
          <a:lstStyle/>
          <a:p>
            <a:pPr marL="12700" marR="5080" algn="just">
              <a:lnSpc>
                <a:spcPct val="150000"/>
              </a:lnSpc>
              <a:spcBef>
                <a:spcPts val="95"/>
              </a:spcBef>
            </a:pPr>
            <a:r>
              <a:rPr sz="2400" dirty="0">
                <a:latin typeface="Calibri"/>
                <a:cs typeface="Calibri"/>
              </a:rPr>
              <a:t>An</a:t>
            </a:r>
            <a:r>
              <a:rPr sz="2400" spc="-50" dirty="0">
                <a:latin typeface="Calibri"/>
                <a:cs typeface="Calibri"/>
              </a:rPr>
              <a:t> </a:t>
            </a:r>
            <a:r>
              <a:rPr sz="2400" dirty="0">
                <a:latin typeface="Calibri"/>
                <a:cs typeface="Calibri"/>
              </a:rPr>
              <a:t>obvious</a:t>
            </a:r>
            <a:r>
              <a:rPr sz="2400" spc="-110" dirty="0">
                <a:latin typeface="Calibri"/>
                <a:cs typeface="Calibri"/>
              </a:rPr>
              <a:t> </a:t>
            </a:r>
            <a:r>
              <a:rPr sz="2400" dirty="0">
                <a:latin typeface="Calibri"/>
                <a:cs typeface="Calibri"/>
              </a:rPr>
              <a:t>question,</a:t>
            </a:r>
            <a:r>
              <a:rPr sz="2400" spc="-100" dirty="0">
                <a:latin typeface="Calibri"/>
                <a:cs typeface="Calibri"/>
              </a:rPr>
              <a:t> </a:t>
            </a:r>
            <a:r>
              <a:rPr sz="2400" dirty="0">
                <a:latin typeface="Calibri"/>
                <a:cs typeface="Calibri"/>
              </a:rPr>
              <a:t>which</a:t>
            </a:r>
            <a:r>
              <a:rPr sz="2400" spc="-30" dirty="0">
                <a:latin typeface="Calibri"/>
                <a:cs typeface="Calibri"/>
              </a:rPr>
              <a:t> </a:t>
            </a:r>
            <a:r>
              <a:rPr sz="2400" dirty="0">
                <a:latin typeface="Calibri"/>
                <a:cs typeface="Calibri"/>
              </a:rPr>
              <a:t>comes</a:t>
            </a:r>
            <a:r>
              <a:rPr sz="2400" spc="-60" dirty="0">
                <a:latin typeface="Calibri"/>
                <a:cs typeface="Calibri"/>
              </a:rPr>
              <a:t> </a:t>
            </a:r>
            <a:r>
              <a:rPr sz="2400" dirty="0">
                <a:latin typeface="Calibri"/>
                <a:cs typeface="Calibri"/>
              </a:rPr>
              <a:t>into</a:t>
            </a:r>
            <a:r>
              <a:rPr sz="2400" spc="-75" dirty="0">
                <a:latin typeface="Calibri"/>
                <a:cs typeface="Calibri"/>
              </a:rPr>
              <a:t> </a:t>
            </a:r>
            <a:r>
              <a:rPr sz="2400" dirty="0">
                <a:latin typeface="Calibri"/>
                <a:cs typeface="Calibri"/>
              </a:rPr>
              <a:t>the</a:t>
            </a:r>
            <a:r>
              <a:rPr sz="2400" spc="-75" dirty="0">
                <a:latin typeface="Calibri"/>
                <a:cs typeface="Calibri"/>
              </a:rPr>
              <a:t> </a:t>
            </a:r>
            <a:r>
              <a:rPr sz="2400" dirty="0">
                <a:latin typeface="Calibri"/>
                <a:cs typeface="Calibri"/>
              </a:rPr>
              <a:t>mind</a:t>
            </a:r>
            <a:r>
              <a:rPr sz="2400" spc="-70" dirty="0">
                <a:latin typeface="Calibri"/>
                <a:cs typeface="Calibri"/>
              </a:rPr>
              <a:t> </a:t>
            </a:r>
            <a:r>
              <a:rPr sz="2400" dirty="0">
                <a:latin typeface="Calibri"/>
                <a:cs typeface="Calibri"/>
              </a:rPr>
              <a:t>after</a:t>
            </a:r>
            <a:r>
              <a:rPr sz="2400" spc="-50" dirty="0">
                <a:latin typeface="Calibri"/>
                <a:cs typeface="Calibri"/>
              </a:rPr>
              <a:t> </a:t>
            </a:r>
            <a:r>
              <a:rPr sz="2400" dirty="0">
                <a:latin typeface="Calibri"/>
                <a:cs typeface="Calibri"/>
              </a:rPr>
              <a:t>knowing</a:t>
            </a:r>
            <a:r>
              <a:rPr sz="2400" spc="-85" dirty="0">
                <a:latin typeface="Calibri"/>
                <a:cs typeface="Calibri"/>
              </a:rPr>
              <a:t> </a:t>
            </a:r>
            <a:r>
              <a:rPr sz="2400" dirty="0">
                <a:latin typeface="Calibri"/>
                <a:cs typeface="Calibri"/>
              </a:rPr>
              <a:t>that</a:t>
            </a:r>
            <a:r>
              <a:rPr sz="2400" spc="-70" dirty="0">
                <a:latin typeface="Calibri"/>
                <a:cs typeface="Calibri"/>
              </a:rPr>
              <a:t> </a:t>
            </a:r>
            <a:r>
              <a:rPr sz="2400" dirty="0">
                <a:latin typeface="Calibri"/>
                <a:cs typeface="Calibri"/>
              </a:rPr>
              <a:t>the</a:t>
            </a:r>
            <a:r>
              <a:rPr sz="2400" spc="-80" dirty="0">
                <a:latin typeface="Calibri"/>
                <a:cs typeface="Calibri"/>
              </a:rPr>
              <a:t> </a:t>
            </a:r>
            <a:r>
              <a:rPr sz="2400" dirty="0">
                <a:latin typeface="Calibri"/>
                <a:cs typeface="Calibri"/>
              </a:rPr>
              <a:t>rules</a:t>
            </a:r>
            <a:r>
              <a:rPr sz="2400" spc="-55" dirty="0">
                <a:latin typeface="Calibri"/>
                <a:cs typeface="Calibri"/>
              </a:rPr>
              <a:t> </a:t>
            </a:r>
            <a:r>
              <a:rPr sz="2400" dirty="0">
                <a:latin typeface="Calibri"/>
                <a:cs typeface="Calibri"/>
              </a:rPr>
              <a:t>are</a:t>
            </a:r>
            <a:r>
              <a:rPr sz="2400" spc="40" dirty="0">
                <a:latin typeface="Calibri"/>
                <a:cs typeface="Calibri"/>
              </a:rPr>
              <a:t> </a:t>
            </a:r>
            <a:r>
              <a:rPr sz="2400" spc="-25" dirty="0">
                <a:solidFill>
                  <a:srgbClr val="FF0000"/>
                </a:solidFill>
                <a:latin typeface="Calibri"/>
                <a:cs typeface="Calibri"/>
              </a:rPr>
              <a:t>not </a:t>
            </a:r>
            <a:r>
              <a:rPr sz="2400" dirty="0">
                <a:solidFill>
                  <a:srgbClr val="FF0000"/>
                </a:solidFill>
                <a:latin typeface="Calibri"/>
                <a:cs typeface="Calibri"/>
              </a:rPr>
              <a:t>mutually</a:t>
            </a:r>
            <a:r>
              <a:rPr sz="2400" spc="-75" dirty="0">
                <a:solidFill>
                  <a:srgbClr val="FF0000"/>
                </a:solidFill>
                <a:latin typeface="Calibri"/>
                <a:cs typeface="Calibri"/>
              </a:rPr>
              <a:t> </a:t>
            </a:r>
            <a:r>
              <a:rPr sz="2400" spc="-10" dirty="0">
                <a:solidFill>
                  <a:srgbClr val="FF0000"/>
                </a:solidFill>
                <a:latin typeface="Calibri"/>
                <a:cs typeface="Calibri"/>
              </a:rPr>
              <a:t>exclusive </a:t>
            </a:r>
            <a:r>
              <a:rPr sz="2400" dirty="0">
                <a:latin typeface="Calibri"/>
                <a:cs typeface="Calibri"/>
              </a:rPr>
              <a:t>is</a:t>
            </a:r>
            <a:r>
              <a:rPr sz="2400" spc="-50" dirty="0">
                <a:latin typeface="Calibri"/>
                <a:cs typeface="Calibri"/>
              </a:rPr>
              <a:t> </a:t>
            </a:r>
            <a:r>
              <a:rPr sz="2400" dirty="0">
                <a:latin typeface="Calibri"/>
                <a:cs typeface="Calibri"/>
              </a:rPr>
              <a:t>that</a:t>
            </a:r>
            <a:r>
              <a:rPr sz="2400" spc="-65" dirty="0">
                <a:latin typeface="Calibri"/>
                <a:cs typeface="Calibri"/>
              </a:rPr>
              <a:t> </a:t>
            </a:r>
            <a:r>
              <a:rPr sz="2400" dirty="0">
                <a:latin typeface="Calibri"/>
                <a:cs typeface="Calibri"/>
              </a:rPr>
              <a:t>how</a:t>
            </a:r>
            <a:r>
              <a:rPr sz="2400" spc="-75" dirty="0">
                <a:latin typeface="Calibri"/>
                <a:cs typeface="Calibri"/>
              </a:rPr>
              <a:t> </a:t>
            </a:r>
            <a:r>
              <a:rPr sz="2400" dirty="0">
                <a:latin typeface="Calibri"/>
                <a:cs typeface="Calibri"/>
              </a:rPr>
              <a:t>would</a:t>
            </a:r>
            <a:r>
              <a:rPr sz="2400" spc="-40" dirty="0">
                <a:latin typeface="Calibri"/>
                <a:cs typeface="Calibri"/>
              </a:rPr>
              <a:t> </a:t>
            </a:r>
            <a:r>
              <a:rPr sz="2400" dirty="0">
                <a:latin typeface="Calibri"/>
                <a:cs typeface="Calibri"/>
              </a:rPr>
              <a:t>the</a:t>
            </a:r>
            <a:r>
              <a:rPr sz="2400" spc="-65" dirty="0">
                <a:latin typeface="Calibri"/>
                <a:cs typeface="Calibri"/>
              </a:rPr>
              <a:t> </a:t>
            </a:r>
            <a:r>
              <a:rPr sz="2400" dirty="0">
                <a:latin typeface="Calibri"/>
                <a:cs typeface="Calibri"/>
              </a:rPr>
              <a:t>class</a:t>
            </a:r>
            <a:r>
              <a:rPr sz="2400" spc="-30" dirty="0">
                <a:latin typeface="Calibri"/>
                <a:cs typeface="Calibri"/>
              </a:rPr>
              <a:t> </a:t>
            </a:r>
            <a:r>
              <a:rPr sz="2400" dirty="0">
                <a:latin typeface="Calibri"/>
                <a:cs typeface="Calibri"/>
              </a:rPr>
              <a:t>be</a:t>
            </a:r>
            <a:r>
              <a:rPr sz="2400" spc="-50" dirty="0">
                <a:latin typeface="Calibri"/>
                <a:cs typeface="Calibri"/>
              </a:rPr>
              <a:t> </a:t>
            </a:r>
            <a:r>
              <a:rPr sz="2400" dirty="0">
                <a:latin typeface="Calibri"/>
                <a:cs typeface="Calibri"/>
              </a:rPr>
              <a:t>decided</a:t>
            </a:r>
            <a:r>
              <a:rPr sz="2400" spc="-65" dirty="0">
                <a:latin typeface="Calibri"/>
                <a:cs typeface="Calibri"/>
              </a:rPr>
              <a:t> </a:t>
            </a:r>
            <a:r>
              <a:rPr sz="2400" dirty="0">
                <a:latin typeface="Calibri"/>
                <a:cs typeface="Calibri"/>
              </a:rPr>
              <a:t>in</a:t>
            </a:r>
            <a:r>
              <a:rPr sz="2400" spc="-40" dirty="0">
                <a:latin typeface="Calibri"/>
                <a:cs typeface="Calibri"/>
              </a:rPr>
              <a:t> </a:t>
            </a:r>
            <a:r>
              <a:rPr sz="2400" dirty="0">
                <a:latin typeface="Calibri"/>
                <a:cs typeface="Calibri"/>
              </a:rPr>
              <a:t>case</a:t>
            </a:r>
            <a:r>
              <a:rPr sz="2400" spc="-30" dirty="0">
                <a:latin typeface="Calibri"/>
                <a:cs typeface="Calibri"/>
              </a:rPr>
              <a:t> </a:t>
            </a:r>
            <a:r>
              <a:rPr sz="2400" spc="-20" dirty="0">
                <a:latin typeface="Calibri"/>
                <a:cs typeface="Calibri"/>
              </a:rPr>
              <a:t>different</a:t>
            </a:r>
            <a:r>
              <a:rPr sz="2400" spc="-85" dirty="0">
                <a:latin typeface="Calibri"/>
                <a:cs typeface="Calibri"/>
              </a:rPr>
              <a:t> </a:t>
            </a:r>
            <a:r>
              <a:rPr sz="2400" dirty="0">
                <a:latin typeface="Calibri"/>
                <a:cs typeface="Calibri"/>
              </a:rPr>
              <a:t>rules</a:t>
            </a:r>
            <a:r>
              <a:rPr sz="2400" spc="-45" dirty="0">
                <a:latin typeface="Calibri"/>
                <a:cs typeface="Calibri"/>
              </a:rPr>
              <a:t> </a:t>
            </a:r>
            <a:r>
              <a:rPr sz="2400" spc="-20" dirty="0">
                <a:latin typeface="Calibri"/>
                <a:cs typeface="Calibri"/>
              </a:rPr>
              <a:t>with different</a:t>
            </a:r>
            <a:r>
              <a:rPr sz="2400" spc="-90" dirty="0">
                <a:latin typeface="Calibri"/>
                <a:cs typeface="Calibri"/>
              </a:rPr>
              <a:t> </a:t>
            </a:r>
            <a:r>
              <a:rPr sz="2400" spc="-10" dirty="0">
                <a:latin typeface="Calibri"/>
                <a:cs typeface="Calibri"/>
              </a:rPr>
              <a:t>consequent</a:t>
            </a:r>
            <a:r>
              <a:rPr sz="2400" spc="-65" dirty="0">
                <a:latin typeface="Calibri"/>
                <a:cs typeface="Calibri"/>
              </a:rPr>
              <a:t> </a:t>
            </a:r>
            <a:r>
              <a:rPr sz="2400" dirty="0">
                <a:latin typeface="Calibri"/>
                <a:cs typeface="Calibri"/>
              </a:rPr>
              <a:t>cover</a:t>
            </a:r>
            <a:r>
              <a:rPr sz="2400" spc="-45" dirty="0">
                <a:latin typeface="Calibri"/>
                <a:cs typeface="Calibri"/>
              </a:rPr>
              <a:t> </a:t>
            </a:r>
            <a:r>
              <a:rPr sz="2400" dirty="0">
                <a:latin typeface="Calibri"/>
                <a:cs typeface="Calibri"/>
              </a:rPr>
              <a:t>the</a:t>
            </a:r>
            <a:r>
              <a:rPr sz="2400" spc="-65" dirty="0">
                <a:latin typeface="Calibri"/>
                <a:cs typeface="Calibri"/>
              </a:rPr>
              <a:t> </a:t>
            </a:r>
            <a:r>
              <a:rPr sz="2400" spc="-10" dirty="0">
                <a:latin typeface="Calibri"/>
                <a:cs typeface="Calibri"/>
              </a:rPr>
              <a:t>record.</a:t>
            </a:r>
            <a:endParaRPr sz="2400">
              <a:latin typeface="Calibri"/>
              <a:cs typeface="Calibri"/>
            </a:endParaRPr>
          </a:p>
          <a:p>
            <a:pPr marL="12700" algn="just">
              <a:lnSpc>
                <a:spcPct val="100000"/>
              </a:lnSpc>
              <a:spcBef>
                <a:spcPts val="1445"/>
              </a:spcBef>
            </a:pPr>
            <a:r>
              <a:rPr sz="2400" dirty="0">
                <a:latin typeface="Calibri"/>
                <a:cs typeface="Calibri"/>
              </a:rPr>
              <a:t>There</a:t>
            </a:r>
            <a:r>
              <a:rPr sz="2400" spc="-50" dirty="0">
                <a:latin typeface="Calibri"/>
                <a:cs typeface="Calibri"/>
              </a:rPr>
              <a:t> </a:t>
            </a:r>
            <a:r>
              <a:rPr sz="2400" dirty="0">
                <a:latin typeface="Calibri"/>
                <a:cs typeface="Calibri"/>
              </a:rPr>
              <a:t>are</a:t>
            </a:r>
            <a:r>
              <a:rPr sz="2400" spc="-65" dirty="0">
                <a:latin typeface="Calibri"/>
                <a:cs typeface="Calibri"/>
              </a:rPr>
              <a:t> </a:t>
            </a:r>
            <a:r>
              <a:rPr sz="2400" dirty="0">
                <a:solidFill>
                  <a:srgbClr val="FF0000"/>
                </a:solidFill>
                <a:latin typeface="Calibri"/>
                <a:cs typeface="Calibri"/>
              </a:rPr>
              <a:t>two</a:t>
            </a:r>
            <a:r>
              <a:rPr sz="2400" spc="-45" dirty="0">
                <a:solidFill>
                  <a:srgbClr val="FF0000"/>
                </a:solidFill>
                <a:latin typeface="Calibri"/>
                <a:cs typeface="Calibri"/>
              </a:rPr>
              <a:t> </a:t>
            </a:r>
            <a:r>
              <a:rPr sz="2400" dirty="0">
                <a:solidFill>
                  <a:srgbClr val="FF0000"/>
                </a:solidFill>
                <a:latin typeface="Calibri"/>
                <a:cs typeface="Calibri"/>
              </a:rPr>
              <a:t>solutions</a:t>
            </a:r>
            <a:r>
              <a:rPr sz="2400" spc="-80" dirty="0">
                <a:solidFill>
                  <a:srgbClr val="FF0000"/>
                </a:solidFill>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the</a:t>
            </a:r>
            <a:r>
              <a:rPr sz="2400" spc="-65" dirty="0">
                <a:latin typeface="Calibri"/>
                <a:cs typeface="Calibri"/>
              </a:rPr>
              <a:t> </a:t>
            </a:r>
            <a:r>
              <a:rPr sz="2400" dirty="0">
                <a:latin typeface="Calibri"/>
                <a:cs typeface="Calibri"/>
              </a:rPr>
              <a:t>above</a:t>
            </a:r>
            <a:r>
              <a:rPr sz="2400" spc="-70" dirty="0">
                <a:latin typeface="Calibri"/>
                <a:cs typeface="Calibri"/>
              </a:rPr>
              <a:t> </a:t>
            </a:r>
            <a:r>
              <a:rPr sz="2400" spc="-10" dirty="0">
                <a:latin typeface="Calibri"/>
                <a:cs typeface="Calibri"/>
              </a:rPr>
              <a:t>problem:</a:t>
            </a:r>
            <a:endParaRPr sz="2400">
              <a:latin typeface="Calibri"/>
              <a:cs typeface="Calibri"/>
            </a:endParaRPr>
          </a:p>
          <a:p>
            <a:pPr>
              <a:lnSpc>
                <a:spcPct val="100000"/>
              </a:lnSpc>
              <a:spcBef>
                <a:spcPts val="1390"/>
              </a:spcBef>
            </a:pPr>
            <a:endParaRPr sz="2400">
              <a:latin typeface="Calibri"/>
              <a:cs typeface="Calibri"/>
            </a:endParaRPr>
          </a:p>
          <a:p>
            <a:pPr marL="12700" marR="198120" indent="-8255">
              <a:lnSpc>
                <a:spcPct val="150100"/>
              </a:lnSpc>
              <a:buSzPct val="95833"/>
              <a:buFont typeface="Arial MT"/>
              <a:buChar char="•"/>
              <a:tabLst>
                <a:tab pos="118745" algn="l"/>
              </a:tabLst>
            </a:pPr>
            <a:r>
              <a:rPr sz="2400" dirty="0">
                <a:latin typeface="Calibri"/>
                <a:cs typeface="Calibri"/>
              </a:rPr>
              <a:t>	Either</a:t>
            </a:r>
            <a:r>
              <a:rPr sz="2400" spc="-65" dirty="0">
                <a:latin typeface="Calibri"/>
                <a:cs typeface="Calibri"/>
              </a:rPr>
              <a:t> </a:t>
            </a:r>
            <a:r>
              <a:rPr sz="2400" dirty="0">
                <a:latin typeface="Calibri"/>
                <a:cs typeface="Calibri"/>
              </a:rPr>
              <a:t>rules</a:t>
            </a:r>
            <a:r>
              <a:rPr sz="2400" spc="-4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be</a:t>
            </a:r>
            <a:r>
              <a:rPr sz="2400" spc="-15" dirty="0">
                <a:latin typeface="Calibri"/>
                <a:cs typeface="Calibri"/>
              </a:rPr>
              <a:t> </a:t>
            </a:r>
            <a:r>
              <a:rPr sz="2400" b="1" dirty="0">
                <a:solidFill>
                  <a:srgbClr val="FF0000"/>
                </a:solidFill>
                <a:latin typeface="Calibri"/>
                <a:cs typeface="Calibri"/>
              </a:rPr>
              <a:t>ordered</a:t>
            </a:r>
            <a:r>
              <a:rPr sz="2400" dirty="0">
                <a:latin typeface="Calibri"/>
                <a:cs typeface="Calibri"/>
              </a:rPr>
              <a:t>,</a:t>
            </a:r>
            <a:r>
              <a:rPr sz="2400" spc="-70" dirty="0">
                <a:latin typeface="Calibri"/>
                <a:cs typeface="Calibri"/>
              </a:rPr>
              <a:t> </a:t>
            </a:r>
            <a:r>
              <a:rPr sz="2400" dirty="0">
                <a:latin typeface="Calibri"/>
                <a:cs typeface="Calibri"/>
              </a:rPr>
              <a:t>i.e.</a:t>
            </a:r>
            <a:r>
              <a:rPr sz="2400" spc="-50"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class</a:t>
            </a:r>
            <a:r>
              <a:rPr sz="2400" spc="-50" dirty="0">
                <a:latin typeface="Calibri"/>
                <a:cs typeface="Calibri"/>
              </a:rPr>
              <a:t> </a:t>
            </a:r>
            <a:r>
              <a:rPr sz="2400" spc="-10" dirty="0">
                <a:latin typeface="Calibri"/>
                <a:cs typeface="Calibri"/>
              </a:rPr>
              <a:t>corresponding</a:t>
            </a:r>
            <a:r>
              <a:rPr sz="2400" spc="-90"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highest</a:t>
            </a:r>
            <a:r>
              <a:rPr sz="2400" spc="-80" dirty="0">
                <a:latin typeface="Calibri"/>
                <a:cs typeface="Calibri"/>
              </a:rPr>
              <a:t> </a:t>
            </a:r>
            <a:r>
              <a:rPr sz="2400" dirty="0">
                <a:latin typeface="Calibri"/>
                <a:cs typeface="Calibri"/>
              </a:rPr>
              <a:t>priority</a:t>
            </a:r>
            <a:r>
              <a:rPr sz="2400" spc="-70" dirty="0">
                <a:latin typeface="Calibri"/>
                <a:cs typeface="Calibri"/>
              </a:rPr>
              <a:t> </a:t>
            </a:r>
            <a:r>
              <a:rPr sz="2400" spc="-20" dirty="0">
                <a:latin typeface="Calibri"/>
                <a:cs typeface="Calibri"/>
              </a:rPr>
              <a:t>rule </a:t>
            </a:r>
            <a:r>
              <a:rPr sz="2400" dirty="0">
                <a:latin typeface="Calibri"/>
                <a:cs typeface="Calibri"/>
              </a:rPr>
              <a:t>triggered</a:t>
            </a:r>
            <a:r>
              <a:rPr sz="2400" spc="-65" dirty="0">
                <a:latin typeface="Calibri"/>
                <a:cs typeface="Calibri"/>
              </a:rPr>
              <a:t> </a:t>
            </a:r>
            <a:r>
              <a:rPr sz="2400" dirty="0">
                <a:latin typeface="Calibri"/>
                <a:cs typeface="Calibri"/>
              </a:rPr>
              <a:t>is</a:t>
            </a:r>
            <a:r>
              <a:rPr sz="2400" spc="-55" dirty="0">
                <a:latin typeface="Calibri"/>
                <a:cs typeface="Calibri"/>
              </a:rPr>
              <a:t> </a:t>
            </a:r>
            <a:r>
              <a:rPr sz="2400" spc="-10" dirty="0">
                <a:latin typeface="Calibri"/>
                <a:cs typeface="Calibri"/>
              </a:rPr>
              <a:t>taken</a:t>
            </a:r>
            <a:r>
              <a:rPr sz="2400" spc="-60" dirty="0">
                <a:latin typeface="Calibri"/>
                <a:cs typeface="Calibri"/>
              </a:rPr>
              <a:t> </a:t>
            </a:r>
            <a:r>
              <a:rPr sz="2400" dirty="0">
                <a:latin typeface="Calibri"/>
                <a:cs typeface="Calibri"/>
              </a:rPr>
              <a:t>as</a:t>
            </a:r>
            <a:r>
              <a:rPr sz="2400" spc="-50"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final</a:t>
            </a:r>
            <a:r>
              <a:rPr sz="2400" spc="-65" dirty="0">
                <a:latin typeface="Calibri"/>
                <a:cs typeface="Calibri"/>
              </a:rPr>
              <a:t> </a:t>
            </a:r>
            <a:r>
              <a:rPr sz="2400" spc="-10" dirty="0">
                <a:latin typeface="Calibri"/>
                <a:cs typeface="Calibri"/>
              </a:rPr>
              <a:t>class.</a:t>
            </a:r>
            <a:endParaRPr sz="2400">
              <a:latin typeface="Calibri"/>
              <a:cs typeface="Calibri"/>
            </a:endParaRPr>
          </a:p>
          <a:p>
            <a:pPr marL="12700" marR="62865" indent="-8255">
              <a:lnSpc>
                <a:spcPts val="4320"/>
              </a:lnSpc>
              <a:spcBef>
                <a:spcPts val="185"/>
              </a:spcBef>
              <a:buSzPct val="95833"/>
              <a:buFont typeface="Arial MT"/>
              <a:buChar char="•"/>
              <a:tabLst>
                <a:tab pos="118745" algn="l"/>
              </a:tabLst>
            </a:pPr>
            <a:r>
              <a:rPr sz="2400" dirty="0">
                <a:latin typeface="Calibri"/>
                <a:cs typeface="Calibri"/>
              </a:rPr>
              <a:t>	Otherwise,</a:t>
            </a:r>
            <a:r>
              <a:rPr sz="2400" spc="-85" dirty="0">
                <a:latin typeface="Calibri"/>
                <a:cs typeface="Calibri"/>
              </a:rPr>
              <a:t> </a:t>
            </a:r>
            <a:r>
              <a:rPr sz="2400" dirty="0">
                <a:latin typeface="Calibri"/>
                <a:cs typeface="Calibri"/>
              </a:rPr>
              <a:t>we</a:t>
            </a:r>
            <a:r>
              <a:rPr sz="2400" spc="-35" dirty="0">
                <a:latin typeface="Calibri"/>
                <a:cs typeface="Calibri"/>
              </a:rPr>
              <a:t> </a:t>
            </a:r>
            <a:r>
              <a:rPr sz="2400" dirty="0">
                <a:latin typeface="Calibri"/>
                <a:cs typeface="Calibri"/>
              </a:rPr>
              <a:t>can</a:t>
            </a:r>
            <a:r>
              <a:rPr sz="2400" spc="-55" dirty="0">
                <a:latin typeface="Calibri"/>
                <a:cs typeface="Calibri"/>
              </a:rPr>
              <a:t> </a:t>
            </a:r>
            <a:r>
              <a:rPr sz="2400" dirty="0">
                <a:latin typeface="Calibri"/>
                <a:cs typeface="Calibri"/>
              </a:rPr>
              <a:t>assign</a:t>
            </a:r>
            <a:r>
              <a:rPr sz="2400" spc="-35" dirty="0">
                <a:latin typeface="Calibri"/>
                <a:cs typeface="Calibri"/>
              </a:rPr>
              <a:t> </a:t>
            </a:r>
            <a:r>
              <a:rPr sz="2400" b="1" dirty="0">
                <a:solidFill>
                  <a:srgbClr val="FF0000"/>
                </a:solidFill>
                <a:latin typeface="Calibri"/>
                <a:cs typeface="Calibri"/>
              </a:rPr>
              <a:t>votes</a:t>
            </a:r>
            <a:r>
              <a:rPr sz="2400" b="1" spc="-40" dirty="0">
                <a:solidFill>
                  <a:srgbClr val="FF0000"/>
                </a:solidFill>
                <a:latin typeface="Calibri"/>
                <a:cs typeface="Calibri"/>
              </a:rPr>
              <a:t> </a:t>
            </a:r>
            <a:r>
              <a:rPr sz="2400" dirty="0">
                <a:latin typeface="Calibri"/>
                <a:cs typeface="Calibri"/>
              </a:rPr>
              <a:t>for</a:t>
            </a:r>
            <a:r>
              <a:rPr sz="2400" spc="-55" dirty="0">
                <a:latin typeface="Calibri"/>
                <a:cs typeface="Calibri"/>
              </a:rPr>
              <a:t> </a:t>
            </a:r>
            <a:r>
              <a:rPr sz="2400" dirty="0">
                <a:latin typeface="Calibri"/>
                <a:cs typeface="Calibri"/>
              </a:rPr>
              <a:t>each</a:t>
            </a:r>
            <a:r>
              <a:rPr sz="2400" spc="-55" dirty="0">
                <a:latin typeface="Calibri"/>
                <a:cs typeface="Calibri"/>
              </a:rPr>
              <a:t> </a:t>
            </a:r>
            <a:r>
              <a:rPr sz="2400" dirty="0">
                <a:latin typeface="Calibri"/>
                <a:cs typeface="Calibri"/>
              </a:rPr>
              <a:t>class</a:t>
            </a:r>
            <a:r>
              <a:rPr sz="2400" spc="-70" dirty="0">
                <a:latin typeface="Calibri"/>
                <a:cs typeface="Calibri"/>
              </a:rPr>
              <a:t> </a:t>
            </a:r>
            <a:r>
              <a:rPr sz="2400" dirty="0">
                <a:latin typeface="Calibri"/>
                <a:cs typeface="Calibri"/>
              </a:rPr>
              <a:t>depending</a:t>
            </a:r>
            <a:r>
              <a:rPr sz="2400" spc="-110" dirty="0">
                <a:latin typeface="Calibri"/>
                <a:cs typeface="Calibri"/>
              </a:rPr>
              <a:t> </a:t>
            </a:r>
            <a:r>
              <a:rPr sz="2400" dirty="0">
                <a:latin typeface="Calibri"/>
                <a:cs typeface="Calibri"/>
              </a:rPr>
              <a:t>on</a:t>
            </a:r>
            <a:r>
              <a:rPr sz="2400" spc="-45" dirty="0">
                <a:latin typeface="Calibri"/>
                <a:cs typeface="Calibri"/>
              </a:rPr>
              <a:t> </a:t>
            </a:r>
            <a:r>
              <a:rPr sz="2400" dirty="0">
                <a:latin typeface="Calibri"/>
                <a:cs typeface="Calibri"/>
              </a:rPr>
              <a:t>some</a:t>
            </a:r>
            <a:r>
              <a:rPr sz="2400" spc="-55" dirty="0">
                <a:latin typeface="Calibri"/>
                <a:cs typeface="Calibri"/>
              </a:rPr>
              <a:t> </a:t>
            </a:r>
            <a:r>
              <a:rPr sz="2400" dirty="0">
                <a:latin typeface="Calibri"/>
                <a:cs typeface="Calibri"/>
              </a:rPr>
              <a:t>their</a:t>
            </a:r>
            <a:r>
              <a:rPr sz="2400" spc="-80" dirty="0">
                <a:latin typeface="Calibri"/>
                <a:cs typeface="Calibri"/>
              </a:rPr>
              <a:t> </a:t>
            </a:r>
            <a:r>
              <a:rPr sz="2400" dirty="0">
                <a:latin typeface="Calibri"/>
                <a:cs typeface="Calibri"/>
              </a:rPr>
              <a:t>weights,</a:t>
            </a:r>
            <a:r>
              <a:rPr sz="2400" spc="-60" dirty="0">
                <a:latin typeface="Calibri"/>
                <a:cs typeface="Calibri"/>
              </a:rPr>
              <a:t> </a:t>
            </a:r>
            <a:r>
              <a:rPr sz="2400" spc="-20" dirty="0">
                <a:latin typeface="Calibri"/>
                <a:cs typeface="Calibri"/>
              </a:rPr>
              <a:t>i.e. </a:t>
            </a:r>
            <a:r>
              <a:rPr sz="2400" dirty="0">
                <a:latin typeface="Calibri"/>
                <a:cs typeface="Calibri"/>
              </a:rPr>
              <a:t>the</a:t>
            </a:r>
            <a:r>
              <a:rPr sz="2400" spc="-75" dirty="0">
                <a:latin typeface="Calibri"/>
                <a:cs typeface="Calibri"/>
              </a:rPr>
              <a:t> </a:t>
            </a:r>
            <a:r>
              <a:rPr sz="2400" dirty="0">
                <a:latin typeface="Calibri"/>
                <a:cs typeface="Calibri"/>
              </a:rPr>
              <a:t>rules</a:t>
            </a:r>
            <a:r>
              <a:rPr sz="2400" spc="-55" dirty="0">
                <a:latin typeface="Calibri"/>
                <a:cs typeface="Calibri"/>
              </a:rPr>
              <a:t> </a:t>
            </a:r>
            <a:r>
              <a:rPr sz="2400" dirty="0">
                <a:latin typeface="Calibri"/>
                <a:cs typeface="Calibri"/>
              </a:rPr>
              <a:t>remain</a:t>
            </a:r>
            <a:r>
              <a:rPr sz="2400" spc="-70" dirty="0">
                <a:latin typeface="Calibri"/>
                <a:cs typeface="Calibri"/>
              </a:rPr>
              <a:t> </a:t>
            </a:r>
            <a:r>
              <a:rPr sz="2400" spc="-10" dirty="0">
                <a:latin typeface="Calibri"/>
                <a:cs typeface="Calibri"/>
              </a:rPr>
              <a:t>unordered.</a:t>
            </a:r>
            <a:endParaRPr sz="2400">
              <a:latin typeface="Calibri"/>
              <a:cs typeface="Calibri"/>
            </a:endParaRPr>
          </a:p>
        </p:txBody>
      </p:sp>
      <p:sp>
        <p:nvSpPr>
          <p:cNvPr id="3" name="object 3"/>
          <p:cNvSpPr txBox="1">
            <a:spLocks noGrp="1"/>
          </p:cNvSpPr>
          <p:nvPr>
            <p:ph type="title"/>
          </p:nvPr>
        </p:nvSpPr>
        <p:spPr>
          <a:xfrm>
            <a:off x="365861" y="8889"/>
            <a:ext cx="3094990" cy="453390"/>
          </a:xfrm>
          <a:prstGeom prst="rect">
            <a:avLst/>
          </a:prstGeom>
        </p:spPr>
        <p:txBody>
          <a:bodyPr vert="horz" wrap="square" lIns="0" tIns="13335" rIns="0" bIns="0" rtlCol="0">
            <a:spAutoFit/>
          </a:bodyPr>
          <a:lstStyle/>
          <a:p>
            <a:pPr marL="12700">
              <a:lnSpc>
                <a:spcPct val="100000"/>
              </a:lnSpc>
              <a:spcBef>
                <a:spcPts val="105"/>
              </a:spcBef>
            </a:pPr>
            <a:r>
              <a:rPr sz="2800" u="sng" dirty="0">
                <a:uFill>
                  <a:solidFill>
                    <a:srgbClr val="C00000"/>
                  </a:solidFill>
                </a:uFill>
              </a:rPr>
              <a:t>Rule-Based</a:t>
            </a:r>
            <a:r>
              <a:rPr sz="2800" u="sng" spc="-80" dirty="0">
                <a:uFill>
                  <a:solidFill>
                    <a:srgbClr val="C00000"/>
                  </a:solidFill>
                </a:uFill>
              </a:rPr>
              <a:t> </a:t>
            </a:r>
            <a:r>
              <a:rPr sz="2800" u="sng" spc="-10" dirty="0">
                <a:uFill>
                  <a:solidFill>
                    <a:srgbClr val="C00000"/>
                  </a:solidFill>
                </a:uFill>
              </a:rPr>
              <a:t>Classifier</a:t>
            </a:r>
            <a:endParaRPr sz="2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295" y="135077"/>
            <a:ext cx="9686290" cy="391795"/>
          </a:xfrm>
          <a:prstGeom prst="rect">
            <a:avLst/>
          </a:prstGeom>
        </p:spPr>
        <p:txBody>
          <a:bodyPr vert="horz" wrap="square" lIns="0" tIns="12700" rIns="0" bIns="0" rtlCol="0">
            <a:spAutoFit/>
          </a:bodyPr>
          <a:lstStyle/>
          <a:p>
            <a:pPr marL="12700">
              <a:lnSpc>
                <a:spcPct val="100000"/>
              </a:lnSpc>
              <a:spcBef>
                <a:spcPts val="100"/>
              </a:spcBef>
            </a:pPr>
            <a:r>
              <a:rPr sz="2400" u="sng" dirty="0">
                <a:uFill>
                  <a:solidFill>
                    <a:srgbClr val="C00000"/>
                  </a:solidFill>
                </a:uFill>
              </a:rPr>
              <a:t>Example:</a:t>
            </a:r>
            <a:r>
              <a:rPr sz="2400" u="sng" spc="-30" dirty="0">
                <a:uFill>
                  <a:solidFill>
                    <a:srgbClr val="C00000"/>
                  </a:solidFill>
                </a:uFill>
              </a:rPr>
              <a:t> </a:t>
            </a:r>
            <a:r>
              <a:rPr sz="2400" u="sng" dirty="0">
                <a:uFill>
                  <a:solidFill>
                    <a:srgbClr val="C00000"/>
                  </a:solidFill>
                </a:uFill>
              </a:rPr>
              <a:t>Below</a:t>
            </a:r>
            <a:r>
              <a:rPr sz="2400" u="sng" spc="-70" dirty="0">
                <a:uFill>
                  <a:solidFill>
                    <a:srgbClr val="C00000"/>
                  </a:solidFill>
                </a:uFill>
              </a:rPr>
              <a:t> </a:t>
            </a:r>
            <a:r>
              <a:rPr sz="2400" u="sng" dirty="0">
                <a:uFill>
                  <a:solidFill>
                    <a:srgbClr val="C00000"/>
                  </a:solidFill>
                </a:uFill>
              </a:rPr>
              <a:t>is</a:t>
            </a:r>
            <a:r>
              <a:rPr sz="2400" u="sng" spc="-55" dirty="0">
                <a:uFill>
                  <a:solidFill>
                    <a:srgbClr val="C00000"/>
                  </a:solidFill>
                </a:uFill>
              </a:rPr>
              <a:t> </a:t>
            </a:r>
            <a:r>
              <a:rPr sz="2400" u="sng" dirty="0">
                <a:uFill>
                  <a:solidFill>
                    <a:srgbClr val="C00000"/>
                  </a:solidFill>
                </a:uFill>
              </a:rPr>
              <a:t>the</a:t>
            </a:r>
            <a:r>
              <a:rPr sz="2400" u="sng" spc="-45" dirty="0">
                <a:uFill>
                  <a:solidFill>
                    <a:srgbClr val="C00000"/>
                  </a:solidFill>
                </a:uFill>
              </a:rPr>
              <a:t> </a:t>
            </a:r>
            <a:r>
              <a:rPr sz="2400" u="sng" spc="-10" dirty="0">
                <a:uFill>
                  <a:solidFill>
                    <a:srgbClr val="C00000"/>
                  </a:solidFill>
                </a:uFill>
              </a:rPr>
              <a:t>dataset</a:t>
            </a:r>
            <a:r>
              <a:rPr sz="2400" u="sng" spc="-30" dirty="0">
                <a:uFill>
                  <a:solidFill>
                    <a:srgbClr val="C00000"/>
                  </a:solidFill>
                </a:uFill>
              </a:rPr>
              <a:t> </a:t>
            </a:r>
            <a:r>
              <a:rPr sz="2400" u="sng" dirty="0">
                <a:uFill>
                  <a:solidFill>
                    <a:srgbClr val="C00000"/>
                  </a:solidFill>
                </a:uFill>
              </a:rPr>
              <a:t>to</a:t>
            </a:r>
            <a:r>
              <a:rPr sz="2400" u="sng" spc="-55" dirty="0">
                <a:uFill>
                  <a:solidFill>
                    <a:srgbClr val="C00000"/>
                  </a:solidFill>
                </a:uFill>
              </a:rPr>
              <a:t> </a:t>
            </a:r>
            <a:r>
              <a:rPr sz="2400" u="sng" dirty="0">
                <a:uFill>
                  <a:solidFill>
                    <a:srgbClr val="C00000"/>
                  </a:solidFill>
                </a:uFill>
              </a:rPr>
              <a:t>classify</a:t>
            </a:r>
            <a:r>
              <a:rPr sz="2400" u="sng" spc="-45" dirty="0">
                <a:uFill>
                  <a:solidFill>
                    <a:srgbClr val="C00000"/>
                  </a:solidFill>
                </a:uFill>
              </a:rPr>
              <a:t> </a:t>
            </a:r>
            <a:r>
              <a:rPr sz="2400" u="sng" dirty="0">
                <a:uFill>
                  <a:solidFill>
                    <a:srgbClr val="C00000"/>
                  </a:solidFill>
                </a:uFill>
              </a:rPr>
              <a:t>mushrooms</a:t>
            </a:r>
            <a:r>
              <a:rPr sz="2400" u="sng" spc="-80" dirty="0">
                <a:uFill>
                  <a:solidFill>
                    <a:srgbClr val="C00000"/>
                  </a:solidFill>
                </a:uFill>
              </a:rPr>
              <a:t> </a:t>
            </a:r>
            <a:r>
              <a:rPr sz="2400" u="sng" dirty="0">
                <a:uFill>
                  <a:solidFill>
                    <a:srgbClr val="C00000"/>
                  </a:solidFill>
                </a:uFill>
              </a:rPr>
              <a:t>as</a:t>
            </a:r>
            <a:r>
              <a:rPr sz="2400" u="sng" spc="-35" dirty="0">
                <a:uFill>
                  <a:solidFill>
                    <a:srgbClr val="C00000"/>
                  </a:solidFill>
                </a:uFill>
              </a:rPr>
              <a:t> </a:t>
            </a:r>
            <a:r>
              <a:rPr sz="2400" u="sng" dirty="0">
                <a:uFill>
                  <a:solidFill>
                    <a:srgbClr val="C00000"/>
                  </a:solidFill>
                </a:uFill>
              </a:rPr>
              <a:t>edible</a:t>
            </a:r>
            <a:r>
              <a:rPr sz="2400" u="sng" spc="-85" dirty="0">
                <a:uFill>
                  <a:solidFill>
                    <a:srgbClr val="C00000"/>
                  </a:solidFill>
                </a:uFill>
              </a:rPr>
              <a:t> </a:t>
            </a:r>
            <a:r>
              <a:rPr sz="2400" u="sng" dirty="0">
                <a:uFill>
                  <a:solidFill>
                    <a:srgbClr val="C00000"/>
                  </a:solidFill>
                </a:uFill>
              </a:rPr>
              <a:t>or</a:t>
            </a:r>
            <a:r>
              <a:rPr sz="2400" u="sng" spc="-45" dirty="0">
                <a:uFill>
                  <a:solidFill>
                    <a:srgbClr val="C00000"/>
                  </a:solidFill>
                </a:uFill>
              </a:rPr>
              <a:t> </a:t>
            </a:r>
            <a:r>
              <a:rPr sz="2400" u="sng" spc="-10" dirty="0">
                <a:uFill>
                  <a:solidFill>
                    <a:srgbClr val="C00000"/>
                  </a:solidFill>
                </a:uFill>
              </a:rPr>
              <a:t>poisonous:</a:t>
            </a:r>
            <a:endParaRPr sz="2400"/>
          </a:p>
        </p:txBody>
      </p:sp>
      <p:pic>
        <p:nvPicPr>
          <p:cNvPr id="3" name="object 3"/>
          <p:cNvPicPr/>
          <p:nvPr/>
        </p:nvPicPr>
        <p:blipFill>
          <a:blip r:embed="rId2" cstate="print"/>
          <a:stretch>
            <a:fillRect/>
          </a:stretch>
        </p:blipFill>
        <p:spPr>
          <a:xfrm>
            <a:off x="996696" y="652272"/>
            <a:ext cx="8382823" cy="593832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97204" y="675213"/>
            <a:ext cx="9013190" cy="2221865"/>
          </a:xfrm>
          <a:prstGeom prst="rect">
            <a:avLst/>
          </a:prstGeom>
        </p:spPr>
        <p:txBody>
          <a:bodyPr vert="horz" wrap="square" lIns="0" tIns="196215" rIns="0" bIns="0" rtlCol="0">
            <a:spAutoFit/>
          </a:bodyPr>
          <a:lstStyle/>
          <a:p>
            <a:pPr marL="12700">
              <a:lnSpc>
                <a:spcPct val="100000"/>
              </a:lnSpc>
              <a:spcBef>
                <a:spcPts val="1545"/>
              </a:spcBef>
            </a:pPr>
            <a:r>
              <a:rPr sz="2400" b="1" dirty="0">
                <a:latin typeface="Arial"/>
                <a:cs typeface="Arial"/>
              </a:rPr>
              <a:t>Rules:</a:t>
            </a:r>
            <a:r>
              <a:rPr sz="2400" b="1" spc="-55" dirty="0">
                <a:latin typeface="Arial"/>
                <a:cs typeface="Arial"/>
              </a:rPr>
              <a:t> </a:t>
            </a:r>
            <a:r>
              <a:rPr sz="2400" dirty="0">
                <a:latin typeface="Arial MT"/>
                <a:cs typeface="Arial MT"/>
              </a:rPr>
              <a:t>Odour</a:t>
            </a:r>
            <a:r>
              <a:rPr sz="2400" spc="-50" dirty="0">
                <a:latin typeface="Arial MT"/>
                <a:cs typeface="Arial MT"/>
              </a:rPr>
              <a:t> </a:t>
            </a:r>
            <a:r>
              <a:rPr sz="2400" dirty="0">
                <a:latin typeface="Arial MT"/>
                <a:cs typeface="Arial MT"/>
              </a:rPr>
              <a:t>=</a:t>
            </a:r>
            <a:r>
              <a:rPr sz="2400" spc="-45" dirty="0">
                <a:latin typeface="Arial MT"/>
                <a:cs typeface="Arial MT"/>
              </a:rPr>
              <a:t> </a:t>
            </a:r>
            <a:r>
              <a:rPr sz="2400" dirty="0">
                <a:latin typeface="Arial MT"/>
                <a:cs typeface="Arial MT"/>
              </a:rPr>
              <a:t>pungent</a:t>
            </a:r>
            <a:r>
              <a:rPr sz="2400" spc="-50"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habitat</a:t>
            </a:r>
            <a:r>
              <a:rPr sz="2400" spc="-40" dirty="0">
                <a:latin typeface="Arial MT"/>
                <a:cs typeface="Arial MT"/>
              </a:rPr>
              <a:t> </a:t>
            </a:r>
            <a:r>
              <a:rPr sz="2400" dirty="0">
                <a:latin typeface="Arial MT"/>
                <a:cs typeface="Arial MT"/>
              </a:rPr>
              <a:t>=</a:t>
            </a:r>
            <a:r>
              <a:rPr sz="2400" spc="-65" dirty="0">
                <a:latin typeface="Arial MT"/>
                <a:cs typeface="Arial MT"/>
              </a:rPr>
              <a:t> </a:t>
            </a:r>
            <a:r>
              <a:rPr sz="2400" dirty="0">
                <a:latin typeface="Arial MT"/>
                <a:cs typeface="Arial MT"/>
              </a:rPr>
              <a:t>urban</a:t>
            </a:r>
            <a:r>
              <a:rPr sz="2400" spc="10" dirty="0">
                <a:latin typeface="Arial MT"/>
                <a:cs typeface="Arial MT"/>
              </a:rPr>
              <a:t> </a:t>
            </a:r>
            <a:r>
              <a:rPr sz="2400" spc="-10" dirty="0">
                <a:latin typeface="Arial MT"/>
                <a:cs typeface="Arial MT"/>
              </a:rPr>
              <a:t>-</a:t>
            </a:r>
            <a:r>
              <a:rPr sz="2400" dirty="0">
                <a:latin typeface="Arial MT"/>
                <a:cs typeface="Arial MT"/>
              </a:rPr>
              <a:t>&gt;</a:t>
            </a:r>
            <a:r>
              <a:rPr sz="2400" spc="-15" dirty="0">
                <a:latin typeface="Arial MT"/>
                <a:cs typeface="Arial MT"/>
              </a:rPr>
              <a:t> </a:t>
            </a:r>
            <a:r>
              <a:rPr sz="2400" dirty="0">
                <a:latin typeface="Arial MT"/>
                <a:cs typeface="Arial MT"/>
              </a:rPr>
              <a:t>Class</a:t>
            </a:r>
            <a:r>
              <a:rPr sz="2400" spc="-30" dirty="0">
                <a:latin typeface="Arial MT"/>
                <a:cs typeface="Arial MT"/>
              </a:rPr>
              <a:t> </a:t>
            </a:r>
            <a:r>
              <a:rPr sz="2400" dirty="0">
                <a:latin typeface="Arial MT"/>
                <a:cs typeface="Arial MT"/>
              </a:rPr>
              <a:t>=</a:t>
            </a:r>
            <a:r>
              <a:rPr sz="2400" spc="-45" dirty="0">
                <a:latin typeface="Arial MT"/>
                <a:cs typeface="Arial MT"/>
              </a:rPr>
              <a:t> </a:t>
            </a:r>
            <a:r>
              <a:rPr sz="2400" spc="-10" dirty="0">
                <a:latin typeface="Arial MT"/>
                <a:cs typeface="Arial MT"/>
              </a:rPr>
              <a:t>poisonous</a:t>
            </a:r>
            <a:endParaRPr sz="2400">
              <a:latin typeface="Arial MT"/>
              <a:cs typeface="Arial MT"/>
            </a:endParaRPr>
          </a:p>
          <a:p>
            <a:pPr marL="12700">
              <a:lnSpc>
                <a:spcPct val="100000"/>
              </a:lnSpc>
              <a:spcBef>
                <a:spcPts val="1440"/>
              </a:spcBef>
            </a:pPr>
            <a:r>
              <a:rPr sz="2400" dirty="0">
                <a:latin typeface="Arial MT"/>
                <a:cs typeface="Arial MT"/>
              </a:rPr>
              <a:t>Bruises</a:t>
            </a:r>
            <a:r>
              <a:rPr sz="2400" spc="-55" dirty="0">
                <a:latin typeface="Arial MT"/>
                <a:cs typeface="Arial MT"/>
              </a:rPr>
              <a:t> </a:t>
            </a:r>
            <a:r>
              <a:rPr sz="2400" dirty="0">
                <a:latin typeface="Arial MT"/>
                <a:cs typeface="Arial MT"/>
              </a:rPr>
              <a:t>=</a:t>
            </a:r>
            <a:r>
              <a:rPr sz="2400" spc="-40" dirty="0">
                <a:latin typeface="Arial MT"/>
                <a:cs typeface="Arial MT"/>
              </a:rPr>
              <a:t> </a:t>
            </a:r>
            <a:r>
              <a:rPr sz="2400" dirty="0">
                <a:latin typeface="Arial MT"/>
                <a:cs typeface="Arial MT"/>
              </a:rPr>
              <a:t>yes</a:t>
            </a:r>
            <a:r>
              <a:rPr sz="2400" spc="10" dirty="0">
                <a:latin typeface="Arial MT"/>
                <a:cs typeface="Arial MT"/>
              </a:rPr>
              <a:t> </a:t>
            </a:r>
            <a:r>
              <a:rPr sz="2400" spc="-25" dirty="0">
                <a:latin typeface="Arial MT"/>
                <a:cs typeface="Arial MT"/>
              </a:rPr>
              <a:t>-</a:t>
            </a:r>
            <a:r>
              <a:rPr sz="2400" dirty="0">
                <a:latin typeface="Arial MT"/>
                <a:cs typeface="Arial MT"/>
              </a:rPr>
              <a:t>&gt;</a:t>
            </a:r>
            <a:r>
              <a:rPr sz="2400" spc="-40" dirty="0">
                <a:latin typeface="Arial MT"/>
                <a:cs typeface="Arial MT"/>
              </a:rPr>
              <a:t> </a:t>
            </a:r>
            <a:r>
              <a:rPr sz="2400" dirty="0">
                <a:latin typeface="Arial MT"/>
                <a:cs typeface="Arial MT"/>
              </a:rPr>
              <a:t>Class</a:t>
            </a:r>
            <a:r>
              <a:rPr sz="2400" spc="-30" dirty="0">
                <a:latin typeface="Arial MT"/>
                <a:cs typeface="Arial MT"/>
              </a:rPr>
              <a:t> </a:t>
            </a:r>
            <a:r>
              <a:rPr sz="2400" dirty="0">
                <a:latin typeface="Arial MT"/>
                <a:cs typeface="Arial MT"/>
              </a:rPr>
              <a:t>=</a:t>
            </a:r>
            <a:r>
              <a:rPr sz="2400" spc="-40" dirty="0">
                <a:latin typeface="Arial MT"/>
                <a:cs typeface="Arial MT"/>
              </a:rPr>
              <a:t> </a:t>
            </a:r>
            <a:r>
              <a:rPr sz="2400" dirty="0">
                <a:latin typeface="Arial MT"/>
                <a:cs typeface="Arial MT"/>
              </a:rPr>
              <a:t>edible</a:t>
            </a:r>
            <a:r>
              <a:rPr sz="2400" spc="-45" dirty="0">
                <a:latin typeface="Arial MT"/>
                <a:cs typeface="Arial MT"/>
              </a:rPr>
              <a:t> </a:t>
            </a:r>
            <a:r>
              <a:rPr sz="2400" spc="-50" dirty="0">
                <a:latin typeface="Arial MT"/>
                <a:cs typeface="Arial MT"/>
              </a:rPr>
              <a:t>:</a:t>
            </a:r>
            <a:endParaRPr sz="2400">
              <a:latin typeface="Arial MT"/>
              <a:cs typeface="Arial MT"/>
            </a:endParaRPr>
          </a:p>
          <a:p>
            <a:pPr marL="12700" marR="1800225" indent="78740">
              <a:lnSpc>
                <a:spcPct val="150100"/>
              </a:lnSpc>
            </a:pPr>
            <a:r>
              <a:rPr sz="2400" dirty="0">
                <a:latin typeface="Arial MT"/>
                <a:cs typeface="Arial MT"/>
              </a:rPr>
              <a:t>This</a:t>
            </a:r>
            <a:r>
              <a:rPr sz="2400" spc="-105" dirty="0">
                <a:latin typeface="Arial MT"/>
                <a:cs typeface="Arial MT"/>
              </a:rPr>
              <a:t> </a:t>
            </a:r>
            <a:r>
              <a:rPr sz="2400" dirty="0">
                <a:latin typeface="Arial MT"/>
                <a:cs typeface="Arial MT"/>
              </a:rPr>
              <a:t>rules</a:t>
            </a:r>
            <a:r>
              <a:rPr sz="2400" spc="-55" dirty="0">
                <a:latin typeface="Arial MT"/>
                <a:cs typeface="Arial MT"/>
              </a:rPr>
              <a:t> </a:t>
            </a:r>
            <a:r>
              <a:rPr sz="2400" dirty="0">
                <a:latin typeface="Arial MT"/>
                <a:cs typeface="Arial MT"/>
              </a:rPr>
              <a:t>covers</a:t>
            </a:r>
            <a:r>
              <a:rPr sz="2400" spc="-40" dirty="0">
                <a:latin typeface="Arial MT"/>
                <a:cs typeface="Arial MT"/>
              </a:rPr>
              <a:t> </a:t>
            </a:r>
            <a:r>
              <a:rPr sz="2400" dirty="0">
                <a:latin typeface="Arial MT"/>
                <a:cs typeface="Arial MT"/>
              </a:rPr>
              <a:t>both</a:t>
            </a:r>
            <a:r>
              <a:rPr sz="2400" spc="-85" dirty="0">
                <a:latin typeface="Arial MT"/>
                <a:cs typeface="Arial MT"/>
              </a:rPr>
              <a:t> </a:t>
            </a:r>
            <a:r>
              <a:rPr sz="2400" dirty="0">
                <a:latin typeface="Arial MT"/>
                <a:cs typeface="Arial MT"/>
              </a:rPr>
              <a:t>negative</a:t>
            </a:r>
            <a:r>
              <a:rPr sz="2400" spc="-5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positive</a:t>
            </a:r>
            <a:r>
              <a:rPr sz="2400" spc="-50" dirty="0">
                <a:latin typeface="Arial MT"/>
                <a:cs typeface="Arial MT"/>
              </a:rPr>
              <a:t> </a:t>
            </a:r>
            <a:r>
              <a:rPr sz="2400" spc="-10" dirty="0">
                <a:latin typeface="Arial MT"/>
                <a:cs typeface="Arial MT"/>
              </a:rPr>
              <a:t>records. </a:t>
            </a:r>
            <a:r>
              <a:rPr sz="2400" dirty="0">
                <a:latin typeface="Arial MT"/>
                <a:cs typeface="Arial MT"/>
              </a:rPr>
              <a:t>The</a:t>
            </a:r>
            <a:r>
              <a:rPr sz="2400" spc="-85" dirty="0">
                <a:latin typeface="Arial MT"/>
                <a:cs typeface="Arial MT"/>
              </a:rPr>
              <a:t> </a:t>
            </a:r>
            <a:r>
              <a:rPr sz="2400" dirty="0">
                <a:latin typeface="Arial MT"/>
                <a:cs typeface="Arial MT"/>
              </a:rPr>
              <a:t>given</a:t>
            </a:r>
            <a:r>
              <a:rPr sz="2400" spc="-15" dirty="0">
                <a:latin typeface="Arial MT"/>
                <a:cs typeface="Arial MT"/>
              </a:rPr>
              <a:t> </a:t>
            </a:r>
            <a:r>
              <a:rPr sz="2400" dirty="0">
                <a:latin typeface="Arial MT"/>
                <a:cs typeface="Arial MT"/>
              </a:rPr>
              <a:t>rules</a:t>
            </a:r>
            <a:r>
              <a:rPr sz="2400" spc="-40" dirty="0">
                <a:latin typeface="Arial MT"/>
                <a:cs typeface="Arial MT"/>
              </a:rPr>
              <a:t> </a:t>
            </a:r>
            <a:r>
              <a:rPr sz="2400" dirty="0">
                <a:latin typeface="Arial MT"/>
                <a:cs typeface="Arial MT"/>
              </a:rPr>
              <a:t>are</a:t>
            </a:r>
            <a:r>
              <a:rPr sz="2400" spc="-60" dirty="0">
                <a:latin typeface="Arial MT"/>
                <a:cs typeface="Arial MT"/>
              </a:rPr>
              <a:t> </a:t>
            </a:r>
            <a:r>
              <a:rPr sz="2400" dirty="0">
                <a:latin typeface="Arial MT"/>
                <a:cs typeface="Arial MT"/>
              </a:rPr>
              <a:t>not</a:t>
            </a:r>
            <a:r>
              <a:rPr sz="2400" spc="-60" dirty="0">
                <a:latin typeface="Arial MT"/>
                <a:cs typeface="Arial MT"/>
              </a:rPr>
              <a:t> </a:t>
            </a:r>
            <a:r>
              <a:rPr sz="2400" dirty="0">
                <a:latin typeface="Arial MT"/>
                <a:cs typeface="Arial MT"/>
              </a:rPr>
              <a:t>mutually</a:t>
            </a:r>
            <a:r>
              <a:rPr sz="2400" spc="-65" dirty="0">
                <a:latin typeface="Arial MT"/>
                <a:cs typeface="Arial MT"/>
              </a:rPr>
              <a:t> </a:t>
            </a:r>
            <a:r>
              <a:rPr sz="2400" spc="-10" dirty="0">
                <a:latin typeface="Arial MT"/>
                <a:cs typeface="Arial MT"/>
              </a:rPr>
              <a:t>exclusive.</a:t>
            </a:r>
            <a:endParaRPr sz="2400">
              <a:latin typeface="Arial MT"/>
              <a:cs typeface="Arial MT"/>
            </a:endParaRPr>
          </a:p>
        </p:txBody>
      </p:sp>
      <p:sp>
        <p:nvSpPr>
          <p:cNvPr id="3" name="object 3"/>
          <p:cNvSpPr txBox="1">
            <a:spLocks noGrp="1"/>
          </p:cNvSpPr>
          <p:nvPr>
            <p:ph type="title"/>
          </p:nvPr>
        </p:nvSpPr>
        <p:spPr>
          <a:xfrm>
            <a:off x="303072" y="115569"/>
            <a:ext cx="3094990" cy="453390"/>
          </a:xfrm>
          <a:prstGeom prst="rect">
            <a:avLst/>
          </a:prstGeom>
        </p:spPr>
        <p:txBody>
          <a:bodyPr vert="horz" wrap="square" lIns="0" tIns="13335" rIns="0" bIns="0" rtlCol="0">
            <a:spAutoFit/>
          </a:bodyPr>
          <a:lstStyle/>
          <a:p>
            <a:pPr marL="12700">
              <a:lnSpc>
                <a:spcPct val="100000"/>
              </a:lnSpc>
              <a:spcBef>
                <a:spcPts val="105"/>
              </a:spcBef>
            </a:pPr>
            <a:r>
              <a:rPr sz="2800" u="sng" dirty="0">
                <a:uFill>
                  <a:solidFill>
                    <a:srgbClr val="C00000"/>
                  </a:solidFill>
                </a:uFill>
              </a:rPr>
              <a:t>Rule-Based</a:t>
            </a:r>
            <a:r>
              <a:rPr sz="2800" u="sng" spc="-80" dirty="0">
                <a:uFill>
                  <a:solidFill>
                    <a:srgbClr val="C00000"/>
                  </a:solidFill>
                </a:uFill>
              </a:rPr>
              <a:t> </a:t>
            </a:r>
            <a:r>
              <a:rPr sz="2800" u="sng" spc="-10" dirty="0">
                <a:uFill>
                  <a:solidFill>
                    <a:srgbClr val="C00000"/>
                  </a:solidFill>
                </a:uFill>
              </a:rPr>
              <a:t>Classifier</a:t>
            </a:r>
            <a:endParaRPr sz="2800"/>
          </a:p>
        </p:txBody>
      </p:sp>
      <p:pic>
        <p:nvPicPr>
          <p:cNvPr id="4" name="object 4"/>
          <p:cNvPicPr/>
          <p:nvPr/>
        </p:nvPicPr>
        <p:blipFill>
          <a:blip r:embed="rId2" cstate="print"/>
          <a:stretch>
            <a:fillRect/>
          </a:stretch>
        </p:blipFill>
        <p:spPr>
          <a:xfrm>
            <a:off x="7172688" y="2532170"/>
            <a:ext cx="3704542" cy="39542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9102" rIns="0" bIns="0" rtlCol="0">
            <a:spAutoFit/>
          </a:bodyPr>
          <a:lstStyle/>
          <a:p>
            <a:pPr marL="30480">
              <a:lnSpc>
                <a:spcPct val="100000"/>
              </a:lnSpc>
              <a:spcBef>
                <a:spcPts val="90"/>
              </a:spcBef>
            </a:pPr>
            <a:r>
              <a:rPr sz="2000" spc="-10" dirty="0">
                <a:solidFill>
                  <a:srgbClr val="000000"/>
                </a:solidFill>
              </a:rPr>
              <a:t>Algorithm</a:t>
            </a:r>
            <a:r>
              <a:rPr sz="2000" spc="-45" dirty="0">
                <a:solidFill>
                  <a:srgbClr val="000000"/>
                </a:solidFill>
              </a:rPr>
              <a:t> </a:t>
            </a:r>
            <a:r>
              <a:rPr sz="2000" dirty="0">
                <a:solidFill>
                  <a:srgbClr val="000000"/>
                </a:solidFill>
              </a:rPr>
              <a:t>for</a:t>
            </a:r>
            <a:r>
              <a:rPr sz="2000" spc="-40" dirty="0">
                <a:solidFill>
                  <a:srgbClr val="000000"/>
                </a:solidFill>
              </a:rPr>
              <a:t> </a:t>
            </a:r>
            <a:r>
              <a:rPr sz="2000" spc="-10" dirty="0">
                <a:solidFill>
                  <a:srgbClr val="000000"/>
                </a:solidFill>
              </a:rPr>
              <a:t>generating</a:t>
            </a:r>
            <a:r>
              <a:rPr sz="2000" spc="-25" dirty="0">
                <a:solidFill>
                  <a:srgbClr val="000000"/>
                </a:solidFill>
              </a:rPr>
              <a:t> </a:t>
            </a:r>
            <a:r>
              <a:rPr sz="2000" dirty="0">
                <a:solidFill>
                  <a:srgbClr val="000000"/>
                </a:solidFill>
              </a:rPr>
              <a:t>the</a:t>
            </a:r>
            <a:r>
              <a:rPr sz="2000" spc="-65" dirty="0">
                <a:solidFill>
                  <a:srgbClr val="000000"/>
                </a:solidFill>
              </a:rPr>
              <a:t> </a:t>
            </a:r>
            <a:r>
              <a:rPr sz="2000" dirty="0">
                <a:solidFill>
                  <a:srgbClr val="000000"/>
                </a:solidFill>
              </a:rPr>
              <a:t>model</a:t>
            </a:r>
            <a:r>
              <a:rPr sz="2000" spc="-55" dirty="0">
                <a:solidFill>
                  <a:srgbClr val="000000"/>
                </a:solidFill>
              </a:rPr>
              <a:t> </a:t>
            </a:r>
            <a:r>
              <a:rPr sz="2000" spc="-10" dirty="0">
                <a:solidFill>
                  <a:srgbClr val="000000"/>
                </a:solidFill>
              </a:rPr>
              <a:t>incrementally:</a:t>
            </a:r>
            <a:endParaRPr sz="2000"/>
          </a:p>
        </p:txBody>
      </p:sp>
      <p:pic>
        <p:nvPicPr>
          <p:cNvPr id="3" name="object 3"/>
          <p:cNvPicPr/>
          <p:nvPr/>
        </p:nvPicPr>
        <p:blipFill>
          <a:blip r:embed="rId2" cstate="print"/>
          <a:stretch>
            <a:fillRect/>
          </a:stretch>
        </p:blipFill>
        <p:spPr>
          <a:xfrm>
            <a:off x="1502663" y="874775"/>
            <a:ext cx="6452616" cy="526694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18440">
              <a:lnSpc>
                <a:spcPct val="100000"/>
              </a:lnSpc>
              <a:spcBef>
                <a:spcPts val="95"/>
              </a:spcBef>
            </a:pPr>
            <a:r>
              <a:rPr sz="2000" dirty="0">
                <a:solidFill>
                  <a:srgbClr val="000000"/>
                </a:solidFill>
              </a:rPr>
              <a:t>Classifying a</a:t>
            </a:r>
            <a:r>
              <a:rPr sz="2000" spc="-70" dirty="0">
                <a:solidFill>
                  <a:srgbClr val="000000"/>
                </a:solidFill>
              </a:rPr>
              <a:t> </a:t>
            </a:r>
            <a:r>
              <a:rPr sz="2000" spc="-10" dirty="0">
                <a:solidFill>
                  <a:srgbClr val="000000"/>
                </a:solidFill>
              </a:rPr>
              <a:t>record:</a:t>
            </a:r>
            <a:endParaRPr sz="2000"/>
          </a:p>
        </p:txBody>
      </p:sp>
      <p:pic>
        <p:nvPicPr>
          <p:cNvPr id="3" name="object 3"/>
          <p:cNvPicPr/>
          <p:nvPr/>
        </p:nvPicPr>
        <p:blipFill>
          <a:blip r:embed="rId2" cstate="print"/>
          <a:stretch>
            <a:fillRect/>
          </a:stretch>
        </p:blipFill>
        <p:spPr>
          <a:xfrm>
            <a:off x="1130808" y="801623"/>
            <a:ext cx="9988296" cy="42367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9112" y="495046"/>
            <a:ext cx="1177290" cy="230504"/>
          </a:xfrm>
          <a:prstGeom prst="rect">
            <a:avLst/>
          </a:prstGeom>
        </p:spPr>
        <p:txBody>
          <a:bodyPr vert="horz" wrap="square" lIns="0" tIns="11430" rIns="0" bIns="0" rtlCol="0">
            <a:spAutoFit/>
          </a:bodyPr>
          <a:lstStyle/>
          <a:p>
            <a:pPr marL="12700">
              <a:lnSpc>
                <a:spcPct val="100000"/>
              </a:lnSpc>
              <a:spcBef>
                <a:spcPts val="90"/>
              </a:spcBef>
            </a:pPr>
            <a:r>
              <a:rPr sz="1350" b="1" u="sng" dirty="0">
                <a:uFill>
                  <a:solidFill>
                    <a:srgbClr val="000000"/>
                  </a:solidFill>
                </a:uFill>
                <a:latin typeface="Calibri"/>
                <a:cs typeface="Calibri"/>
              </a:rPr>
              <a:t>Rule</a:t>
            </a:r>
            <a:r>
              <a:rPr sz="1350" b="1" u="sng" spc="-35" dirty="0">
                <a:uFill>
                  <a:solidFill>
                    <a:srgbClr val="000000"/>
                  </a:solidFill>
                </a:uFill>
                <a:latin typeface="Calibri"/>
                <a:cs typeface="Calibri"/>
              </a:rPr>
              <a:t> </a:t>
            </a:r>
            <a:r>
              <a:rPr sz="1350" b="1" u="sng" spc="-10" dirty="0">
                <a:uFill>
                  <a:solidFill>
                    <a:srgbClr val="000000"/>
                  </a:solidFill>
                </a:uFill>
                <a:latin typeface="Calibri"/>
                <a:cs typeface="Calibri"/>
              </a:rPr>
              <a:t>Generation</a:t>
            </a:r>
            <a:endParaRPr sz="1350">
              <a:latin typeface="Calibri"/>
              <a:cs typeface="Calibri"/>
            </a:endParaRPr>
          </a:p>
        </p:txBody>
      </p:sp>
      <p:sp>
        <p:nvSpPr>
          <p:cNvPr id="3" name="object 3"/>
          <p:cNvSpPr txBox="1">
            <a:spLocks noGrp="1"/>
          </p:cNvSpPr>
          <p:nvPr>
            <p:ph type="title"/>
          </p:nvPr>
        </p:nvSpPr>
        <p:spPr>
          <a:xfrm>
            <a:off x="769112" y="695909"/>
            <a:ext cx="9399905" cy="575310"/>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000000"/>
                </a:solidFill>
                <a:latin typeface="Calibri"/>
                <a:cs typeface="Calibri"/>
              </a:rPr>
              <a:t>Once</a:t>
            </a:r>
            <a:r>
              <a:rPr sz="1800" b="0" spc="-35" dirty="0">
                <a:solidFill>
                  <a:srgbClr val="000000"/>
                </a:solidFill>
                <a:latin typeface="Calibri"/>
                <a:cs typeface="Calibri"/>
              </a:rPr>
              <a:t> </a:t>
            </a:r>
            <a:r>
              <a:rPr sz="1800" b="0" dirty="0">
                <a:solidFill>
                  <a:srgbClr val="000000"/>
                </a:solidFill>
                <a:latin typeface="Calibri"/>
                <a:cs typeface="Calibri"/>
              </a:rPr>
              <a:t>a</a:t>
            </a:r>
            <a:r>
              <a:rPr sz="1800" b="0" spc="-50" dirty="0">
                <a:solidFill>
                  <a:srgbClr val="000000"/>
                </a:solidFill>
                <a:latin typeface="Calibri"/>
                <a:cs typeface="Calibri"/>
              </a:rPr>
              <a:t> </a:t>
            </a:r>
            <a:r>
              <a:rPr sz="1800" b="0" dirty="0">
                <a:solidFill>
                  <a:srgbClr val="000000"/>
                </a:solidFill>
                <a:latin typeface="Calibri"/>
                <a:cs typeface="Calibri"/>
              </a:rPr>
              <a:t>decision</a:t>
            </a:r>
            <a:r>
              <a:rPr sz="1800" b="0" spc="-35" dirty="0">
                <a:solidFill>
                  <a:srgbClr val="000000"/>
                </a:solidFill>
                <a:latin typeface="Calibri"/>
                <a:cs typeface="Calibri"/>
              </a:rPr>
              <a:t> </a:t>
            </a:r>
            <a:r>
              <a:rPr sz="1800" b="0" dirty="0">
                <a:solidFill>
                  <a:srgbClr val="000000"/>
                </a:solidFill>
                <a:latin typeface="Calibri"/>
                <a:cs typeface="Calibri"/>
              </a:rPr>
              <a:t>tree</a:t>
            </a:r>
            <a:r>
              <a:rPr sz="1800" b="0" spc="-15" dirty="0">
                <a:solidFill>
                  <a:srgbClr val="000000"/>
                </a:solidFill>
                <a:latin typeface="Calibri"/>
                <a:cs typeface="Calibri"/>
              </a:rPr>
              <a:t> </a:t>
            </a:r>
            <a:r>
              <a:rPr sz="1800" b="0" dirty="0">
                <a:solidFill>
                  <a:srgbClr val="000000"/>
                </a:solidFill>
                <a:latin typeface="Calibri"/>
                <a:cs typeface="Calibri"/>
              </a:rPr>
              <a:t>has</a:t>
            </a:r>
            <a:r>
              <a:rPr sz="1800" b="0" spc="-35" dirty="0">
                <a:solidFill>
                  <a:srgbClr val="000000"/>
                </a:solidFill>
                <a:latin typeface="Calibri"/>
                <a:cs typeface="Calibri"/>
              </a:rPr>
              <a:t> </a:t>
            </a:r>
            <a:r>
              <a:rPr sz="1800" b="0" dirty="0">
                <a:solidFill>
                  <a:srgbClr val="000000"/>
                </a:solidFill>
                <a:latin typeface="Calibri"/>
                <a:cs typeface="Calibri"/>
              </a:rPr>
              <a:t>been</a:t>
            </a:r>
            <a:r>
              <a:rPr sz="1800" b="0" spc="-15" dirty="0">
                <a:solidFill>
                  <a:srgbClr val="000000"/>
                </a:solidFill>
                <a:latin typeface="Calibri"/>
                <a:cs typeface="Calibri"/>
              </a:rPr>
              <a:t> </a:t>
            </a:r>
            <a:r>
              <a:rPr sz="1800" b="0" spc="-10" dirty="0">
                <a:solidFill>
                  <a:srgbClr val="000000"/>
                </a:solidFill>
                <a:latin typeface="Calibri"/>
                <a:cs typeface="Calibri"/>
              </a:rPr>
              <a:t>constructed,</a:t>
            </a:r>
            <a:r>
              <a:rPr sz="1800" b="0" spc="-5" dirty="0">
                <a:solidFill>
                  <a:srgbClr val="000000"/>
                </a:solidFill>
                <a:latin typeface="Calibri"/>
                <a:cs typeface="Calibri"/>
              </a:rPr>
              <a:t> </a:t>
            </a:r>
            <a:r>
              <a:rPr sz="1800" b="0" dirty="0">
                <a:solidFill>
                  <a:srgbClr val="000000"/>
                </a:solidFill>
                <a:latin typeface="Calibri"/>
                <a:cs typeface="Calibri"/>
              </a:rPr>
              <a:t>it</a:t>
            </a:r>
            <a:r>
              <a:rPr sz="1800" b="0" spc="-25" dirty="0">
                <a:solidFill>
                  <a:srgbClr val="000000"/>
                </a:solidFill>
                <a:latin typeface="Calibri"/>
                <a:cs typeface="Calibri"/>
              </a:rPr>
              <a:t> </a:t>
            </a:r>
            <a:r>
              <a:rPr sz="1800" b="0" dirty="0">
                <a:solidFill>
                  <a:srgbClr val="000000"/>
                </a:solidFill>
                <a:latin typeface="Calibri"/>
                <a:cs typeface="Calibri"/>
              </a:rPr>
              <a:t>is</a:t>
            </a:r>
            <a:r>
              <a:rPr sz="1800" b="0" spc="-60" dirty="0">
                <a:solidFill>
                  <a:srgbClr val="000000"/>
                </a:solidFill>
                <a:latin typeface="Calibri"/>
                <a:cs typeface="Calibri"/>
              </a:rPr>
              <a:t> </a:t>
            </a:r>
            <a:r>
              <a:rPr sz="1800" b="0" dirty="0">
                <a:solidFill>
                  <a:srgbClr val="000000"/>
                </a:solidFill>
                <a:latin typeface="Calibri"/>
                <a:cs typeface="Calibri"/>
              </a:rPr>
              <a:t>a</a:t>
            </a:r>
            <a:r>
              <a:rPr sz="1800" b="0" spc="-45" dirty="0">
                <a:solidFill>
                  <a:srgbClr val="000000"/>
                </a:solidFill>
                <a:latin typeface="Calibri"/>
                <a:cs typeface="Calibri"/>
              </a:rPr>
              <a:t> </a:t>
            </a:r>
            <a:r>
              <a:rPr sz="1800" b="0" dirty="0">
                <a:solidFill>
                  <a:srgbClr val="000000"/>
                </a:solidFill>
                <a:latin typeface="Calibri"/>
                <a:cs typeface="Calibri"/>
              </a:rPr>
              <a:t>simple</a:t>
            </a:r>
            <a:r>
              <a:rPr sz="1800" b="0" spc="-15" dirty="0">
                <a:solidFill>
                  <a:srgbClr val="000000"/>
                </a:solidFill>
                <a:latin typeface="Calibri"/>
                <a:cs typeface="Calibri"/>
              </a:rPr>
              <a:t> </a:t>
            </a:r>
            <a:r>
              <a:rPr sz="1800" b="0" dirty="0">
                <a:solidFill>
                  <a:srgbClr val="000000"/>
                </a:solidFill>
                <a:latin typeface="Calibri"/>
                <a:cs typeface="Calibri"/>
              </a:rPr>
              <a:t>matter</a:t>
            </a:r>
            <a:r>
              <a:rPr sz="1800" b="0" spc="-35" dirty="0">
                <a:solidFill>
                  <a:srgbClr val="000000"/>
                </a:solidFill>
                <a:latin typeface="Calibri"/>
                <a:cs typeface="Calibri"/>
              </a:rPr>
              <a:t> </a:t>
            </a:r>
            <a:r>
              <a:rPr sz="1800" b="0" dirty="0">
                <a:solidFill>
                  <a:srgbClr val="000000"/>
                </a:solidFill>
                <a:latin typeface="Calibri"/>
                <a:cs typeface="Calibri"/>
              </a:rPr>
              <a:t>to</a:t>
            </a:r>
            <a:r>
              <a:rPr sz="1800" b="0" spc="-40" dirty="0">
                <a:solidFill>
                  <a:srgbClr val="000000"/>
                </a:solidFill>
                <a:latin typeface="Calibri"/>
                <a:cs typeface="Calibri"/>
              </a:rPr>
              <a:t> </a:t>
            </a:r>
            <a:r>
              <a:rPr sz="1800" b="0" dirty="0">
                <a:solidFill>
                  <a:srgbClr val="000000"/>
                </a:solidFill>
                <a:latin typeface="Calibri"/>
                <a:cs typeface="Calibri"/>
              </a:rPr>
              <a:t>convert</a:t>
            </a:r>
            <a:r>
              <a:rPr sz="1800" b="0" spc="-40" dirty="0">
                <a:solidFill>
                  <a:srgbClr val="000000"/>
                </a:solidFill>
                <a:latin typeface="Calibri"/>
                <a:cs typeface="Calibri"/>
              </a:rPr>
              <a:t> </a:t>
            </a:r>
            <a:r>
              <a:rPr sz="1800" b="0" dirty="0">
                <a:solidFill>
                  <a:srgbClr val="000000"/>
                </a:solidFill>
                <a:latin typeface="Calibri"/>
                <a:cs typeface="Calibri"/>
              </a:rPr>
              <a:t>it</a:t>
            </a:r>
            <a:r>
              <a:rPr sz="1800" b="0" spc="-45" dirty="0">
                <a:solidFill>
                  <a:srgbClr val="000000"/>
                </a:solidFill>
                <a:latin typeface="Calibri"/>
                <a:cs typeface="Calibri"/>
              </a:rPr>
              <a:t> </a:t>
            </a:r>
            <a:r>
              <a:rPr sz="1800" b="0" dirty="0">
                <a:solidFill>
                  <a:srgbClr val="000000"/>
                </a:solidFill>
                <a:latin typeface="Calibri"/>
                <a:cs typeface="Calibri"/>
              </a:rPr>
              <a:t>into</a:t>
            </a:r>
            <a:r>
              <a:rPr sz="1800" b="0" spc="-20" dirty="0">
                <a:solidFill>
                  <a:srgbClr val="000000"/>
                </a:solidFill>
                <a:latin typeface="Calibri"/>
                <a:cs typeface="Calibri"/>
              </a:rPr>
              <a:t> </a:t>
            </a:r>
            <a:r>
              <a:rPr sz="1800" b="0" dirty="0">
                <a:solidFill>
                  <a:srgbClr val="000000"/>
                </a:solidFill>
                <a:latin typeface="Calibri"/>
                <a:cs typeface="Calibri"/>
              </a:rPr>
              <a:t>an</a:t>
            </a:r>
            <a:r>
              <a:rPr sz="1800" b="0" spc="-40" dirty="0">
                <a:solidFill>
                  <a:srgbClr val="000000"/>
                </a:solidFill>
                <a:latin typeface="Calibri"/>
                <a:cs typeface="Calibri"/>
              </a:rPr>
              <a:t> </a:t>
            </a:r>
            <a:r>
              <a:rPr sz="1800" b="0" spc="-10" dirty="0">
                <a:solidFill>
                  <a:srgbClr val="000000"/>
                </a:solidFill>
                <a:latin typeface="Calibri"/>
                <a:cs typeface="Calibri"/>
              </a:rPr>
              <a:t>equivalent</a:t>
            </a:r>
            <a:r>
              <a:rPr sz="1800" b="0" spc="10" dirty="0">
                <a:solidFill>
                  <a:srgbClr val="000000"/>
                </a:solidFill>
                <a:latin typeface="Calibri"/>
                <a:cs typeface="Calibri"/>
              </a:rPr>
              <a:t> </a:t>
            </a:r>
            <a:r>
              <a:rPr sz="1800" b="0" dirty="0">
                <a:solidFill>
                  <a:srgbClr val="000000"/>
                </a:solidFill>
                <a:latin typeface="Calibri"/>
                <a:cs typeface="Calibri"/>
              </a:rPr>
              <a:t>set</a:t>
            </a:r>
            <a:r>
              <a:rPr sz="1800" b="0" spc="-25" dirty="0">
                <a:solidFill>
                  <a:srgbClr val="000000"/>
                </a:solidFill>
                <a:latin typeface="Calibri"/>
                <a:cs typeface="Calibri"/>
              </a:rPr>
              <a:t> of</a:t>
            </a:r>
            <a:endParaRPr sz="1800">
              <a:latin typeface="Calibri"/>
              <a:cs typeface="Calibri"/>
            </a:endParaRPr>
          </a:p>
          <a:p>
            <a:pPr marL="12700">
              <a:lnSpc>
                <a:spcPct val="100000"/>
              </a:lnSpc>
              <a:spcBef>
                <a:spcPts val="5"/>
              </a:spcBef>
            </a:pPr>
            <a:r>
              <a:rPr sz="1800" b="0" spc="-10" dirty="0">
                <a:solidFill>
                  <a:srgbClr val="000000"/>
                </a:solidFill>
                <a:latin typeface="Calibri"/>
                <a:cs typeface="Calibri"/>
              </a:rPr>
              <a:t>rules.</a:t>
            </a:r>
            <a:endParaRPr sz="1800">
              <a:latin typeface="Calibri"/>
              <a:cs typeface="Calibri"/>
            </a:endParaRPr>
          </a:p>
        </p:txBody>
      </p:sp>
      <p:sp>
        <p:nvSpPr>
          <p:cNvPr id="4" name="object 4"/>
          <p:cNvSpPr txBox="1"/>
          <p:nvPr/>
        </p:nvSpPr>
        <p:spPr>
          <a:xfrm>
            <a:off x="769112" y="1244930"/>
            <a:ext cx="9472295" cy="441706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Converting</a:t>
            </a:r>
            <a:r>
              <a:rPr sz="1800" spc="-25" dirty="0">
                <a:latin typeface="Calibri"/>
                <a:cs typeface="Calibri"/>
              </a:rPr>
              <a:t> </a:t>
            </a:r>
            <a:r>
              <a:rPr sz="1800" dirty="0">
                <a:latin typeface="Calibri"/>
                <a:cs typeface="Calibri"/>
              </a:rPr>
              <a:t>a</a:t>
            </a:r>
            <a:r>
              <a:rPr sz="1800" spc="-55" dirty="0">
                <a:latin typeface="Calibri"/>
                <a:cs typeface="Calibri"/>
              </a:rPr>
              <a:t> </a:t>
            </a:r>
            <a:r>
              <a:rPr sz="1800" dirty="0">
                <a:latin typeface="Calibri"/>
                <a:cs typeface="Calibri"/>
              </a:rPr>
              <a:t>decision</a:t>
            </a:r>
            <a:r>
              <a:rPr sz="1800" spc="-20" dirty="0">
                <a:latin typeface="Calibri"/>
                <a:cs typeface="Calibri"/>
              </a:rPr>
              <a:t> </a:t>
            </a:r>
            <a:r>
              <a:rPr sz="1800" dirty="0">
                <a:latin typeface="Calibri"/>
                <a:cs typeface="Calibri"/>
              </a:rPr>
              <a:t>tree</a:t>
            </a:r>
            <a:r>
              <a:rPr sz="1800" spc="-40"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rules</a:t>
            </a:r>
            <a:r>
              <a:rPr sz="1800" spc="-25" dirty="0">
                <a:latin typeface="Calibri"/>
                <a:cs typeface="Calibri"/>
              </a:rPr>
              <a:t> </a:t>
            </a:r>
            <a:r>
              <a:rPr sz="1800" spc="-10" dirty="0">
                <a:latin typeface="Calibri"/>
                <a:cs typeface="Calibri"/>
              </a:rPr>
              <a:t>before</a:t>
            </a:r>
            <a:r>
              <a:rPr sz="1800" spc="-25" dirty="0">
                <a:latin typeface="Calibri"/>
                <a:cs typeface="Calibri"/>
              </a:rPr>
              <a:t> </a:t>
            </a:r>
            <a:r>
              <a:rPr sz="1800" dirty="0">
                <a:latin typeface="Calibri"/>
                <a:cs typeface="Calibri"/>
              </a:rPr>
              <a:t>pruning has</a:t>
            </a:r>
            <a:r>
              <a:rPr sz="1800" spc="-40" dirty="0">
                <a:latin typeface="Calibri"/>
                <a:cs typeface="Calibri"/>
              </a:rPr>
              <a:t> </a:t>
            </a:r>
            <a:r>
              <a:rPr sz="1800" dirty="0">
                <a:latin typeface="Calibri"/>
                <a:cs typeface="Calibri"/>
              </a:rPr>
              <a:t>three</a:t>
            </a:r>
            <a:r>
              <a:rPr sz="1800" spc="-20" dirty="0">
                <a:latin typeface="Calibri"/>
                <a:cs typeface="Calibri"/>
              </a:rPr>
              <a:t> </a:t>
            </a:r>
            <a:r>
              <a:rPr sz="1800" dirty="0">
                <a:latin typeface="Calibri"/>
                <a:cs typeface="Calibri"/>
              </a:rPr>
              <a:t>main</a:t>
            </a:r>
            <a:r>
              <a:rPr sz="1800" spc="-45" dirty="0">
                <a:latin typeface="Calibri"/>
                <a:cs typeface="Calibri"/>
              </a:rPr>
              <a:t> </a:t>
            </a:r>
            <a:r>
              <a:rPr sz="1800" spc="-10" dirty="0">
                <a:latin typeface="Calibri"/>
                <a:cs typeface="Calibri"/>
              </a:rPr>
              <a:t>advantages:</a:t>
            </a:r>
            <a:endParaRPr sz="1800" dirty="0">
              <a:latin typeface="Calibri"/>
              <a:cs typeface="Calibri"/>
            </a:endParaRPr>
          </a:p>
          <a:p>
            <a:pPr marL="356870" marR="91440" indent="-344805">
              <a:lnSpc>
                <a:spcPct val="100000"/>
              </a:lnSpc>
              <a:spcBef>
                <a:spcPts val="5"/>
              </a:spcBef>
              <a:buAutoNum type="arabicPeriod"/>
              <a:tabLst>
                <a:tab pos="356870" algn="l"/>
              </a:tabLst>
            </a:pPr>
            <a:r>
              <a:rPr sz="1800" spc="-10" dirty="0">
                <a:latin typeface="Calibri"/>
                <a:cs typeface="Calibri"/>
              </a:rPr>
              <a:t>Converting</a:t>
            </a:r>
            <a:r>
              <a:rPr sz="1800" spc="-20" dirty="0">
                <a:latin typeface="Calibri"/>
                <a:cs typeface="Calibri"/>
              </a:rPr>
              <a:t> </a:t>
            </a:r>
            <a:r>
              <a:rPr sz="1800" dirty="0">
                <a:latin typeface="Calibri"/>
                <a:cs typeface="Calibri"/>
              </a:rPr>
              <a:t>to</a:t>
            </a:r>
            <a:r>
              <a:rPr sz="1800" spc="-45" dirty="0">
                <a:latin typeface="Calibri"/>
                <a:cs typeface="Calibri"/>
              </a:rPr>
              <a:t> </a:t>
            </a:r>
            <a:r>
              <a:rPr sz="1800" dirty="0">
                <a:latin typeface="Calibri"/>
                <a:cs typeface="Calibri"/>
              </a:rPr>
              <a:t>rules</a:t>
            </a:r>
            <a:r>
              <a:rPr sz="1800" spc="-20" dirty="0">
                <a:latin typeface="Calibri"/>
                <a:cs typeface="Calibri"/>
              </a:rPr>
              <a:t> </a:t>
            </a:r>
            <a:r>
              <a:rPr sz="1800" dirty="0">
                <a:latin typeface="Calibri"/>
                <a:cs typeface="Calibri"/>
              </a:rPr>
              <a:t>allows</a:t>
            </a:r>
            <a:r>
              <a:rPr sz="1800" spc="-60" dirty="0">
                <a:latin typeface="Calibri"/>
                <a:cs typeface="Calibri"/>
              </a:rPr>
              <a:t> </a:t>
            </a:r>
            <a:r>
              <a:rPr sz="1800" spc="-10" dirty="0">
                <a:latin typeface="Calibri"/>
                <a:cs typeface="Calibri"/>
              </a:rPr>
              <a:t>distinguishing</a:t>
            </a:r>
            <a:r>
              <a:rPr sz="1800" spc="45" dirty="0">
                <a:latin typeface="Calibri"/>
                <a:cs typeface="Calibri"/>
              </a:rPr>
              <a:t> </a:t>
            </a:r>
            <a:r>
              <a:rPr sz="1800" dirty="0">
                <a:latin typeface="Calibri"/>
                <a:cs typeface="Calibri"/>
              </a:rPr>
              <a:t>among</a:t>
            </a:r>
            <a:r>
              <a:rPr sz="1800" spc="-40" dirty="0">
                <a:latin typeface="Calibri"/>
                <a:cs typeface="Calibri"/>
              </a:rPr>
              <a:t> </a:t>
            </a:r>
            <a:r>
              <a:rPr sz="1800" dirty="0">
                <a:latin typeface="Calibri"/>
                <a:cs typeface="Calibri"/>
              </a:rPr>
              <a:t>the</a:t>
            </a:r>
            <a:r>
              <a:rPr sz="1800" spc="-40" dirty="0">
                <a:latin typeface="Calibri"/>
                <a:cs typeface="Calibri"/>
              </a:rPr>
              <a:t> </a:t>
            </a:r>
            <a:r>
              <a:rPr sz="1800" spc="-10" dirty="0">
                <a:latin typeface="Calibri"/>
                <a:cs typeface="Calibri"/>
              </a:rPr>
              <a:t>different</a:t>
            </a:r>
            <a:r>
              <a:rPr sz="1800" spc="5" dirty="0">
                <a:latin typeface="Calibri"/>
                <a:cs typeface="Calibri"/>
              </a:rPr>
              <a:t> </a:t>
            </a:r>
            <a:r>
              <a:rPr sz="1800" spc="-10" dirty="0">
                <a:latin typeface="Calibri"/>
                <a:cs typeface="Calibri"/>
              </a:rPr>
              <a:t>contexts</a:t>
            </a:r>
            <a:r>
              <a:rPr sz="1800" spc="-20" dirty="0">
                <a:latin typeface="Calibri"/>
                <a:cs typeface="Calibri"/>
              </a:rPr>
              <a:t> </a:t>
            </a:r>
            <a:r>
              <a:rPr sz="1800" dirty="0">
                <a:latin typeface="Calibri"/>
                <a:cs typeface="Calibri"/>
              </a:rPr>
              <a:t>in</a:t>
            </a:r>
            <a:r>
              <a:rPr sz="1800" spc="-40" dirty="0">
                <a:latin typeface="Calibri"/>
                <a:cs typeface="Calibri"/>
              </a:rPr>
              <a:t> </a:t>
            </a:r>
            <a:r>
              <a:rPr sz="1800" dirty="0">
                <a:latin typeface="Calibri"/>
                <a:cs typeface="Calibri"/>
              </a:rPr>
              <a:t>which</a:t>
            </a:r>
            <a:r>
              <a:rPr sz="1800" spc="-45" dirty="0">
                <a:latin typeface="Calibri"/>
                <a:cs typeface="Calibri"/>
              </a:rPr>
              <a:t> </a:t>
            </a:r>
            <a:r>
              <a:rPr sz="1800" dirty="0">
                <a:latin typeface="Calibri"/>
                <a:cs typeface="Calibri"/>
              </a:rPr>
              <a:t>a</a:t>
            </a:r>
            <a:r>
              <a:rPr sz="1800" spc="-55" dirty="0">
                <a:latin typeface="Calibri"/>
                <a:cs typeface="Calibri"/>
              </a:rPr>
              <a:t> </a:t>
            </a:r>
            <a:r>
              <a:rPr sz="1800" dirty="0">
                <a:latin typeface="Calibri"/>
                <a:cs typeface="Calibri"/>
              </a:rPr>
              <a:t>decision</a:t>
            </a:r>
            <a:r>
              <a:rPr sz="1800" spc="-20" dirty="0">
                <a:latin typeface="Calibri"/>
                <a:cs typeface="Calibri"/>
              </a:rPr>
              <a:t> </a:t>
            </a:r>
            <a:r>
              <a:rPr sz="1800" dirty="0">
                <a:latin typeface="Calibri"/>
                <a:cs typeface="Calibri"/>
              </a:rPr>
              <a:t>node</a:t>
            </a:r>
            <a:r>
              <a:rPr sz="1800" spc="-40" dirty="0">
                <a:latin typeface="Calibri"/>
                <a:cs typeface="Calibri"/>
              </a:rPr>
              <a:t> </a:t>
            </a:r>
            <a:r>
              <a:rPr sz="1800" spc="-25" dirty="0">
                <a:latin typeface="Calibri"/>
                <a:cs typeface="Calibri"/>
              </a:rPr>
              <a:t>is </a:t>
            </a:r>
            <a:r>
              <a:rPr sz="1800" spc="-10" dirty="0">
                <a:latin typeface="Calibri"/>
                <a:cs typeface="Calibri"/>
              </a:rPr>
              <a:t>used.</a:t>
            </a:r>
            <a:endParaRPr sz="1800" dirty="0">
              <a:latin typeface="Calibri"/>
              <a:cs typeface="Calibri"/>
            </a:endParaRPr>
          </a:p>
          <a:p>
            <a:pPr marL="755015" lvl="1" indent="-285115">
              <a:lnSpc>
                <a:spcPct val="100000"/>
              </a:lnSpc>
              <a:buFont typeface="Courier New"/>
              <a:buChar char="o"/>
              <a:tabLst>
                <a:tab pos="755015" algn="l"/>
              </a:tabLst>
            </a:pPr>
            <a:r>
              <a:rPr sz="1800" dirty="0">
                <a:latin typeface="Calibri"/>
                <a:cs typeface="Calibri"/>
              </a:rPr>
              <a:t>Since</a:t>
            </a:r>
            <a:r>
              <a:rPr sz="1800" spc="-30" dirty="0">
                <a:latin typeface="Calibri"/>
                <a:cs typeface="Calibri"/>
              </a:rPr>
              <a:t> </a:t>
            </a:r>
            <a:r>
              <a:rPr sz="1800" dirty="0">
                <a:latin typeface="Calibri"/>
                <a:cs typeface="Calibri"/>
              </a:rPr>
              <a:t>each</a:t>
            </a:r>
            <a:r>
              <a:rPr sz="1800" spc="-45" dirty="0">
                <a:latin typeface="Calibri"/>
                <a:cs typeface="Calibri"/>
              </a:rPr>
              <a:t> </a:t>
            </a:r>
            <a:r>
              <a:rPr sz="1800" dirty="0">
                <a:latin typeface="Calibri"/>
                <a:cs typeface="Calibri"/>
              </a:rPr>
              <a:t>distinct</a:t>
            </a:r>
            <a:r>
              <a:rPr sz="1800" spc="-40" dirty="0">
                <a:latin typeface="Calibri"/>
                <a:cs typeface="Calibri"/>
              </a:rPr>
              <a:t> </a:t>
            </a:r>
            <a:r>
              <a:rPr sz="1800" dirty="0">
                <a:latin typeface="Calibri"/>
                <a:cs typeface="Calibri"/>
              </a:rPr>
              <a:t>path</a:t>
            </a:r>
            <a:r>
              <a:rPr sz="1800" spc="-35" dirty="0">
                <a:latin typeface="Calibri"/>
                <a:cs typeface="Calibri"/>
              </a:rPr>
              <a:t> </a:t>
            </a:r>
            <a:r>
              <a:rPr sz="1800" dirty="0">
                <a:latin typeface="Calibri"/>
                <a:cs typeface="Calibri"/>
              </a:rPr>
              <a:t>through</a:t>
            </a:r>
            <a:r>
              <a:rPr sz="1800" spc="-25"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decision</a:t>
            </a:r>
            <a:r>
              <a:rPr sz="1800" spc="-25" dirty="0">
                <a:latin typeface="Calibri"/>
                <a:cs typeface="Calibri"/>
              </a:rPr>
              <a:t> </a:t>
            </a:r>
            <a:r>
              <a:rPr sz="1800" dirty="0">
                <a:latin typeface="Calibri"/>
                <a:cs typeface="Calibri"/>
              </a:rPr>
              <a:t>tree</a:t>
            </a:r>
            <a:r>
              <a:rPr sz="1800" spc="-45" dirty="0">
                <a:latin typeface="Calibri"/>
                <a:cs typeface="Calibri"/>
              </a:rPr>
              <a:t> </a:t>
            </a:r>
            <a:r>
              <a:rPr sz="1800" dirty="0">
                <a:latin typeface="Calibri"/>
                <a:cs typeface="Calibri"/>
              </a:rPr>
              <a:t>node</a:t>
            </a:r>
            <a:r>
              <a:rPr sz="1800" spc="-25" dirty="0">
                <a:latin typeface="Calibri"/>
                <a:cs typeface="Calibri"/>
              </a:rPr>
              <a:t> </a:t>
            </a:r>
            <a:r>
              <a:rPr sz="1800" spc="-10" dirty="0">
                <a:latin typeface="Calibri"/>
                <a:cs typeface="Calibri"/>
              </a:rPr>
              <a:t>produces</a:t>
            </a:r>
            <a:r>
              <a:rPr sz="1800" spc="-50" dirty="0">
                <a:latin typeface="Calibri"/>
                <a:cs typeface="Calibri"/>
              </a:rPr>
              <a:t> </a:t>
            </a:r>
            <a:r>
              <a:rPr sz="1800" dirty="0">
                <a:latin typeface="Calibri"/>
                <a:cs typeface="Calibri"/>
              </a:rPr>
              <a:t>a</a:t>
            </a:r>
            <a:r>
              <a:rPr sz="1800" spc="-55" dirty="0">
                <a:latin typeface="Calibri"/>
                <a:cs typeface="Calibri"/>
              </a:rPr>
              <a:t> </a:t>
            </a:r>
            <a:r>
              <a:rPr sz="1800" dirty="0">
                <a:latin typeface="Calibri"/>
                <a:cs typeface="Calibri"/>
              </a:rPr>
              <a:t>distinct</a:t>
            </a:r>
            <a:r>
              <a:rPr sz="1800" spc="-25" dirty="0">
                <a:latin typeface="Calibri"/>
                <a:cs typeface="Calibri"/>
              </a:rPr>
              <a:t> </a:t>
            </a:r>
            <a:r>
              <a:rPr sz="1800" dirty="0">
                <a:latin typeface="Calibri"/>
                <a:cs typeface="Calibri"/>
              </a:rPr>
              <a:t>rule,</a:t>
            </a:r>
            <a:r>
              <a:rPr sz="1800" spc="-10" dirty="0">
                <a:latin typeface="Calibri"/>
                <a:cs typeface="Calibri"/>
              </a:rPr>
              <a:t> </a:t>
            </a:r>
            <a:r>
              <a:rPr sz="1800" dirty="0">
                <a:latin typeface="Calibri"/>
                <a:cs typeface="Calibri"/>
              </a:rPr>
              <a:t>the</a:t>
            </a:r>
            <a:r>
              <a:rPr sz="1800" spc="-45" dirty="0">
                <a:latin typeface="Calibri"/>
                <a:cs typeface="Calibri"/>
              </a:rPr>
              <a:t> </a:t>
            </a:r>
            <a:r>
              <a:rPr sz="1800" spc="-10" dirty="0">
                <a:latin typeface="Calibri"/>
                <a:cs typeface="Calibri"/>
              </a:rPr>
              <a:t>pruning</a:t>
            </a:r>
            <a:endParaRPr sz="1800" dirty="0">
              <a:latin typeface="Calibri"/>
              <a:cs typeface="Calibri"/>
            </a:endParaRPr>
          </a:p>
          <a:p>
            <a:pPr marL="756285">
              <a:lnSpc>
                <a:spcPct val="100000"/>
              </a:lnSpc>
            </a:pPr>
            <a:r>
              <a:rPr sz="1800" dirty="0">
                <a:latin typeface="Calibri"/>
                <a:cs typeface="Calibri"/>
              </a:rPr>
              <a:t>decision</a:t>
            </a:r>
            <a:r>
              <a:rPr sz="1800" spc="-45" dirty="0">
                <a:latin typeface="Calibri"/>
                <a:cs typeface="Calibri"/>
              </a:rPr>
              <a:t> </a:t>
            </a:r>
            <a:r>
              <a:rPr sz="1800" spc="-10" dirty="0">
                <a:latin typeface="Calibri"/>
                <a:cs typeface="Calibri"/>
              </a:rPr>
              <a:t>regarding</a:t>
            </a:r>
            <a:r>
              <a:rPr sz="1800" spc="-40" dirty="0">
                <a:latin typeface="Calibri"/>
                <a:cs typeface="Calibri"/>
              </a:rPr>
              <a:t> </a:t>
            </a:r>
            <a:r>
              <a:rPr sz="1800" dirty="0">
                <a:latin typeface="Calibri"/>
                <a:cs typeface="Calibri"/>
              </a:rPr>
              <a:t>that</a:t>
            </a:r>
            <a:r>
              <a:rPr sz="1800" spc="-55" dirty="0">
                <a:latin typeface="Calibri"/>
                <a:cs typeface="Calibri"/>
              </a:rPr>
              <a:t> </a:t>
            </a:r>
            <a:r>
              <a:rPr sz="1800" dirty="0">
                <a:latin typeface="Calibri"/>
                <a:cs typeface="Calibri"/>
              </a:rPr>
              <a:t>attribute</a:t>
            </a:r>
            <a:r>
              <a:rPr sz="1800" spc="-25" dirty="0">
                <a:latin typeface="Calibri"/>
                <a:cs typeface="Calibri"/>
              </a:rPr>
              <a:t> </a:t>
            </a:r>
            <a:r>
              <a:rPr sz="1800" dirty="0">
                <a:latin typeface="Calibri"/>
                <a:cs typeface="Calibri"/>
              </a:rPr>
              <a:t>test</a:t>
            </a:r>
            <a:r>
              <a:rPr sz="1800" spc="-55" dirty="0">
                <a:latin typeface="Calibri"/>
                <a:cs typeface="Calibri"/>
              </a:rPr>
              <a:t> </a:t>
            </a:r>
            <a:r>
              <a:rPr sz="1800" dirty="0">
                <a:latin typeface="Calibri"/>
                <a:cs typeface="Calibri"/>
              </a:rPr>
              <a:t>can</a:t>
            </a:r>
            <a:r>
              <a:rPr sz="1800" spc="-60" dirty="0">
                <a:latin typeface="Calibri"/>
                <a:cs typeface="Calibri"/>
              </a:rPr>
              <a:t> </a:t>
            </a:r>
            <a:r>
              <a:rPr sz="1800" dirty="0">
                <a:latin typeface="Calibri"/>
                <a:cs typeface="Calibri"/>
              </a:rPr>
              <a:t>be</a:t>
            </a:r>
            <a:r>
              <a:rPr sz="1800" spc="-60" dirty="0">
                <a:latin typeface="Calibri"/>
                <a:cs typeface="Calibri"/>
              </a:rPr>
              <a:t> </a:t>
            </a:r>
            <a:r>
              <a:rPr sz="1800" dirty="0">
                <a:latin typeface="Calibri"/>
                <a:cs typeface="Calibri"/>
              </a:rPr>
              <a:t>made</a:t>
            </a:r>
            <a:r>
              <a:rPr sz="1800" spc="-60" dirty="0">
                <a:latin typeface="Calibri"/>
                <a:cs typeface="Calibri"/>
              </a:rPr>
              <a:t> </a:t>
            </a:r>
            <a:r>
              <a:rPr sz="1800" spc="-10" dirty="0">
                <a:latin typeface="Calibri"/>
                <a:cs typeface="Calibri"/>
              </a:rPr>
              <a:t>differently </a:t>
            </a:r>
            <a:r>
              <a:rPr sz="1800" dirty="0">
                <a:latin typeface="Calibri"/>
                <a:cs typeface="Calibri"/>
              </a:rPr>
              <a:t>for</a:t>
            </a:r>
            <a:r>
              <a:rPr sz="1800" spc="-55" dirty="0">
                <a:latin typeface="Calibri"/>
                <a:cs typeface="Calibri"/>
              </a:rPr>
              <a:t> </a:t>
            </a:r>
            <a:r>
              <a:rPr sz="1800" dirty="0">
                <a:latin typeface="Calibri"/>
                <a:cs typeface="Calibri"/>
              </a:rPr>
              <a:t>each</a:t>
            </a:r>
            <a:r>
              <a:rPr sz="1800" spc="-80" dirty="0">
                <a:latin typeface="Calibri"/>
                <a:cs typeface="Calibri"/>
              </a:rPr>
              <a:t> </a:t>
            </a:r>
            <a:r>
              <a:rPr sz="1800" spc="-10" dirty="0">
                <a:latin typeface="Calibri"/>
                <a:cs typeface="Calibri"/>
              </a:rPr>
              <a:t>path.</a:t>
            </a:r>
            <a:endParaRPr sz="1800" dirty="0">
              <a:latin typeface="Calibri"/>
              <a:cs typeface="Calibri"/>
            </a:endParaRPr>
          </a:p>
          <a:p>
            <a:pPr marL="755015" lvl="1" indent="-285115">
              <a:lnSpc>
                <a:spcPct val="100000"/>
              </a:lnSpc>
              <a:buFont typeface="Courier New"/>
              <a:buChar char="o"/>
              <a:tabLst>
                <a:tab pos="755015" algn="l"/>
              </a:tabLst>
            </a:pPr>
            <a:r>
              <a:rPr sz="1800" dirty="0">
                <a:latin typeface="Calibri"/>
                <a:cs typeface="Calibri"/>
              </a:rPr>
              <a:t>In</a:t>
            </a:r>
            <a:r>
              <a:rPr sz="1800" spc="-40" dirty="0">
                <a:latin typeface="Calibri"/>
                <a:cs typeface="Calibri"/>
              </a:rPr>
              <a:t> </a:t>
            </a:r>
            <a:r>
              <a:rPr sz="1800" spc="-10" dirty="0">
                <a:latin typeface="Calibri"/>
                <a:cs typeface="Calibri"/>
              </a:rPr>
              <a:t>contrast,</a:t>
            </a:r>
            <a:r>
              <a:rPr sz="1800" spc="-25" dirty="0">
                <a:latin typeface="Calibri"/>
                <a:cs typeface="Calibri"/>
              </a:rPr>
              <a:t> </a:t>
            </a:r>
            <a:r>
              <a:rPr sz="1800" dirty="0">
                <a:latin typeface="Calibri"/>
                <a:cs typeface="Calibri"/>
              </a:rPr>
              <a:t>if</a:t>
            </a:r>
            <a:r>
              <a:rPr sz="1800" spc="-5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tree</a:t>
            </a:r>
            <a:r>
              <a:rPr sz="1800" spc="-15" dirty="0">
                <a:latin typeface="Calibri"/>
                <a:cs typeface="Calibri"/>
              </a:rPr>
              <a:t> </a:t>
            </a:r>
            <a:r>
              <a:rPr sz="1800" dirty="0">
                <a:latin typeface="Calibri"/>
                <a:cs typeface="Calibri"/>
              </a:rPr>
              <a:t>itself</a:t>
            </a:r>
            <a:r>
              <a:rPr sz="1800" spc="-25" dirty="0">
                <a:latin typeface="Calibri"/>
                <a:cs typeface="Calibri"/>
              </a:rPr>
              <a:t> </a:t>
            </a:r>
            <a:r>
              <a:rPr sz="1800" dirty="0">
                <a:latin typeface="Calibri"/>
                <a:cs typeface="Calibri"/>
              </a:rPr>
              <a:t>were</a:t>
            </a:r>
            <a:r>
              <a:rPr sz="1800" spc="-35" dirty="0">
                <a:latin typeface="Calibri"/>
                <a:cs typeface="Calibri"/>
              </a:rPr>
              <a:t> </a:t>
            </a:r>
            <a:r>
              <a:rPr sz="1800" dirty="0">
                <a:latin typeface="Calibri"/>
                <a:cs typeface="Calibri"/>
              </a:rPr>
              <a:t>pruned,</a:t>
            </a:r>
            <a:r>
              <a:rPr sz="1800" spc="15"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only</a:t>
            </a:r>
            <a:r>
              <a:rPr sz="1800" spc="-30" dirty="0">
                <a:latin typeface="Calibri"/>
                <a:cs typeface="Calibri"/>
              </a:rPr>
              <a:t> </a:t>
            </a:r>
            <a:r>
              <a:rPr sz="1800" dirty="0">
                <a:latin typeface="Calibri"/>
                <a:cs typeface="Calibri"/>
              </a:rPr>
              <a:t>two</a:t>
            </a:r>
            <a:r>
              <a:rPr sz="1800" spc="-60" dirty="0">
                <a:latin typeface="Calibri"/>
                <a:cs typeface="Calibri"/>
              </a:rPr>
              <a:t> </a:t>
            </a:r>
            <a:r>
              <a:rPr sz="1800" dirty="0">
                <a:latin typeface="Calibri"/>
                <a:cs typeface="Calibri"/>
              </a:rPr>
              <a:t>choices</a:t>
            </a:r>
            <a:r>
              <a:rPr sz="1800" spc="-40" dirty="0">
                <a:latin typeface="Calibri"/>
                <a:cs typeface="Calibri"/>
              </a:rPr>
              <a:t> </a:t>
            </a:r>
            <a:r>
              <a:rPr sz="1800" dirty="0">
                <a:latin typeface="Calibri"/>
                <a:cs typeface="Calibri"/>
              </a:rPr>
              <a:t>would</a:t>
            </a:r>
            <a:r>
              <a:rPr sz="1800" spc="-35" dirty="0">
                <a:latin typeface="Calibri"/>
                <a:cs typeface="Calibri"/>
              </a:rPr>
              <a:t> </a:t>
            </a:r>
            <a:r>
              <a:rPr sz="1800" spc="-25" dirty="0">
                <a:latin typeface="Calibri"/>
                <a:cs typeface="Calibri"/>
              </a:rPr>
              <a:t>be:</a:t>
            </a:r>
            <a:endParaRPr sz="1800" dirty="0">
              <a:latin typeface="Calibri"/>
              <a:cs typeface="Calibri"/>
            </a:endParaRPr>
          </a:p>
          <a:p>
            <a:pPr marL="1155065" lvl="2" indent="-227965">
              <a:lnSpc>
                <a:spcPct val="100000"/>
              </a:lnSpc>
              <a:spcBef>
                <a:spcPts val="5"/>
              </a:spcBef>
              <a:buAutoNum type="arabicPeriod"/>
              <a:tabLst>
                <a:tab pos="1155065" algn="l"/>
              </a:tabLst>
            </a:pPr>
            <a:r>
              <a:rPr sz="1800" dirty="0">
                <a:latin typeface="Calibri"/>
                <a:cs typeface="Calibri"/>
              </a:rPr>
              <a:t>Remove</a:t>
            </a:r>
            <a:r>
              <a:rPr sz="1800" spc="-70" dirty="0">
                <a:latin typeface="Calibri"/>
                <a:cs typeface="Calibri"/>
              </a:rPr>
              <a:t> </a:t>
            </a:r>
            <a:r>
              <a:rPr sz="1800" dirty="0">
                <a:latin typeface="Calibri"/>
                <a:cs typeface="Calibri"/>
              </a:rPr>
              <a:t>the</a:t>
            </a:r>
            <a:r>
              <a:rPr sz="1800" spc="-50" dirty="0">
                <a:latin typeface="Calibri"/>
                <a:cs typeface="Calibri"/>
              </a:rPr>
              <a:t> </a:t>
            </a:r>
            <a:r>
              <a:rPr sz="1800" dirty="0">
                <a:latin typeface="Calibri"/>
                <a:cs typeface="Calibri"/>
              </a:rPr>
              <a:t>decision</a:t>
            </a:r>
            <a:r>
              <a:rPr sz="1800" spc="-30" dirty="0">
                <a:latin typeface="Calibri"/>
                <a:cs typeface="Calibri"/>
              </a:rPr>
              <a:t> </a:t>
            </a:r>
            <a:r>
              <a:rPr sz="1800" dirty="0">
                <a:latin typeface="Calibri"/>
                <a:cs typeface="Calibri"/>
              </a:rPr>
              <a:t>node</a:t>
            </a:r>
            <a:r>
              <a:rPr sz="1800" spc="-50" dirty="0">
                <a:latin typeface="Calibri"/>
                <a:cs typeface="Calibri"/>
              </a:rPr>
              <a:t> </a:t>
            </a:r>
            <a:r>
              <a:rPr sz="1800" spc="-20" dirty="0">
                <a:latin typeface="Calibri"/>
                <a:cs typeface="Calibri"/>
              </a:rPr>
              <a:t>completely,</a:t>
            </a:r>
            <a:r>
              <a:rPr sz="1800" spc="-40" dirty="0">
                <a:latin typeface="Calibri"/>
                <a:cs typeface="Calibri"/>
              </a:rPr>
              <a:t> </a:t>
            </a:r>
            <a:r>
              <a:rPr sz="1800" spc="-25" dirty="0">
                <a:latin typeface="Calibri"/>
                <a:cs typeface="Calibri"/>
              </a:rPr>
              <a:t>or</a:t>
            </a:r>
            <a:endParaRPr sz="1800" dirty="0">
              <a:latin typeface="Calibri"/>
              <a:cs typeface="Calibri"/>
            </a:endParaRPr>
          </a:p>
          <a:p>
            <a:pPr marL="1155065" lvl="2" indent="-227965">
              <a:lnSpc>
                <a:spcPct val="100000"/>
              </a:lnSpc>
              <a:buAutoNum type="arabicPeriod"/>
              <a:tabLst>
                <a:tab pos="1155065" algn="l"/>
              </a:tabLst>
            </a:pPr>
            <a:r>
              <a:rPr sz="1800" spc="-10" dirty="0">
                <a:latin typeface="Calibri"/>
                <a:cs typeface="Calibri"/>
              </a:rPr>
              <a:t>Retain</a:t>
            </a:r>
            <a:r>
              <a:rPr sz="1800" spc="-40" dirty="0">
                <a:latin typeface="Calibri"/>
                <a:cs typeface="Calibri"/>
              </a:rPr>
              <a:t> </a:t>
            </a:r>
            <a:r>
              <a:rPr sz="1800" dirty="0">
                <a:latin typeface="Calibri"/>
                <a:cs typeface="Calibri"/>
              </a:rPr>
              <a:t>it</a:t>
            </a:r>
            <a:r>
              <a:rPr sz="1800" spc="-10" dirty="0">
                <a:latin typeface="Calibri"/>
                <a:cs typeface="Calibri"/>
              </a:rPr>
              <a:t> </a:t>
            </a:r>
            <a:r>
              <a:rPr sz="1800" dirty="0">
                <a:latin typeface="Calibri"/>
                <a:cs typeface="Calibri"/>
              </a:rPr>
              <a:t>in</a:t>
            </a:r>
            <a:r>
              <a:rPr sz="1800" spc="-15" dirty="0">
                <a:latin typeface="Calibri"/>
                <a:cs typeface="Calibri"/>
              </a:rPr>
              <a:t> </a:t>
            </a:r>
            <a:r>
              <a:rPr sz="1800" dirty="0">
                <a:latin typeface="Calibri"/>
                <a:cs typeface="Calibri"/>
              </a:rPr>
              <a:t>its</a:t>
            </a:r>
            <a:r>
              <a:rPr sz="1800" spc="-35" dirty="0">
                <a:latin typeface="Calibri"/>
                <a:cs typeface="Calibri"/>
              </a:rPr>
              <a:t> </a:t>
            </a:r>
            <a:r>
              <a:rPr sz="1800" dirty="0">
                <a:latin typeface="Calibri"/>
                <a:cs typeface="Calibri"/>
              </a:rPr>
              <a:t>original</a:t>
            </a:r>
            <a:r>
              <a:rPr sz="1800" spc="15" dirty="0">
                <a:latin typeface="Calibri"/>
                <a:cs typeface="Calibri"/>
              </a:rPr>
              <a:t> </a:t>
            </a:r>
            <a:r>
              <a:rPr sz="1800" spc="-10" dirty="0">
                <a:latin typeface="Calibri"/>
                <a:cs typeface="Calibri"/>
              </a:rPr>
              <a:t>form.</a:t>
            </a:r>
            <a:endParaRPr sz="1800" dirty="0">
              <a:latin typeface="Calibri"/>
              <a:cs typeface="Calibri"/>
            </a:endParaRPr>
          </a:p>
          <a:p>
            <a:pPr marL="356870" marR="340995" indent="-344805">
              <a:lnSpc>
                <a:spcPct val="100000"/>
              </a:lnSpc>
              <a:buAutoNum type="arabicPeriod"/>
              <a:tabLst>
                <a:tab pos="356870" algn="l"/>
              </a:tabLst>
            </a:pPr>
            <a:r>
              <a:rPr sz="1800" spc="-10" dirty="0">
                <a:latin typeface="Calibri"/>
                <a:cs typeface="Calibri"/>
              </a:rPr>
              <a:t>Converting</a:t>
            </a:r>
            <a:r>
              <a:rPr sz="1800" spc="-30" dirty="0">
                <a:latin typeface="Calibri"/>
                <a:cs typeface="Calibri"/>
              </a:rPr>
              <a:t> </a:t>
            </a:r>
            <a:r>
              <a:rPr sz="1800" dirty="0">
                <a:latin typeface="Calibri"/>
                <a:cs typeface="Calibri"/>
              </a:rPr>
              <a:t>to</a:t>
            </a:r>
            <a:r>
              <a:rPr sz="1800" spc="-60" dirty="0">
                <a:latin typeface="Calibri"/>
                <a:cs typeface="Calibri"/>
              </a:rPr>
              <a:t> </a:t>
            </a:r>
            <a:r>
              <a:rPr sz="1800" dirty="0">
                <a:latin typeface="Calibri"/>
                <a:cs typeface="Calibri"/>
              </a:rPr>
              <a:t>rules</a:t>
            </a:r>
            <a:r>
              <a:rPr sz="1800" spc="-35" dirty="0">
                <a:latin typeface="Calibri"/>
                <a:cs typeface="Calibri"/>
              </a:rPr>
              <a:t> </a:t>
            </a:r>
            <a:r>
              <a:rPr sz="1800" spc="-10" dirty="0">
                <a:latin typeface="Calibri"/>
                <a:cs typeface="Calibri"/>
              </a:rPr>
              <a:t>removes</a:t>
            </a:r>
            <a:r>
              <a:rPr sz="1800" spc="-7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distinction</a:t>
            </a:r>
            <a:r>
              <a:rPr sz="1800" spc="-30" dirty="0">
                <a:latin typeface="Calibri"/>
                <a:cs typeface="Calibri"/>
              </a:rPr>
              <a:t> </a:t>
            </a:r>
            <a:r>
              <a:rPr sz="1800" dirty="0">
                <a:latin typeface="Calibri"/>
                <a:cs typeface="Calibri"/>
              </a:rPr>
              <a:t>between</a:t>
            </a:r>
            <a:r>
              <a:rPr sz="1800" spc="-35" dirty="0">
                <a:latin typeface="Calibri"/>
                <a:cs typeface="Calibri"/>
              </a:rPr>
              <a:t> </a:t>
            </a:r>
            <a:r>
              <a:rPr sz="1800" dirty="0">
                <a:latin typeface="Calibri"/>
                <a:cs typeface="Calibri"/>
              </a:rPr>
              <a:t>attribute</a:t>
            </a:r>
            <a:r>
              <a:rPr sz="1800" spc="-10" dirty="0">
                <a:latin typeface="Calibri"/>
                <a:cs typeface="Calibri"/>
              </a:rPr>
              <a:t> </a:t>
            </a:r>
            <a:r>
              <a:rPr sz="1800" dirty="0">
                <a:latin typeface="Calibri"/>
                <a:cs typeface="Calibri"/>
              </a:rPr>
              <a:t>tests</a:t>
            </a:r>
            <a:r>
              <a:rPr sz="1800" spc="-55" dirty="0">
                <a:latin typeface="Calibri"/>
                <a:cs typeface="Calibri"/>
              </a:rPr>
              <a:t> </a:t>
            </a:r>
            <a:r>
              <a:rPr sz="1800" dirty="0">
                <a:latin typeface="Calibri"/>
                <a:cs typeface="Calibri"/>
              </a:rPr>
              <a:t>that</a:t>
            </a:r>
            <a:r>
              <a:rPr sz="1800" spc="-50" dirty="0">
                <a:latin typeface="Calibri"/>
                <a:cs typeface="Calibri"/>
              </a:rPr>
              <a:t> </a:t>
            </a:r>
            <a:r>
              <a:rPr sz="1800" dirty="0">
                <a:latin typeface="Calibri"/>
                <a:cs typeface="Calibri"/>
              </a:rPr>
              <a:t>occur</a:t>
            </a:r>
            <a:r>
              <a:rPr sz="1800" spc="-65" dirty="0">
                <a:latin typeface="Calibri"/>
                <a:cs typeface="Calibri"/>
              </a:rPr>
              <a:t> </a:t>
            </a:r>
            <a:r>
              <a:rPr sz="1800" dirty="0">
                <a:latin typeface="Calibri"/>
                <a:cs typeface="Calibri"/>
              </a:rPr>
              <a:t>near</a:t>
            </a:r>
            <a:r>
              <a:rPr sz="1800" spc="-45"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root</a:t>
            </a:r>
            <a:r>
              <a:rPr sz="1800" spc="-85" dirty="0">
                <a:latin typeface="Calibri"/>
                <a:cs typeface="Calibri"/>
              </a:rPr>
              <a:t> </a:t>
            </a:r>
            <a:r>
              <a:rPr sz="1800" spc="-25" dirty="0">
                <a:latin typeface="Calibri"/>
                <a:cs typeface="Calibri"/>
              </a:rPr>
              <a:t>of </a:t>
            </a:r>
            <a:r>
              <a:rPr sz="1800" dirty="0">
                <a:latin typeface="Calibri"/>
                <a:cs typeface="Calibri"/>
              </a:rPr>
              <a:t>the</a:t>
            </a:r>
            <a:r>
              <a:rPr sz="1800" spc="-35" dirty="0">
                <a:latin typeface="Calibri"/>
                <a:cs typeface="Calibri"/>
              </a:rPr>
              <a:t> </a:t>
            </a:r>
            <a:r>
              <a:rPr sz="1800" dirty="0">
                <a:latin typeface="Calibri"/>
                <a:cs typeface="Calibri"/>
              </a:rPr>
              <a:t>tree</a:t>
            </a:r>
            <a:r>
              <a:rPr sz="1800" spc="-15" dirty="0">
                <a:latin typeface="Calibri"/>
                <a:cs typeface="Calibri"/>
              </a:rPr>
              <a:t> </a:t>
            </a:r>
            <a:r>
              <a:rPr sz="1800" dirty="0">
                <a:latin typeface="Calibri"/>
                <a:cs typeface="Calibri"/>
              </a:rPr>
              <a:t>and</a:t>
            </a:r>
            <a:r>
              <a:rPr sz="1800" spc="-40" dirty="0">
                <a:latin typeface="Calibri"/>
                <a:cs typeface="Calibri"/>
              </a:rPr>
              <a:t> </a:t>
            </a:r>
            <a:r>
              <a:rPr sz="1800" dirty="0">
                <a:latin typeface="Calibri"/>
                <a:cs typeface="Calibri"/>
              </a:rPr>
              <a:t>those</a:t>
            </a:r>
            <a:r>
              <a:rPr sz="1800" spc="-35" dirty="0">
                <a:latin typeface="Calibri"/>
                <a:cs typeface="Calibri"/>
              </a:rPr>
              <a:t> </a:t>
            </a:r>
            <a:r>
              <a:rPr sz="1800" dirty="0">
                <a:latin typeface="Calibri"/>
                <a:cs typeface="Calibri"/>
              </a:rPr>
              <a:t>that</a:t>
            </a:r>
            <a:r>
              <a:rPr sz="1800" spc="-35" dirty="0">
                <a:latin typeface="Calibri"/>
                <a:cs typeface="Calibri"/>
              </a:rPr>
              <a:t> </a:t>
            </a:r>
            <a:r>
              <a:rPr sz="1800" dirty="0">
                <a:latin typeface="Calibri"/>
                <a:cs typeface="Calibri"/>
              </a:rPr>
              <a:t>occur</a:t>
            </a:r>
            <a:r>
              <a:rPr sz="1800" spc="-45" dirty="0">
                <a:latin typeface="Calibri"/>
                <a:cs typeface="Calibri"/>
              </a:rPr>
              <a:t> </a:t>
            </a:r>
            <a:r>
              <a:rPr sz="1800" dirty="0">
                <a:latin typeface="Calibri"/>
                <a:cs typeface="Calibri"/>
              </a:rPr>
              <a:t>near</a:t>
            </a:r>
            <a:r>
              <a:rPr sz="1800" spc="-30" dirty="0">
                <a:latin typeface="Calibri"/>
                <a:cs typeface="Calibri"/>
              </a:rPr>
              <a:t> </a:t>
            </a:r>
            <a:r>
              <a:rPr sz="1800" dirty="0">
                <a:latin typeface="Calibri"/>
                <a:cs typeface="Calibri"/>
              </a:rPr>
              <a:t>the</a:t>
            </a:r>
            <a:r>
              <a:rPr sz="1800" spc="-35" dirty="0">
                <a:latin typeface="Calibri"/>
                <a:cs typeface="Calibri"/>
              </a:rPr>
              <a:t> </a:t>
            </a:r>
            <a:r>
              <a:rPr sz="1800" spc="-10" dirty="0">
                <a:latin typeface="Calibri"/>
                <a:cs typeface="Calibri"/>
              </a:rPr>
              <a:t>leaves.</a:t>
            </a:r>
            <a:endParaRPr sz="1800" dirty="0">
              <a:latin typeface="Calibri"/>
              <a:cs typeface="Calibri"/>
            </a:endParaRPr>
          </a:p>
          <a:p>
            <a:pPr marL="755015" lvl="1" indent="-285115">
              <a:lnSpc>
                <a:spcPct val="100000"/>
              </a:lnSpc>
              <a:buFont typeface="Courier New"/>
              <a:buChar char="o"/>
              <a:tabLst>
                <a:tab pos="755015" algn="l"/>
              </a:tabLst>
            </a:pPr>
            <a:r>
              <a:rPr sz="1800" dirty="0">
                <a:latin typeface="Calibri"/>
                <a:cs typeface="Calibri"/>
              </a:rPr>
              <a:t>We</a:t>
            </a:r>
            <a:r>
              <a:rPr sz="1800" spc="-35" dirty="0">
                <a:latin typeface="Calibri"/>
                <a:cs typeface="Calibri"/>
              </a:rPr>
              <a:t> </a:t>
            </a:r>
            <a:r>
              <a:rPr sz="1800" dirty="0">
                <a:latin typeface="Calibri"/>
                <a:cs typeface="Calibri"/>
              </a:rPr>
              <a:t>thus</a:t>
            </a:r>
            <a:r>
              <a:rPr sz="1800" spc="-40" dirty="0">
                <a:latin typeface="Calibri"/>
                <a:cs typeface="Calibri"/>
              </a:rPr>
              <a:t> </a:t>
            </a:r>
            <a:r>
              <a:rPr sz="1800" dirty="0">
                <a:latin typeface="Calibri"/>
                <a:cs typeface="Calibri"/>
              </a:rPr>
              <a:t>avoid</a:t>
            </a:r>
            <a:r>
              <a:rPr sz="1800" spc="-40" dirty="0">
                <a:latin typeface="Calibri"/>
                <a:cs typeface="Calibri"/>
              </a:rPr>
              <a:t> </a:t>
            </a:r>
            <a:r>
              <a:rPr sz="1800" dirty="0">
                <a:latin typeface="Calibri"/>
                <a:cs typeface="Calibri"/>
              </a:rPr>
              <a:t>messy</a:t>
            </a:r>
            <a:r>
              <a:rPr sz="1800" spc="-50" dirty="0">
                <a:latin typeface="Calibri"/>
                <a:cs typeface="Calibri"/>
              </a:rPr>
              <a:t> </a:t>
            </a:r>
            <a:r>
              <a:rPr sz="1800" spc="-10" dirty="0">
                <a:latin typeface="Calibri"/>
                <a:cs typeface="Calibri"/>
              </a:rPr>
              <a:t>bookkeeping</a:t>
            </a:r>
            <a:r>
              <a:rPr sz="1800" spc="-15" dirty="0">
                <a:latin typeface="Calibri"/>
                <a:cs typeface="Calibri"/>
              </a:rPr>
              <a:t> </a:t>
            </a:r>
            <a:r>
              <a:rPr sz="1800" dirty="0">
                <a:latin typeface="Calibri"/>
                <a:cs typeface="Calibri"/>
              </a:rPr>
              <a:t>issues</a:t>
            </a:r>
            <a:r>
              <a:rPr sz="1800" spc="-20" dirty="0">
                <a:latin typeface="Calibri"/>
                <a:cs typeface="Calibri"/>
              </a:rPr>
              <a:t> </a:t>
            </a:r>
            <a:r>
              <a:rPr sz="1800" dirty="0">
                <a:latin typeface="Calibri"/>
                <a:cs typeface="Calibri"/>
              </a:rPr>
              <a:t>such</a:t>
            </a:r>
            <a:r>
              <a:rPr sz="1800" spc="-40" dirty="0">
                <a:latin typeface="Calibri"/>
                <a:cs typeface="Calibri"/>
              </a:rPr>
              <a:t> </a:t>
            </a:r>
            <a:r>
              <a:rPr sz="1800" dirty="0">
                <a:latin typeface="Calibri"/>
                <a:cs typeface="Calibri"/>
              </a:rPr>
              <a:t>as</a:t>
            </a:r>
            <a:r>
              <a:rPr sz="1800" spc="-55" dirty="0">
                <a:latin typeface="Calibri"/>
                <a:cs typeface="Calibri"/>
              </a:rPr>
              <a:t> </a:t>
            </a:r>
            <a:r>
              <a:rPr sz="1800" dirty="0">
                <a:latin typeface="Calibri"/>
                <a:cs typeface="Calibri"/>
              </a:rPr>
              <a:t>how</a:t>
            </a:r>
            <a:r>
              <a:rPr sz="1800" spc="-45" dirty="0">
                <a:latin typeface="Calibri"/>
                <a:cs typeface="Calibri"/>
              </a:rPr>
              <a:t> </a:t>
            </a:r>
            <a:r>
              <a:rPr sz="1800" dirty="0">
                <a:latin typeface="Calibri"/>
                <a:cs typeface="Calibri"/>
              </a:rPr>
              <a:t>to</a:t>
            </a:r>
            <a:r>
              <a:rPr sz="1800" spc="-45" dirty="0">
                <a:latin typeface="Calibri"/>
                <a:cs typeface="Calibri"/>
              </a:rPr>
              <a:t> </a:t>
            </a:r>
            <a:r>
              <a:rPr sz="1800" spc="-10" dirty="0">
                <a:latin typeface="Calibri"/>
                <a:cs typeface="Calibri"/>
              </a:rPr>
              <a:t>reorganize</a:t>
            </a:r>
            <a:r>
              <a:rPr sz="1800" spc="-15"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tree</a:t>
            </a:r>
            <a:r>
              <a:rPr sz="1800" spc="-35" dirty="0">
                <a:latin typeface="Calibri"/>
                <a:cs typeface="Calibri"/>
              </a:rPr>
              <a:t> </a:t>
            </a:r>
            <a:r>
              <a:rPr sz="1800" dirty="0">
                <a:latin typeface="Calibri"/>
                <a:cs typeface="Calibri"/>
              </a:rPr>
              <a:t>if</a:t>
            </a:r>
            <a:r>
              <a:rPr sz="1800" spc="-25"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root</a:t>
            </a:r>
            <a:r>
              <a:rPr sz="1800" spc="-75" dirty="0">
                <a:latin typeface="Calibri"/>
                <a:cs typeface="Calibri"/>
              </a:rPr>
              <a:t> </a:t>
            </a:r>
            <a:r>
              <a:rPr sz="1800" spc="-20" dirty="0">
                <a:latin typeface="Calibri"/>
                <a:cs typeface="Calibri"/>
              </a:rPr>
              <a:t>node</a:t>
            </a:r>
            <a:endParaRPr sz="1800" dirty="0">
              <a:latin typeface="Calibri"/>
              <a:cs typeface="Calibri"/>
            </a:endParaRPr>
          </a:p>
          <a:p>
            <a:pPr marL="756285">
              <a:lnSpc>
                <a:spcPct val="100000"/>
              </a:lnSpc>
              <a:spcBef>
                <a:spcPts val="5"/>
              </a:spcBef>
            </a:pPr>
            <a:r>
              <a:rPr sz="1800" dirty="0">
                <a:latin typeface="Calibri"/>
                <a:cs typeface="Calibri"/>
              </a:rPr>
              <a:t>is</a:t>
            </a:r>
            <a:r>
              <a:rPr sz="1800" spc="-35" dirty="0">
                <a:latin typeface="Calibri"/>
                <a:cs typeface="Calibri"/>
              </a:rPr>
              <a:t> </a:t>
            </a:r>
            <a:r>
              <a:rPr sz="1800" dirty="0">
                <a:latin typeface="Calibri"/>
                <a:cs typeface="Calibri"/>
              </a:rPr>
              <a:t>pruned</a:t>
            </a:r>
            <a:r>
              <a:rPr sz="1800" spc="5" dirty="0">
                <a:latin typeface="Calibri"/>
                <a:cs typeface="Calibri"/>
              </a:rPr>
              <a:t> </a:t>
            </a:r>
            <a:r>
              <a:rPr sz="1800" dirty="0">
                <a:latin typeface="Calibri"/>
                <a:cs typeface="Calibri"/>
              </a:rPr>
              <a:t>while</a:t>
            </a:r>
            <a:r>
              <a:rPr sz="1800" spc="-35" dirty="0">
                <a:latin typeface="Calibri"/>
                <a:cs typeface="Calibri"/>
              </a:rPr>
              <a:t> </a:t>
            </a:r>
            <a:r>
              <a:rPr sz="1800" spc="-10" dirty="0">
                <a:latin typeface="Calibri"/>
                <a:cs typeface="Calibri"/>
              </a:rPr>
              <a:t>retaining </a:t>
            </a:r>
            <a:r>
              <a:rPr sz="1800" dirty="0">
                <a:latin typeface="Calibri"/>
                <a:cs typeface="Calibri"/>
              </a:rPr>
              <a:t>part</a:t>
            </a:r>
            <a:r>
              <a:rPr sz="1800" spc="-35" dirty="0">
                <a:latin typeface="Calibri"/>
                <a:cs typeface="Calibri"/>
              </a:rPr>
              <a:t> </a:t>
            </a:r>
            <a:r>
              <a:rPr sz="1800" dirty="0">
                <a:latin typeface="Calibri"/>
                <a:cs typeface="Calibri"/>
              </a:rPr>
              <a:t>of</a:t>
            </a:r>
            <a:r>
              <a:rPr sz="1800" spc="-55"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subtree</a:t>
            </a:r>
            <a:r>
              <a:rPr sz="1800" spc="-20" dirty="0">
                <a:latin typeface="Calibri"/>
                <a:cs typeface="Calibri"/>
              </a:rPr>
              <a:t> </a:t>
            </a:r>
            <a:r>
              <a:rPr sz="1800" dirty="0">
                <a:latin typeface="Calibri"/>
                <a:cs typeface="Calibri"/>
              </a:rPr>
              <a:t>below</a:t>
            </a:r>
            <a:r>
              <a:rPr sz="1800" spc="-20" dirty="0">
                <a:latin typeface="Calibri"/>
                <a:cs typeface="Calibri"/>
              </a:rPr>
              <a:t> </a:t>
            </a:r>
            <a:r>
              <a:rPr sz="1800" dirty="0">
                <a:latin typeface="Calibri"/>
                <a:cs typeface="Calibri"/>
              </a:rPr>
              <a:t>this</a:t>
            </a:r>
            <a:r>
              <a:rPr sz="1800" spc="-35" dirty="0">
                <a:latin typeface="Calibri"/>
                <a:cs typeface="Calibri"/>
              </a:rPr>
              <a:t> </a:t>
            </a:r>
            <a:r>
              <a:rPr sz="1800" spc="-10" dirty="0">
                <a:latin typeface="Calibri"/>
                <a:cs typeface="Calibri"/>
              </a:rPr>
              <a:t>test.</a:t>
            </a:r>
            <a:endParaRPr sz="1800" dirty="0">
              <a:latin typeface="Calibri"/>
              <a:cs typeface="Calibri"/>
            </a:endParaRPr>
          </a:p>
          <a:p>
            <a:pPr marL="356870" indent="-344170">
              <a:lnSpc>
                <a:spcPct val="100000"/>
              </a:lnSpc>
              <a:buAutoNum type="arabicPeriod" startAt="3"/>
              <a:tabLst>
                <a:tab pos="356870" algn="l"/>
              </a:tabLst>
            </a:pPr>
            <a:r>
              <a:rPr sz="1800" spc="-10" dirty="0">
                <a:latin typeface="Calibri"/>
                <a:cs typeface="Calibri"/>
              </a:rPr>
              <a:t>Converting</a:t>
            </a:r>
            <a:r>
              <a:rPr sz="1800" spc="-15" dirty="0">
                <a:latin typeface="Calibri"/>
                <a:cs typeface="Calibri"/>
              </a:rPr>
              <a:t> </a:t>
            </a:r>
            <a:r>
              <a:rPr sz="1800" dirty="0">
                <a:latin typeface="Calibri"/>
                <a:cs typeface="Calibri"/>
              </a:rPr>
              <a:t>to</a:t>
            </a:r>
            <a:r>
              <a:rPr sz="1800" spc="-40" dirty="0">
                <a:latin typeface="Calibri"/>
                <a:cs typeface="Calibri"/>
              </a:rPr>
              <a:t> </a:t>
            </a:r>
            <a:r>
              <a:rPr sz="1800" dirty="0">
                <a:latin typeface="Calibri"/>
                <a:cs typeface="Calibri"/>
              </a:rPr>
              <a:t>rules</a:t>
            </a:r>
            <a:r>
              <a:rPr sz="1800" spc="-15" dirty="0">
                <a:latin typeface="Calibri"/>
                <a:cs typeface="Calibri"/>
              </a:rPr>
              <a:t> </a:t>
            </a:r>
            <a:r>
              <a:rPr sz="1800" spc="-10" dirty="0">
                <a:latin typeface="Calibri"/>
                <a:cs typeface="Calibri"/>
              </a:rPr>
              <a:t>improves</a:t>
            </a:r>
            <a:r>
              <a:rPr sz="1800" spc="-35" dirty="0">
                <a:latin typeface="Calibri"/>
                <a:cs typeface="Calibri"/>
              </a:rPr>
              <a:t> </a:t>
            </a:r>
            <a:r>
              <a:rPr sz="1800" spc="-10" dirty="0">
                <a:latin typeface="Calibri"/>
                <a:cs typeface="Calibri"/>
              </a:rPr>
              <a:t>readability.</a:t>
            </a:r>
            <a:endParaRPr sz="1800" dirty="0">
              <a:latin typeface="Calibri"/>
              <a:cs typeface="Calibri"/>
            </a:endParaRPr>
          </a:p>
          <a:p>
            <a:pPr marL="755650" lvl="1" indent="-285750">
              <a:lnSpc>
                <a:spcPct val="100000"/>
              </a:lnSpc>
              <a:buFont typeface="Courier New"/>
              <a:buChar char="o"/>
              <a:tabLst>
                <a:tab pos="755650" algn="l"/>
              </a:tabLst>
            </a:pPr>
            <a:r>
              <a:rPr sz="1800" dirty="0">
                <a:latin typeface="Calibri"/>
                <a:cs typeface="Calibri"/>
              </a:rPr>
              <a:t>Rules</a:t>
            </a:r>
            <a:r>
              <a:rPr sz="1800" spc="-40" dirty="0">
                <a:latin typeface="Calibri"/>
                <a:cs typeface="Calibri"/>
              </a:rPr>
              <a:t> </a:t>
            </a:r>
            <a:r>
              <a:rPr sz="1800" dirty="0">
                <a:latin typeface="Calibri"/>
                <a:cs typeface="Calibri"/>
              </a:rPr>
              <a:t>are</a:t>
            </a:r>
            <a:r>
              <a:rPr sz="1800" spc="-35" dirty="0">
                <a:latin typeface="Calibri"/>
                <a:cs typeface="Calibri"/>
              </a:rPr>
              <a:t> </a:t>
            </a:r>
            <a:r>
              <a:rPr sz="1800" dirty="0">
                <a:latin typeface="Calibri"/>
                <a:cs typeface="Calibri"/>
              </a:rPr>
              <a:t>often</a:t>
            </a:r>
            <a:r>
              <a:rPr sz="1800" spc="-45" dirty="0">
                <a:latin typeface="Calibri"/>
                <a:cs typeface="Calibri"/>
              </a:rPr>
              <a:t> </a:t>
            </a:r>
            <a:r>
              <a:rPr sz="1800" dirty="0">
                <a:latin typeface="Calibri"/>
                <a:cs typeface="Calibri"/>
              </a:rPr>
              <a:t>easier</a:t>
            </a:r>
            <a:r>
              <a:rPr sz="1800" spc="-35" dirty="0">
                <a:latin typeface="Calibri"/>
                <a:cs typeface="Calibri"/>
              </a:rPr>
              <a:t> </a:t>
            </a:r>
            <a:r>
              <a:rPr sz="1800" dirty="0">
                <a:latin typeface="Calibri"/>
                <a:cs typeface="Calibri"/>
              </a:rPr>
              <a:t>for</a:t>
            </a:r>
            <a:r>
              <a:rPr sz="1800" spc="-30" dirty="0">
                <a:latin typeface="Calibri"/>
                <a:cs typeface="Calibri"/>
              </a:rPr>
              <a:t> </a:t>
            </a:r>
            <a:r>
              <a:rPr sz="1800" dirty="0">
                <a:latin typeface="Calibri"/>
                <a:cs typeface="Calibri"/>
              </a:rPr>
              <a:t>people</a:t>
            </a:r>
            <a:r>
              <a:rPr sz="1800" spc="-20" dirty="0">
                <a:latin typeface="Calibri"/>
                <a:cs typeface="Calibri"/>
              </a:rPr>
              <a:t> </a:t>
            </a:r>
            <a:r>
              <a:rPr sz="1800" dirty="0">
                <a:latin typeface="Calibri"/>
                <a:cs typeface="Calibri"/>
              </a:rPr>
              <a:t>to</a:t>
            </a:r>
            <a:r>
              <a:rPr sz="1800" spc="-45" dirty="0">
                <a:latin typeface="Calibri"/>
                <a:cs typeface="Calibri"/>
              </a:rPr>
              <a:t> </a:t>
            </a:r>
            <a:r>
              <a:rPr sz="1800" spc="-10" dirty="0">
                <a:latin typeface="Calibri"/>
                <a:cs typeface="Calibri"/>
              </a:rPr>
              <a:t>understand.</a:t>
            </a:r>
            <a:endParaRPr sz="1800" dirty="0">
              <a:latin typeface="Calibri"/>
              <a:cs typeface="Calibri"/>
            </a:endParaRPr>
          </a:p>
          <a:p>
            <a:pPr marL="12700">
              <a:lnSpc>
                <a:spcPct val="100000"/>
              </a:lnSpc>
            </a:pPr>
            <a:r>
              <a:rPr sz="1800" spc="-65" dirty="0">
                <a:latin typeface="Calibri"/>
                <a:cs typeface="Calibri"/>
              </a:rPr>
              <a:t>To</a:t>
            </a:r>
            <a:r>
              <a:rPr sz="1800" spc="-40" dirty="0">
                <a:latin typeface="Calibri"/>
                <a:cs typeface="Calibri"/>
              </a:rPr>
              <a:t> </a:t>
            </a:r>
            <a:r>
              <a:rPr sz="1800" spc="-10" dirty="0">
                <a:latin typeface="Calibri"/>
                <a:cs typeface="Calibri"/>
              </a:rPr>
              <a:t>generate</a:t>
            </a:r>
            <a:r>
              <a:rPr sz="1800" spc="5" dirty="0">
                <a:latin typeface="Calibri"/>
                <a:cs typeface="Calibri"/>
              </a:rPr>
              <a:t> </a:t>
            </a:r>
            <a:r>
              <a:rPr sz="1800" dirty="0">
                <a:latin typeface="Calibri"/>
                <a:cs typeface="Calibri"/>
              </a:rPr>
              <a:t>rules,</a:t>
            </a:r>
            <a:r>
              <a:rPr sz="1800" spc="-35" dirty="0">
                <a:latin typeface="Calibri"/>
                <a:cs typeface="Calibri"/>
              </a:rPr>
              <a:t> </a:t>
            </a:r>
            <a:r>
              <a:rPr sz="1800" dirty="0">
                <a:latin typeface="Calibri"/>
                <a:cs typeface="Calibri"/>
              </a:rPr>
              <a:t>trace</a:t>
            </a:r>
            <a:r>
              <a:rPr sz="1800" spc="-40" dirty="0">
                <a:latin typeface="Calibri"/>
                <a:cs typeface="Calibri"/>
              </a:rPr>
              <a:t> </a:t>
            </a:r>
            <a:r>
              <a:rPr sz="1800" dirty="0">
                <a:latin typeface="Calibri"/>
                <a:cs typeface="Calibri"/>
              </a:rPr>
              <a:t>each</a:t>
            </a:r>
            <a:r>
              <a:rPr sz="1800" spc="-50" dirty="0">
                <a:latin typeface="Calibri"/>
                <a:cs typeface="Calibri"/>
              </a:rPr>
              <a:t> </a:t>
            </a:r>
            <a:r>
              <a:rPr sz="1800" dirty="0">
                <a:latin typeface="Calibri"/>
                <a:cs typeface="Calibri"/>
              </a:rPr>
              <a:t>path</a:t>
            </a:r>
            <a:r>
              <a:rPr sz="1800" spc="-45" dirty="0">
                <a:latin typeface="Calibri"/>
                <a:cs typeface="Calibri"/>
              </a:rPr>
              <a:t> </a:t>
            </a:r>
            <a:r>
              <a:rPr sz="1800" dirty="0">
                <a:latin typeface="Calibri"/>
                <a:cs typeface="Calibri"/>
              </a:rPr>
              <a:t>in</a:t>
            </a:r>
            <a:r>
              <a:rPr sz="1800" spc="-50"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decision</a:t>
            </a:r>
            <a:r>
              <a:rPr sz="1800" spc="-45" dirty="0">
                <a:latin typeface="Calibri"/>
                <a:cs typeface="Calibri"/>
              </a:rPr>
              <a:t> </a:t>
            </a:r>
            <a:r>
              <a:rPr sz="1800" dirty="0">
                <a:latin typeface="Calibri"/>
                <a:cs typeface="Calibri"/>
              </a:rPr>
              <a:t>tree,</a:t>
            </a:r>
            <a:r>
              <a:rPr sz="1800" spc="-35" dirty="0">
                <a:latin typeface="Calibri"/>
                <a:cs typeface="Calibri"/>
              </a:rPr>
              <a:t> </a:t>
            </a:r>
            <a:r>
              <a:rPr sz="1800" dirty="0">
                <a:latin typeface="Calibri"/>
                <a:cs typeface="Calibri"/>
              </a:rPr>
              <a:t>from</a:t>
            </a:r>
            <a:r>
              <a:rPr sz="1800" spc="-55" dirty="0">
                <a:latin typeface="Calibri"/>
                <a:cs typeface="Calibri"/>
              </a:rPr>
              <a:t> </a:t>
            </a:r>
            <a:r>
              <a:rPr sz="1800" dirty="0">
                <a:latin typeface="Calibri"/>
                <a:cs typeface="Calibri"/>
              </a:rPr>
              <a:t>root</a:t>
            </a:r>
            <a:r>
              <a:rPr sz="1800" spc="-80" dirty="0">
                <a:latin typeface="Calibri"/>
                <a:cs typeface="Calibri"/>
              </a:rPr>
              <a:t> </a:t>
            </a:r>
            <a:r>
              <a:rPr sz="1800" dirty="0">
                <a:latin typeface="Calibri"/>
                <a:cs typeface="Calibri"/>
              </a:rPr>
              <a:t>node</a:t>
            </a:r>
            <a:r>
              <a:rPr sz="1800" spc="-45" dirty="0">
                <a:latin typeface="Calibri"/>
                <a:cs typeface="Calibri"/>
              </a:rPr>
              <a:t> </a:t>
            </a:r>
            <a:r>
              <a:rPr sz="1800" dirty="0">
                <a:latin typeface="Calibri"/>
                <a:cs typeface="Calibri"/>
              </a:rPr>
              <a:t>to</a:t>
            </a:r>
            <a:r>
              <a:rPr sz="1800" spc="-30" dirty="0">
                <a:latin typeface="Calibri"/>
                <a:cs typeface="Calibri"/>
              </a:rPr>
              <a:t> </a:t>
            </a:r>
            <a:r>
              <a:rPr sz="1800" dirty="0">
                <a:latin typeface="Calibri"/>
                <a:cs typeface="Calibri"/>
              </a:rPr>
              <a:t>leaf</a:t>
            </a:r>
            <a:r>
              <a:rPr sz="1800" spc="-55" dirty="0">
                <a:latin typeface="Calibri"/>
                <a:cs typeface="Calibri"/>
              </a:rPr>
              <a:t> </a:t>
            </a:r>
            <a:r>
              <a:rPr sz="1800" dirty="0">
                <a:latin typeface="Calibri"/>
                <a:cs typeface="Calibri"/>
              </a:rPr>
              <a:t>node,</a:t>
            </a:r>
            <a:r>
              <a:rPr sz="1800" spc="-35" dirty="0">
                <a:latin typeface="Calibri"/>
                <a:cs typeface="Calibri"/>
              </a:rPr>
              <a:t> </a:t>
            </a:r>
            <a:r>
              <a:rPr sz="1800" spc="-10" dirty="0">
                <a:latin typeface="Calibri"/>
                <a:cs typeface="Calibri"/>
              </a:rPr>
              <a:t>recording</a:t>
            </a:r>
            <a:r>
              <a:rPr sz="1800" spc="-20" dirty="0">
                <a:latin typeface="Calibri"/>
                <a:cs typeface="Calibri"/>
              </a:rPr>
              <a:t> </a:t>
            </a:r>
            <a:r>
              <a:rPr sz="1800" dirty="0">
                <a:latin typeface="Calibri"/>
                <a:cs typeface="Calibri"/>
              </a:rPr>
              <a:t>the</a:t>
            </a:r>
            <a:r>
              <a:rPr sz="1800" spc="-25" dirty="0">
                <a:latin typeface="Calibri"/>
                <a:cs typeface="Calibri"/>
              </a:rPr>
              <a:t> </a:t>
            </a:r>
            <a:r>
              <a:rPr sz="1800" spc="-20" dirty="0">
                <a:latin typeface="Calibri"/>
                <a:cs typeface="Calibri"/>
              </a:rPr>
              <a:t>test</a:t>
            </a:r>
            <a:endParaRPr sz="1800" dirty="0">
              <a:latin typeface="Calibri"/>
              <a:cs typeface="Calibri"/>
            </a:endParaRPr>
          </a:p>
          <a:p>
            <a:pPr marL="12700">
              <a:lnSpc>
                <a:spcPct val="100000"/>
              </a:lnSpc>
            </a:pPr>
            <a:r>
              <a:rPr sz="1800" dirty="0">
                <a:latin typeface="Calibri"/>
                <a:cs typeface="Calibri"/>
              </a:rPr>
              <a:t>outcomes</a:t>
            </a:r>
            <a:r>
              <a:rPr sz="1800" spc="-45" dirty="0">
                <a:latin typeface="Calibri"/>
                <a:cs typeface="Calibri"/>
              </a:rPr>
              <a:t> </a:t>
            </a:r>
            <a:r>
              <a:rPr sz="1800" dirty="0">
                <a:latin typeface="Calibri"/>
                <a:cs typeface="Calibri"/>
              </a:rPr>
              <a:t>as</a:t>
            </a:r>
            <a:r>
              <a:rPr sz="1800" spc="-60" dirty="0">
                <a:latin typeface="Calibri"/>
                <a:cs typeface="Calibri"/>
              </a:rPr>
              <a:t> </a:t>
            </a:r>
            <a:r>
              <a:rPr sz="1800" spc="-10" dirty="0">
                <a:latin typeface="Calibri"/>
                <a:cs typeface="Calibri"/>
              </a:rPr>
              <a:t>antecedents</a:t>
            </a:r>
            <a:r>
              <a:rPr sz="1800" spc="20" dirty="0">
                <a:latin typeface="Calibri"/>
                <a:cs typeface="Calibri"/>
              </a:rPr>
              <a:t> </a:t>
            </a:r>
            <a:r>
              <a:rPr sz="1800" dirty="0">
                <a:latin typeface="Calibri"/>
                <a:cs typeface="Calibri"/>
              </a:rPr>
              <a:t>and</a:t>
            </a:r>
            <a:r>
              <a:rPr sz="1800" spc="-40" dirty="0">
                <a:latin typeface="Calibri"/>
                <a:cs typeface="Calibri"/>
              </a:rPr>
              <a:t> </a:t>
            </a:r>
            <a:r>
              <a:rPr sz="1800" dirty="0">
                <a:latin typeface="Calibri"/>
                <a:cs typeface="Calibri"/>
              </a:rPr>
              <a:t>the</a:t>
            </a:r>
            <a:r>
              <a:rPr sz="1800" spc="-20" dirty="0">
                <a:latin typeface="Calibri"/>
                <a:cs typeface="Calibri"/>
              </a:rPr>
              <a:t> </a:t>
            </a:r>
            <a:r>
              <a:rPr sz="1800" spc="-10" dirty="0">
                <a:latin typeface="Calibri"/>
                <a:cs typeface="Calibri"/>
              </a:rPr>
              <a:t>leaf-</a:t>
            </a:r>
            <a:r>
              <a:rPr sz="1800" dirty="0">
                <a:latin typeface="Calibri"/>
                <a:cs typeface="Calibri"/>
              </a:rPr>
              <a:t>node</a:t>
            </a:r>
            <a:r>
              <a:rPr sz="1800" spc="-40" dirty="0">
                <a:latin typeface="Calibri"/>
                <a:cs typeface="Calibri"/>
              </a:rPr>
              <a:t> </a:t>
            </a:r>
            <a:r>
              <a:rPr sz="1800" dirty="0">
                <a:latin typeface="Calibri"/>
                <a:cs typeface="Calibri"/>
              </a:rPr>
              <a:t>classification</a:t>
            </a:r>
            <a:r>
              <a:rPr sz="1800" spc="-20" dirty="0">
                <a:latin typeface="Calibri"/>
                <a:cs typeface="Calibri"/>
              </a:rPr>
              <a:t> </a:t>
            </a:r>
            <a:r>
              <a:rPr sz="1800" dirty="0">
                <a:latin typeface="Calibri"/>
                <a:cs typeface="Calibri"/>
              </a:rPr>
              <a:t>as</a:t>
            </a:r>
            <a:r>
              <a:rPr sz="1800" spc="-55" dirty="0">
                <a:latin typeface="Calibri"/>
                <a:cs typeface="Calibri"/>
              </a:rPr>
              <a:t> </a:t>
            </a:r>
            <a:r>
              <a:rPr sz="1800" dirty="0">
                <a:latin typeface="Calibri"/>
                <a:cs typeface="Calibri"/>
              </a:rPr>
              <a:t>the</a:t>
            </a:r>
            <a:r>
              <a:rPr sz="1800" spc="-40" dirty="0">
                <a:latin typeface="Calibri"/>
                <a:cs typeface="Calibri"/>
              </a:rPr>
              <a:t> </a:t>
            </a:r>
            <a:r>
              <a:rPr sz="1800" spc="-10" dirty="0">
                <a:latin typeface="Calibri"/>
                <a:cs typeface="Calibri"/>
              </a:rPr>
              <a:t>consequent.</a:t>
            </a:r>
            <a:endParaRPr sz="1800" dirty="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3923" y="493598"/>
            <a:ext cx="11180445" cy="4691380"/>
          </a:xfrm>
          <a:prstGeom prst="rect">
            <a:avLst/>
          </a:prstGeom>
        </p:spPr>
        <p:txBody>
          <a:bodyPr vert="horz" wrap="square" lIns="0" tIns="12700" rIns="0" bIns="0" rtlCol="0">
            <a:spAutoFit/>
          </a:bodyPr>
          <a:lstStyle/>
          <a:p>
            <a:pPr marL="12700">
              <a:lnSpc>
                <a:spcPct val="100000"/>
              </a:lnSpc>
              <a:spcBef>
                <a:spcPts val="100"/>
              </a:spcBef>
            </a:pPr>
            <a:r>
              <a:rPr sz="1800" b="1" u="sng" dirty="0">
                <a:uFill>
                  <a:solidFill>
                    <a:srgbClr val="000000"/>
                  </a:solidFill>
                </a:uFill>
                <a:latin typeface="Calibri"/>
                <a:cs typeface="Calibri"/>
              </a:rPr>
              <a:t>Rule</a:t>
            </a:r>
            <a:r>
              <a:rPr sz="1800" b="1" u="sng" spc="-85" dirty="0">
                <a:uFill>
                  <a:solidFill>
                    <a:srgbClr val="000000"/>
                  </a:solidFill>
                </a:uFill>
                <a:latin typeface="Calibri"/>
                <a:cs typeface="Calibri"/>
              </a:rPr>
              <a:t> </a:t>
            </a:r>
            <a:r>
              <a:rPr sz="1800" b="1" u="sng" dirty="0">
                <a:uFill>
                  <a:solidFill>
                    <a:srgbClr val="000000"/>
                  </a:solidFill>
                </a:uFill>
                <a:latin typeface="Calibri"/>
                <a:cs typeface="Calibri"/>
              </a:rPr>
              <a:t>Simplification</a:t>
            </a:r>
            <a:r>
              <a:rPr sz="1800" b="1" u="sng" spc="-45" dirty="0">
                <a:uFill>
                  <a:solidFill>
                    <a:srgbClr val="000000"/>
                  </a:solidFill>
                </a:uFill>
                <a:latin typeface="Calibri"/>
                <a:cs typeface="Calibri"/>
              </a:rPr>
              <a:t> </a:t>
            </a:r>
            <a:r>
              <a:rPr sz="1800" b="1" u="sng" spc="-10" dirty="0">
                <a:uFill>
                  <a:solidFill>
                    <a:srgbClr val="000000"/>
                  </a:solidFill>
                </a:uFill>
                <a:latin typeface="Calibri"/>
                <a:cs typeface="Calibri"/>
              </a:rPr>
              <a:t>Overview</a:t>
            </a:r>
            <a:endParaRPr sz="1800">
              <a:latin typeface="Calibri"/>
              <a:cs typeface="Calibri"/>
            </a:endParaRPr>
          </a:p>
          <a:p>
            <a:pPr marL="12700">
              <a:lnSpc>
                <a:spcPct val="100000"/>
              </a:lnSpc>
              <a:spcBef>
                <a:spcPts val="2165"/>
              </a:spcBef>
            </a:pPr>
            <a:r>
              <a:rPr sz="1800" dirty="0">
                <a:latin typeface="Calibri"/>
                <a:cs typeface="Calibri"/>
              </a:rPr>
              <a:t>Once</a:t>
            </a:r>
            <a:r>
              <a:rPr sz="1800" spc="-20" dirty="0">
                <a:latin typeface="Calibri"/>
                <a:cs typeface="Calibri"/>
              </a:rPr>
              <a:t> </a:t>
            </a:r>
            <a:r>
              <a:rPr sz="1800" dirty="0">
                <a:latin typeface="Calibri"/>
                <a:cs typeface="Calibri"/>
              </a:rPr>
              <a:t>a</a:t>
            </a:r>
            <a:r>
              <a:rPr sz="1800" spc="-40" dirty="0">
                <a:latin typeface="Calibri"/>
                <a:cs typeface="Calibri"/>
              </a:rPr>
              <a:t> </a:t>
            </a:r>
            <a:r>
              <a:rPr sz="1800" dirty="0">
                <a:latin typeface="Calibri"/>
                <a:cs typeface="Calibri"/>
              </a:rPr>
              <a:t>rule</a:t>
            </a:r>
            <a:r>
              <a:rPr sz="1800" spc="-20" dirty="0">
                <a:latin typeface="Calibri"/>
                <a:cs typeface="Calibri"/>
              </a:rPr>
              <a:t> </a:t>
            </a:r>
            <a:r>
              <a:rPr sz="1800" dirty="0">
                <a:latin typeface="Calibri"/>
                <a:cs typeface="Calibri"/>
              </a:rPr>
              <a:t>set</a:t>
            </a:r>
            <a:r>
              <a:rPr sz="1800" spc="-20" dirty="0">
                <a:latin typeface="Calibri"/>
                <a:cs typeface="Calibri"/>
              </a:rPr>
              <a:t> </a:t>
            </a:r>
            <a:r>
              <a:rPr sz="1800" dirty="0">
                <a:latin typeface="Calibri"/>
                <a:cs typeface="Calibri"/>
              </a:rPr>
              <a:t>has</a:t>
            </a:r>
            <a:r>
              <a:rPr sz="1800" spc="-40" dirty="0">
                <a:latin typeface="Calibri"/>
                <a:cs typeface="Calibri"/>
              </a:rPr>
              <a:t> </a:t>
            </a:r>
            <a:r>
              <a:rPr sz="1800" dirty="0">
                <a:latin typeface="Calibri"/>
                <a:cs typeface="Calibri"/>
              </a:rPr>
              <a:t>been</a:t>
            </a:r>
            <a:r>
              <a:rPr sz="1800" spc="25" dirty="0">
                <a:latin typeface="Calibri"/>
                <a:cs typeface="Calibri"/>
              </a:rPr>
              <a:t> </a:t>
            </a:r>
            <a:r>
              <a:rPr sz="1800" spc="-10" dirty="0">
                <a:latin typeface="Calibri"/>
                <a:cs typeface="Calibri"/>
              </a:rPr>
              <a:t>devised:</a:t>
            </a:r>
            <a:endParaRPr sz="1800">
              <a:latin typeface="Calibri"/>
              <a:cs typeface="Calibri"/>
            </a:endParaRPr>
          </a:p>
          <a:p>
            <a:pPr marL="356870" indent="-344170">
              <a:lnSpc>
                <a:spcPct val="100000"/>
              </a:lnSpc>
              <a:buAutoNum type="arabicPeriod"/>
              <a:tabLst>
                <a:tab pos="356870" algn="l"/>
              </a:tabLst>
            </a:pPr>
            <a:r>
              <a:rPr sz="1800" dirty="0">
                <a:latin typeface="Calibri"/>
                <a:cs typeface="Calibri"/>
              </a:rPr>
              <a:t>Eliminate</a:t>
            </a:r>
            <a:r>
              <a:rPr sz="1800" spc="-40" dirty="0">
                <a:latin typeface="Calibri"/>
                <a:cs typeface="Calibri"/>
              </a:rPr>
              <a:t> </a:t>
            </a:r>
            <a:r>
              <a:rPr sz="1800" dirty="0">
                <a:latin typeface="Calibri"/>
                <a:cs typeface="Calibri"/>
              </a:rPr>
              <a:t>unecessary</a:t>
            </a:r>
            <a:r>
              <a:rPr sz="1800" spc="-25" dirty="0">
                <a:latin typeface="Calibri"/>
                <a:cs typeface="Calibri"/>
              </a:rPr>
              <a:t> </a:t>
            </a:r>
            <a:r>
              <a:rPr sz="1800" dirty="0">
                <a:latin typeface="Calibri"/>
                <a:cs typeface="Calibri"/>
              </a:rPr>
              <a:t>rule</a:t>
            </a:r>
            <a:r>
              <a:rPr sz="1800" spc="-45" dirty="0">
                <a:latin typeface="Calibri"/>
                <a:cs typeface="Calibri"/>
              </a:rPr>
              <a:t> </a:t>
            </a:r>
            <a:r>
              <a:rPr sz="1800" spc="-10" dirty="0">
                <a:latin typeface="Calibri"/>
                <a:cs typeface="Calibri"/>
              </a:rPr>
              <a:t>antecedents</a:t>
            </a:r>
            <a:r>
              <a:rPr sz="1800" dirty="0">
                <a:latin typeface="Calibri"/>
                <a:cs typeface="Calibri"/>
              </a:rPr>
              <a:t> to</a:t>
            </a:r>
            <a:r>
              <a:rPr sz="1800" spc="-65" dirty="0">
                <a:latin typeface="Calibri"/>
                <a:cs typeface="Calibri"/>
              </a:rPr>
              <a:t> </a:t>
            </a:r>
            <a:r>
              <a:rPr sz="1800" dirty="0">
                <a:latin typeface="Calibri"/>
                <a:cs typeface="Calibri"/>
              </a:rPr>
              <a:t>simplify</a:t>
            </a:r>
            <a:r>
              <a:rPr sz="1800" spc="-30" dirty="0">
                <a:latin typeface="Calibri"/>
                <a:cs typeface="Calibri"/>
              </a:rPr>
              <a:t> </a:t>
            </a:r>
            <a:r>
              <a:rPr sz="1800" dirty="0">
                <a:latin typeface="Calibri"/>
                <a:cs typeface="Calibri"/>
              </a:rPr>
              <a:t>the</a:t>
            </a:r>
            <a:r>
              <a:rPr sz="1800" spc="-55" dirty="0">
                <a:latin typeface="Calibri"/>
                <a:cs typeface="Calibri"/>
              </a:rPr>
              <a:t> </a:t>
            </a:r>
            <a:r>
              <a:rPr sz="1800" spc="-10" dirty="0">
                <a:latin typeface="Calibri"/>
                <a:cs typeface="Calibri"/>
              </a:rPr>
              <a:t>rules.</a:t>
            </a:r>
            <a:endParaRPr sz="1800">
              <a:latin typeface="Calibri"/>
              <a:cs typeface="Calibri"/>
            </a:endParaRPr>
          </a:p>
          <a:p>
            <a:pPr marL="755650" lvl="1" indent="-285750">
              <a:lnSpc>
                <a:spcPct val="100000"/>
              </a:lnSpc>
              <a:buFont typeface="Courier New"/>
              <a:buChar char="o"/>
              <a:tabLst>
                <a:tab pos="755650" algn="l"/>
              </a:tabLst>
            </a:pPr>
            <a:r>
              <a:rPr sz="1800" dirty="0">
                <a:latin typeface="Calibri"/>
                <a:cs typeface="Calibri"/>
              </a:rPr>
              <a:t>Construct</a:t>
            </a:r>
            <a:r>
              <a:rPr sz="1800" spc="-40" dirty="0">
                <a:latin typeface="Calibri"/>
                <a:cs typeface="Calibri"/>
              </a:rPr>
              <a:t> </a:t>
            </a:r>
            <a:r>
              <a:rPr sz="1800" spc="-10" dirty="0">
                <a:solidFill>
                  <a:srgbClr val="FF0000"/>
                </a:solidFill>
                <a:latin typeface="Calibri"/>
                <a:cs typeface="Calibri"/>
              </a:rPr>
              <a:t>contingency</a:t>
            </a:r>
            <a:r>
              <a:rPr sz="1800" spc="-5" dirty="0">
                <a:solidFill>
                  <a:srgbClr val="FF0000"/>
                </a:solidFill>
                <a:latin typeface="Calibri"/>
                <a:cs typeface="Calibri"/>
              </a:rPr>
              <a:t> </a:t>
            </a:r>
            <a:r>
              <a:rPr sz="1800" dirty="0">
                <a:solidFill>
                  <a:srgbClr val="FF0000"/>
                </a:solidFill>
                <a:latin typeface="Calibri"/>
                <a:cs typeface="Calibri"/>
              </a:rPr>
              <a:t>tables</a:t>
            </a:r>
            <a:r>
              <a:rPr sz="1800" spc="-15" dirty="0">
                <a:solidFill>
                  <a:srgbClr val="FF0000"/>
                </a:solidFill>
                <a:latin typeface="Calibri"/>
                <a:cs typeface="Calibri"/>
              </a:rPr>
              <a:t> </a:t>
            </a:r>
            <a:r>
              <a:rPr sz="1800" dirty="0">
                <a:latin typeface="Calibri"/>
                <a:cs typeface="Calibri"/>
              </a:rPr>
              <a:t>for</a:t>
            </a:r>
            <a:r>
              <a:rPr sz="1800" spc="-60" dirty="0">
                <a:latin typeface="Calibri"/>
                <a:cs typeface="Calibri"/>
              </a:rPr>
              <a:t> </a:t>
            </a:r>
            <a:r>
              <a:rPr sz="1800" dirty="0">
                <a:latin typeface="Calibri"/>
                <a:cs typeface="Calibri"/>
              </a:rPr>
              <a:t>each</a:t>
            </a:r>
            <a:r>
              <a:rPr sz="1800" spc="-55" dirty="0">
                <a:latin typeface="Calibri"/>
                <a:cs typeface="Calibri"/>
              </a:rPr>
              <a:t> </a:t>
            </a:r>
            <a:r>
              <a:rPr sz="1800" dirty="0">
                <a:latin typeface="Calibri"/>
                <a:cs typeface="Calibri"/>
              </a:rPr>
              <a:t>rule</a:t>
            </a:r>
            <a:r>
              <a:rPr sz="1800" spc="-30" dirty="0">
                <a:latin typeface="Calibri"/>
                <a:cs typeface="Calibri"/>
              </a:rPr>
              <a:t> </a:t>
            </a:r>
            <a:r>
              <a:rPr sz="1800" dirty="0">
                <a:latin typeface="Calibri"/>
                <a:cs typeface="Calibri"/>
              </a:rPr>
              <a:t>consisting</a:t>
            </a:r>
            <a:r>
              <a:rPr sz="1800" spc="-25" dirty="0">
                <a:latin typeface="Calibri"/>
                <a:cs typeface="Calibri"/>
              </a:rPr>
              <a:t> </a:t>
            </a:r>
            <a:r>
              <a:rPr sz="1800" dirty="0">
                <a:latin typeface="Calibri"/>
                <a:cs typeface="Calibri"/>
              </a:rPr>
              <a:t>of</a:t>
            </a:r>
            <a:r>
              <a:rPr sz="1800" spc="-65" dirty="0">
                <a:latin typeface="Calibri"/>
                <a:cs typeface="Calibri"/>
              </a:rPr>
              <a:t> </a:t>
            </a:r>
            <a:r>
              <a:rPr sz="1800" dirty="0">
                <a:latin typeface="Calibri"/>
                <a:cs typeface="Calibri"/>
              </a:rPr>
              <a:t>more</a:t>
            </a:r>
            <a:r>
              <a:rPr sz="1800" spc="-70" dirty="0">
                <a:latin typeface="Calibri"/>
                <a:cs typeface="Calibri"/>
              </a:rPr>
              <a:t> </a:t>
            </a:r>
            <a:r>
              <a:rPr sz="1800" dirty="0">
                <a:latin typeface="Calibri"/>
                <a:cs typeface="Calibri"/>
              </a:rPr>
              <a:t>than</a:t>
            </a:r>
            <a:r>
              <a:rPr sz="1800" spc="-45" dirty="0">
                <a:latin typeface="Calibri"/>
                <a:cs typeface="Calibri"/>
              </a:rPr>
              <a:t> </a:t>
            </a:r>
            <a:r>
              <a:rPr sz="1800" dirty="0">
                <a:latin typeface="Calibri"/>
                <a:cs typeface="Calibri"/>
              </a:rPr>
              <a:t>one</a:t>
            </a:r>
            <a:r>
              <a:rPr sz="1800" spc="-50" dirty="0">
                <a:latin typeface="Calibri"/>
                <a:cs typeface="Calibri"/>
              </a:rPr>
              <a:t> </a:t>
            </a:r>
            <a:r>
              <a:rPr sz="1800" spc="-10" dirty="0">
                <a:latin typeface="Calibri"/>
                <a:cs typeface="Calibri"/>
              </a:rPr>
              <a:t>antecedent.</a:t>
            </a:r>
            <a:endParaRPr sz="1800">
              <a:latin typeface="Calibri"/>
              <a:cs typeface="Calibri"/>
            </a:endParaRPr>
          </a:p>
          <a:p>
            <a:pPr marL="927100">
              <a:lnSpc>
                <a:spcPct val="100000"/>
              </a:lnSpc>
            </a:pPr>
            <a:r>
              <a:rPr sz="1800" dirty="0">
                <a:latin typeface="Arial MT"/>
                <a:cs typeface="Arial MT"/>
              </a:rPr>
              <a:t>§</a:t>
            </a:r>
            <a:r>
              <a:rPr sz="1800" spc="215" dirty="0">
                <a:latin typeface="Arial MT"/>
                <a:cs typeface="Arial MT"/>
              </a:rPr>
              <a:t> </a:t>
            </a:r>
            <a:r>
              <a:rPr sz="1800" dirty="0">
                <a:latin typeface="Calibri"/>
                <a:cs typeface="Calibri"/>
              </a:rPr>
              <a:t>Rules</a:t>
            </a:r>
            <a:r>
              <a:rPr sz="1800" spc="-35" dirty="0">
                <a:latin typeface="Calibri"/>
                <a:cs typeface="Calibri"/>
              </a:rPr>
              <a:t> </a:t>
            </a:r>
            <a:r>
              <a:rPr sz="1800" dirty="0">
                <a:latin typeface="Calibri"/>
                <a:cs typeface="Calibri"/>
              </a:rPr>
              <a:t>with</a:t>
            </a:r>
            <a:r>
              <a:rPr sz="1800" spc="-35" dirty="0">
                <a:latin typeface="Calibri"/>
                <a:cs typeface="Calibri"/>
              </a:rPr>
              <a:t> </a:t>
            </a:r>
            <a:r>
              <a:rPr sz="1800" dirty="0">
                <a:latin typeface="Calibri"/>
                <a:cs typeface="Calibri"/>
              </a:rPr>
              <a:t>only</a:t>
            </a:r>
            <a:r>
              <a:rPr sz="1800" spc="-40" dirty="0">
                <a:latin typeface="Calibri"/>
                <a:cs typeface="Calibri"/>
              </a:rPr>
              <a:t> </a:t>
            </a:r>
            <a:r>
              <a:rPr sz="1800" dirty="0">
                <a:latin typeface="Calibri"/>
                <a:cs typeface="Calibri"/>
              </a:rPr>
              <a:t>one</a:t>
            </a:r>
            <a:r>
              <a:rPr sz="1800" spc="-25" dirty="0">
                <a:latin typeface="Calibri"/>
                <a:cs typeface="Calibri"/>
              </a:rPr>
              <a:t> </a:t>
            </a:r>
            <a:r>
              <a:rPr sz="1800" spc="-10" dirty="0">
                <a:latin typeface="Calibri"/>
                <a:cs typeface="Calibri"/>
              </a:rPr>
              <a:t>antecedent</a:t>
            </a:r>
            <a:r>
              <a:rPr sz="1800" spc="40" dirty="0">
                <a:latin typeface="Calibri"/>
                <a:cs typeface="Calibri"/>
              </a:rPr>
              <a:t> </a:t>
            </a:r>
            <a:r>
              <a:rPr sz="1800" dirty="0">
                <a:latin typeface="Calibri"/>
                <a:cs typeface="Calibri"/>
              </a:rPr>
              <a:t>cannot</a:t>
            </a:r>
            <a:r>
              <a:rPr sz="1800" spc="-25" dirty="0">
                <a:latin typeface="Calibri"/>
                <a:cs typeface="Calibri"/>
              </a:rPr>
              <a:t> </a:t>
            </a:r>
            <a:r>
              <a:rPr sz="1800" dirty="0">
                <a:latin typeface="Calibri"/>
                <a:cs typeface="Calibri"/>
              </a:rPr>
              <a:t>be</a:t>
            </a:r>
            <a:r>
              <a:rPr sz="1800" spc="-25" dirty="0">
                <a:latin typeface="Calibri"/>
                <a:cs typeface="Calibri"/>
              </a:rPr>
              <a:t> </a:t>
            </a:r>
            <a:r>
              <a:rPr sz="1800" dirty="0">
                <a:latin typeface="Calibri"/>
                <a:cs typeface="Calibri"/>
              </a:rPr>
              <a:t>further</a:t>
            </a:r>
            <a:r>
              <a:rPr sz="1800" spc="-5" dirty="0">
                <a:latin typeface="Calibri"/>
                <a:cs typeface="Calibri"/>
              </a:rPr>
              <a:t> </a:t>
            </a:r>
            <a:r>
              <a:rPr sz="1800" dirty="0">
                <a:latin typeface="Calibri"/>
                <a:cs typeface="Calibri"/>
              </a:rPr>
              <a:t>simplified,</a:t>
            </a:r>
            <a:r>
              <a:rPr sz="1800" spc="25" dirty="0">
                <a:latin typeface="Calibri"/>
                <a:cs typeface="Calibri"/>
              </a:rPr>
              <a:t> </a:t>
            </a:r>
            <a:r>
              <a:rPr sz="1800" dirty="0">
                <a:latin typeface="Calibri"/>
                <a:cs typeface="Calibri"/>
              </a:rPr>
              <a:t>so</a:t>
            </a:r>
            <a:r>
              <a:rPr sz="1800" spc="-55" dirty="0">
                <a:latin typeface="Calibri"/>
                <a:cs typeface="Calibri"/>
              </a:rPr>
              <a:t> </a:t>
            </a:r>
            <a:r>
              <a:rPr sz="1800" dirty="0">
                <a:latin typeface="Calibri"/>
                <a:cs typeface="Calibri"/>
              </a:rPr>
              <a:t>we</a:t>
            </a:r>
            <a:r>
              <a:rPr sz="1800" spc="-25" dirty="0">
                <a:latin typeface="Calibri"/>
                <a:cs typeface="Calibri"/>
              </a:rPr>
              <a:t> </a:t>
            </a:r>
            <a:r>
              <a:rPr sz="1800" dirty="0">
                <a:latin typeface="Calibri"/>
                <a:cs typeface="Calibri"/>
              </a:rPr>
              <a:t>only</a:t>
            </a:r>
            <a:r>
              <a:rPr sz="1800" spc="-25" dirty="0">
                <a:latin typeface="Calibri"/>
                <a:cs typeface="Calibri"/>
              </a:rPr>
              <a:t> </a:t>
            </a:r>
            <a:r>
              <a:rPr sz="1800" dirty="0">
                <a:latin typeface="Calibri"/>
                <a:cs typeface="Calibri"/>
              </a:rPr>
              <a:t>consider</a:t>
            </a:r>
            <a:r>
              <a:rPr sz="1800" spc="-5" dirty="0">
                <a:latin typeface="Calibri"/>
                <a:cs typeface="Calibri"/>
              </a:rPr>
              <a:t> </a:t>
            </a:r>
            <a:r>
              <a:rPr sz="1800" dirty="0">
                <a:latin typeface="Calibri"/>
                <a:cs typeface="Calibri"/>
              </a:rPr>
              <a:t>those</a:t>
            </a:r>
            <a:r>
              <a:rPr sz="1800" spc="-25" dirty="0">
                <a:latin typeface="Calibri"/>
                <a:cs typeface="Calibri"/>
              </a:rPr>
              <a:t> </a:t>
            </a:r>
            <a:r>
              <a:rPr sz="1800" dirty="0">
                <a:latin typeface="Calibri"/>
                <a:cs typeface="Calibri"/>
              </a:rPr>
              <a:t>with</a:t>
            </a:r>
            <a:r>
              <a:rPr sz="1800" spc="-55" dirty="0">
                <a:latin typeface="Calibri"/>
                <a:cs typeface="Calibri"/>
              </a:rPr>
              <a:t> </a:t>
            </a:r>
            <a:r>
              <a:rPr sz="1800" dirty="0">
                <a:latin typeface="Calibri"/>
                <a:cs typeface="Calibri"/>
              </a:rPr>
              <a:t>two</a:t>
            </a:r>
            <a:r>
              <a:rPr sz="1800" spc="-35" dirty="0">
                <a:latin typeface="Calibri"/>
                <a:cs typeface="Calibri"/>
              </a:rPr>
              <a:t> </a:t>
            </a:r>
            <a:r>
              <a:rPr sz="1800" dirty="0">
                <a:latin typeface="Calibri"/>
                <a:cs typeface="Calibri"/>
              </a:rPr>
              <a:t>or</a:t>
            </a:r>
            <a:r>
              <a:rPr sz="1800" spc="-45" dirty="0">
                <a:latin typeface="Calibri"/>
                <a:cs typeface="Calibri"/>
              </a:rPr>
              <a:t> </a:t>
            </a:r>
            <a:r>
              <a:rPr sz="1800" spc="-10" dirty="0">
                <a:latin typeface="Calibri"/>
                <a:cs typeface="Calibri"/>
              </a:rPr>
              <a:t>more.</a:t>
            </a:r>
            <a:endParaRPr sz="1800">
              <a:latin typeface="Calibri"/>
              <a:cs typeface="Calibri"/>
            </a:endParaRPr>
          </a:p>
          <a:p>
            <a:pPr marL="755650" lvl="1" indent="-285750">
              <a:lnSpc>
                <a:spcPct val="100000"/>
              </a:lnSpc>
              <a:spcBef>
                <a:spcPts val="5"/>
              </a:spcBef>
              <a:buFont typeface="Courier New"/>
              <a:buChar char="o"/>
              <a:tabLst>
                <a:tab pos="755650" algn="l"/>
              </a:tabLst>
            </a:pPr>
            <a:r>
              <a:rPr sz="1800" spc="-65" dirty="0">
                <a:latin typeface="Calibri"/>
                <a:cs typeface="Calibri"/>
              </a:rPr>
              <a:t>To</a:t>
            </a:r>
            <a:r>
              <a:rPr sz="1800" spc="-40" dirty="0">
                <a:latin typeface="Calibri"/>
                <a:cs typeface="Calibri"/>
              </a:rPr>
              <a:t> </a:t>
            </a:r>
            <a:r>
              <a:rPr sz="1800" dirty="0">
                <a:latin typeface="Calibri"/>
                <a:cs typeface="Calibri"/>
              </a:rPr>
              <a:t>simplify</a:t>
            </a:r>
            <a:r>
              <a:rPr sz="1800" spc="-60" dirty="0">
                <a:latin typeface="Calibri"/>
                <a:cs typeface="Calibri"/>
              </a:rPr>
              <a:t> </a:t>
            </a:r>
            <a:r>
              <a:rPr sz="1800" dirty="0">
                <a:latin typeface="Calibri"/>
                <a:cs typeface="Calibri"/>
              </a:rPr>
              <a:t>a</a:t>
            </a:r>
            <a:r>
              <a:rPr sz="1800" spc="-70" dirty="0">
                <a:latin typeface="Calibri"/>
                <a:cs typeface="Calibri"/>
              </a:rPr>
              <a:t> </a:t>
            </a:r>
            <a:r>
              <a:rPr sz="1800" dirty="0">
                <a:latin typeface="Calibri"/>
                <a:cs typeface="Calibri"/>
              </a:rPr>
              <a:t>rule,</a:t>
            </a:r>
            <a:r>
              <a:rPr sz="1800" spc="-40" dirty="0">
                <a:latin typeface="Calibri"/>
                <a:cs typeface="Calibri"/>
              </a:rPr>
              <a:t> </a:t>
            </a:r>
            <a:r>
              <a:rPr sz="1800" dirty="0">
                <a:latin typeface="Calibri"/>
                <a:cs typeface="Calibri"/>
              </a:rPr>
              <a:t>eliminate</a:t>
            </a:r>
            <a:r>
              <a:rPr sz="1800" spc="-10" dirty="0">
                <a:latin typeface="Calibri"/>
                <a:cs typeface="Calibri"/>
              </a:rPr>
              <a:t> antecedents</a:t>
            </a:r>
            <a:r>
              <a:rPr sz="1800" spc="5" dirty="0">
                <a:latin typeface="Calibri"/>
                <a:cs typeface="Calibri"/>
              </a:rPr>
              <a:t> </a:t>
            </a:r>
            <a:r>
              <a:rPr sz="1800" dirty="0">
                <a:latin typeface="Calibri"/>
                <a:cs typeface="Calibri"/>
              </a:rPr>
              <a:t>that</a:t>
            </a:r>
            <a:r>
              <a:rPr sz="1800" spc="-50" dirty="0">
                <a:latin typeface="Calibri"/>
                <a:cs typeface="Calibri"/>
              </a:rPr>
              <a:t> </a:t>
            </a:r>
            <a:r>
              <a:rPr sz="1800" dirty="0">
                <a:latin typeface="Calibri"/>
                <a:cs typeface="Calibri"/>
              </a:rPr>
              <a:t>have</a:t>
            </a:r>
            <a:r>
              <a:rPr sz="1800" spc="-50" dirty="0">
                <a:latin typeface="Calibri"/>
                <a:cs typeface="Calibri"/>
              </a:rPr>
              <a:t> </a:t>
            </a:r>
            <a:r>
              <a:rPr sz="1800" dirty="0">
                <a:latin typeface="Calibri"/>
                <a:cs typeface="Calibri"/>
              </a:rPr>
              <a:t>no</a:t>
            </a:r>
            <a:r>
              <a:rPr sz="1800" spc="-35" dirty="0">
                <a:latin typeface="Calibri"/>
                <a:cs typeface="Calibri"/>
              </a:rPr>
              <a:t> </a:t>
            </a:r>
            <a:r>
              <a:rPr sz="1800" spc="-10" dirty="0">
                <a:latin typeface="Calibri"/>
                <a:cs typeface="Calibri"/>
              </a:rPr>
              <a:t>effect</a:t>
            </a:r>
            <a:r>
              <a:rPr sz="1800" spc="-50" dirty="0">
                <a:latin typeface="Calibri"/>
                <a:cs typeface="Calibri"/>
              </a:rPr>
              <a:t> </a:t>
            </a:r>
            <a:r>
              <a:rPr sz="1800" dirty="0">
                <a:latin typeface="Calibri"/>
                <a:cs typeface="Calibri"/>
              </a:rPr>
              <a:t>on</a:t>
            </a:r>
            <a:r>
              <a:rPr sz="1800" spc="-55" dirty="0">
                <a:latin typeface="Calibri"/>
                <a:cs typeface="Calibri"/>
              </a:rPr>
              <a:t> </a:t>
            </a:r>
            <a:r>
              <a:rPr sz="1800" dirty="0">
                <a:latin typeface="Calibri"/>
                <a:cs typeface="Calibri"/>
              </a:rPr>
              <a:t>the</a:t>
            </a:r>
            <a:r>
              <a:rPr sz="1800" spc="-50" dirty="0">
                <a:latin typeface="Calibri"/>
                <a:cs typeface="Calibri"/>
              </a:rPr>
              <a:t> </a:t>
            </a:r>
            <a:r>
              <a:rPr sz="1800" dirty="0">
                <a:latin typeface="Calibri"/>
                <a:cs typeface="Calibri"/>
              </a:rPr>
              <a:t>conclusion</a:t>
            </a:r>
            <a:r>
              <a:rPr sz="1800" spc="-50" dirty="0">
                <a:latin typeface="Calibri"/>
                <a:cs typeface="Calibri"/>
              </a:rPr>
              <a:t> </a:t>
            </a:r>
            <a:r>
              <a:rPr sz="1800" dirty="0">
                <a:latin typeface="Calibri"/>
                <a:cs typeface="Calibri"/>
              </a:rPr>
              <a:t>reached</a:t>
            </a:r>
            <a:r>
              <a:rPr sz="1800" spc="-15" dirty="0">
                <a:latin typeface="Calibri"/>
                <a:cs typeface="Calibri"/>
              </a:rPr>
              <a:t> </a:t>
            </a:r>
            <a:r>
              <a:rPr sz="1800" dirty="0">
                <a:latin typeface="Calibri"/>
                <a:cs typeface="Calibri"/>
              </a:rPr>
              <a:t>by</a:t>
            </a:r>
            <a:r>
              <a:rPr sz="1800" spc="-60" dirty="0">
                <a:latin typeface="Calibri"/>
                <a:cs typeface="Calibri"/>
              </a:rPr>
              <a:t> </a:t>
            </a:r>
            <a:r>
              <a:rPr sz="1800" dirty="0">
                <a:latin typeface="Calibri"/>
                <a:cs typeface="Calibri"/>
              </a:rPr>
              <a:t>the</a:t>
            </a:r>
            <a:r>
              <a:rPr sz="1800" spc="-50" dirty="0">
                <a:latin typeface="Calibri"/>
                <a:cs typeface="Calibri"/>
              </a:rPr>
              <a:t> </a:t>
            </a:r>
            <a:r>
              <a:rPr sz="1800" spc="-10" dirty="0">
                <a:latin typeface="Calibri"/>
                <a:cs typeface="Calibri"/>
              </a:rPr>
              <a:t>rule.</a:t>
            </a:r>
            <a:endParaRPr sz="1800">
              <a:latin typeface="Calibri"/>
              <a:cs typeface="Calibri"/>
            </a:endParaRPr>
          </a:p>
          <a:p>
            <a:pPr marL="755015" lvl="1" indent="-285115">
              <a:lnSpc>
                <a:spcPct val="100000"/>
              </a:lnSpc>
              <a:buFont typeface="Courier New"/>
              <a:buChar char="o"/>
              <a:tabLst>
                <a:tab pos="755015" algn="l"/>
              </a:tabLst>
            </a:pPr>
            <a:r>
              <a:rPr sz="1800" dirty="0">
                <a:latin typeface="Calibri"/>
                <a:cs typeface="Calibri"/>
              </a:rPr>
              <a:t>A</a:t>
            </a:r>
            <a:r>
              <a:rPr sz="1800" spc="-70" dirty="0">
                <a:latin typeface="Calibri"/>
                <a:cs typeface="Calibri"/>
              </a:rPr>
              <a:t> </a:t>
            </a:r>
            <a:r>
              <a:rPr sz="1800" dirty="0">
                <a:latin typeface="Calibri"/>
                <a:cs typeface="Calibri"/>
              </a:rPr>
              <a:t>conclusion's</a:t>
            </a:r>
            <a:r>
              <a:rPr sz="1800" spc="-25" dirty="0">
                <a:latin typeface="Calibri"/>
                <a:cs typeface="Calibri"/>
              </a:rPr>
              <a:t> </a:t>
            </a:r>
            <a:r>
              <a:rPr sz="1800" spc="-10" dirty="0">
                <a:latin typeface="Calibri"/>
                <a:cs typeface="Calibri"/>
              </a:rPr>
              <a:t>independence</a:t>
            </a:r>
            <a:r>
              <a:rPr sz="1800" spc="35" dirty="0">
                <a:latin typeface="Calibri"/>
                <a:cs typeface="Calibri"/>
              </a:rPr>
              <a:t> </a:t>
            </a:r>
            <a:r>
              <a:rPr sz="1800" dirty="0">
                <a:latin typeface="Calibri"/>
                <a:cs typeface="Calibri"/>
              </a:rPr>
              <a:t>from</a:t>
            </a:r>
            <a:r>
              <a:rPr sz="1800" spc="-60" dirty="0">
                <a:latin typeface="Calibri"/>
                <a:cs typeface="Calibri"/>
              </a:rPr>
              <a:t> </a:t>
            </a:r>
            <a:r>
              <a:rPr sz="1800" dirty="0">
                <a:latin typeface="Calibri"/>
                <a:cs typeface="Calibri"/>
              </a:rPr>
              <a:t>an</a:t>
            </a:r>
            <a:r>
              <a:rPr sz="1800" spc="-25" dirty="0">
                <a:latin typeface="Calibri"/>
                <a:cs typeface="Calibri"/>
              </a:rPr>
              <a:t> </a:t>
            </a:r>
            <a:r>
              <a:rPr sz="1800" spc="-10" dirty="0">
                <a:latin typeface="Calibri"/>
                <a:cs typeface="Calibri"/>
              </a:rPr>
              <a:t>antecendent</a:t>
            </a:r>
            <a:r>
              <a:rPr sz="1800" spc="25" dirty="0">
                <a:latin typeface="Calibri"/>
                <a:cs typeface="Calibri"/>
              </a:rPr>
              <a:t> </a:t>
            </a:r>
            <a:r>
              <a:rPr sz="1800" dirty="0">
                <a:latin typeface="Calibri"/>
                <a:cs typeface="Calibri"/>
              </a:rPr>
              <a:t>is</a:t>
            </a:r>
            <a:r>
              <a:rPr sz="1800" spc="-50" dirty="0">
                <a:latin typeface="Calibri"/>
                <a:cs typeface="Calibri"/>
              </a:rPr>
              <a:t> </a:t>
            </a:r>
            <a:r>
              <a:rPr sz="1800" dirty="0">
                <a:latin typeface="Calibri"/>
                <a:cs typeface="Calibri"/>
              </a:rPr>
              <a:t>verified</a:t>
            </a:r>
            <a:r>
              <a:rPr sz="1800" spc="-25" dirty="0">
                <a:latin typeface="Calibri"/>
                <a:cs typeface="Calibri"/>
              </a:rPr>
              <a:t> </a:t>
            </a:r>
            <a:r>
              <a:rPr sz="1800" dirty="0">
                <a:latin typeface="Calibri"/>
                <a:cs typeface="Calibri"/>
              </a:rPr>
              <a:t>using</a:t>
            </a:r>
            <a:r>
              <a:rPr sz="1800" spc="-30" dirty="0">
                <a:latin typeface="Calibri"/>
                <a:cs typeface="Calibri"/>
              </a:rPr>
              <a:t> </a:t>
            </a:r>
            <a:r>
              <a:rPr sz="1800" dirty="0">
                <a:latin typeface="Calibri"/>
                <a:cs typeface="Calibri"/>
              </a:rPr>
              <a:t>a</a:t>
            </a:r>
            <a:r>
              <a:rPr sz="1800" spc="-50" dirty="0">
                <a:latin typeface="Calibri"/>
                <a:cs typeface="Calibri"/>
              </a:rPr>
              <a:t> </a:t>
            </a:r>
            <a:r>
              <a:rPr sz="1800" dirty="0">
                <a:solidFill>
                  <a:srgbClr val="FF0000"/>
                </a:solidFill>
                <a:latin typeface="Calibri"/>
                <a:cs typeface="Calibri"/>
              </a:rPr>
              <a:t>test</a:t>
            </a:r>
            <a:r>
              <a:rPr sz="1800" spc="-40" dirty="0">
                <a:solidFill>
                  <a:srgbClr val="FF0000"/>
                </a:solidFill>
                <a:latin typeface="Calibri"/>
                <a:cs typeface="Calibri"/>
              </a:rPr>
              <a:t> </a:t>
            </a:r>
            <a:r>
              <a:rPr sz="1800" dirty="0">
                <a:solidFill>
                  <a:srgbClr val="FF0000"/>
                </a:solidFill>
                <a:latin typeface="Calibri"/>
                <a:cs typeface="Calibri"/>
              </a:rPr>
              <a:t>for</a:t>
            </a:r>
            <a:r>
              <a:rPr sz="1800" spc="-45" dirty="0">
                <a:solidFill>
                  <a:srgbClr val="FF0000"/>
                </a:solidFill>
                <a:latin typeface="Calibri"/>
                <a:cs typeface="Calibri"/>
              </a:rPr>
              <a:t> </a:t>
            </a:r>
            <a:r>
              <a:rPr sz="1800" spc="-10" dirty="0">
                <a:solidFill>
                  <a:srgbClr val="FF0000"/>
                </a:solidFill>
                <a:latin typeface="Calibri"/>
                <a:cs typeface="Calibri"/>
              </a:rPr>
              <a:t>independence</a:t>
            </a:r>
            <a:r>
              <a:rPr sz="1800" spc="-10" dirty="0">
                <a:latin typeface="Calibri"/>
                <a:cs typeface="Calibri"/>
              </a:rPr>
              <a:t>,</a:t>
            </a:r>
            <a:r>
              <a:rPr sz="1800" spc="50" dirty="0">
                <a:latin typeface="Calibri"/>
                <a:cs typeface="Calibri"/>
              </a:rPr>
              <a:t> </a:t>
            </a:r>
            <a:r>
              <a:rPr sz="1800" dirty="0">
                <a:latin typeface="Calibri"/>
                <a:cs typeface="Calibri"/>
              </a:rPr>
              <a:t>which</a:t>
            </a:r>
            <a:r>
              <a:rPr sz="1800" spc="-50" dirty="0">
                <a:latin typeface="Calibri"/>
                <a:cs typeface="Calibri"/>
              </a:rPr>
              <a:t> </a:t>
            </a:r>
            <a:r>
              <a:rPr sz="1800" spc="-25" dirty="0">
                <a:latin typeface="Calibri"/>
                <a:cs typeface="Calibri"/>
              </a:rPr>
              <a:t>is</a:t>
            </a:r>
            <a:endParaRPr sz="1800">
              <a:latin typeface="Calibri"/>
              <a:cs typeface="Calibri"/>
            </a:endParaRPr>
          </a:p>
          <a:p>
            <a:pPr marL="927100">
              <a:lnSpc>
                <a:spcPct val="100000"/>
              </a:lnSpc>
            </a:pPr>
            <a:r>
              <a:rPr sz="1800" dirty="0">
                <a:latin typeface="Arial MT"/>
                <a:cs typeface="Arial MT"/>
              </a:rPr>
              <a:t>§</a:t>
            </a:r>
            <a:r>
              <a:rPr sz="1800" spc="200" dirty="0">
                <a:latin typeface="Arial MT"/>
                <a:cs typeface="Arial MT"/>
              </a:rPr>
              <a:t> </a:t>
            </a:r>
            <a:r>
              <a:rPr sz="1800" dirty="0">
                <a:latin typeface="Calibri"/>
                <a:cs typeface="Calibri"/>
              </a:rPr>
              <a:t>a</a:t>
            </a:r>
            <a:r>
              <a:rPr sz="1800" spc="-50" dirty="0">
                <a:latin typeface="Calibri"/>
                <a:cs typeface="Calibri"/>
              </a:rPr>
              <a:t> </a:t>
            </a:r>
            <a:r>
              <a:rPr sz="1800" b="1" spc="-10" dirty="0">
                <a:latin typeface="Calibri"/>
                <a:cs typeface="Calibri"/>
              </a:rPr>
              <a:t>chi-</a:t>
            </a:r>
            <a:r>
              <a:rPr sz="1800" b="1" dirty="0">
                <a:latin typeface="Calibri"/>
                <a:cs typeface="Calibri"/>
              </a:rPr>
              <a:t>square</a:t>
            </a:r>
            <a:r>
              <a:rPr sz="1800" b="1" spc="-50" dirty="0">
                <a:latin typeface="Calibri"/>
                <a:cs typeface="Calibri"/>
              </a:rPr>
              <a:t> </a:t>
            </a:r>
            <a:r>
              <a:rPr sz="1800" b="1" dirty="0">
                <a:latin typeface="Calibri"/>
                <a:cs typeface="Calibri"/>
              </a:rPr>
              <a:t>test</a:t>
            </a:r>
            <a:r>
              <a:rPr sz="1800" b="1" spc="-45" dirty="0">
                <a:latin typeface="Calibri"/>
                <a:cs typeface="Calibri"/>
              </a:rPr>
              <a:t> </a:t>
            </a:r>
            <a:r>
              <a:rPr sz="1800" dirty="0">
                <a:latin typeface="Calibri"/>
                <a:cs typeface="Calibri"/>
              </a:rPr>
              <a:t>if</a:t>
            </a:r>
            <a:r>
              <a:rPr sz="1800" spc="-5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expected</a:t>
            </a:r>
            <a:r>
              <a:rPr sz="1800" spc="5" dirty="0">
                <a:latin typeface="Calibri"/>
                <a:cs typeface="Calibri"/>
              </a:rPr>
              <a:t> </a:t>
            </a:r>
            <a:r>
              <a:rPr sz="1800" dirty="0">
                <a:latin typeface="Calibri"/>
                <a:cs typeface="Calibri"/>
              </a:rPr>
              <a:t>cell</a:t>
            </a:r>
            <a:r>
              <a:rPr sz="1800" spc="-40" dirty="0">
                <a:latin typeface="Calibri"/>
                <a:cs typeface="Calibri"/>
              </a:rPr>
              <a:t> </a:t>
            </a:r>
            <a:r>
              <a:rPr sz="1800" dirty="0">
                <a:latin typeface="Calibri"/>
                <a:cs typeface="Calibri"/>
              </a:rPr>
              <a:t>frequencies</a:t>
            </a:r>
            <a:r>
              <a:rPr sz="1800" spc="30" dirty="0">
                <a:latin typeface="Calibri"/>
                <a:cs typeface="Calibri"/>
              </a:rPr>
              <a:t> </a:t>
            </a:r>
            <a:r>
              <a:rPr sz="1800" dirty="0">
                <a:latin typeface="Calibri"/>
                <a:cs typeface="Calibri"/>
              </a:rPr>
              <a:t>are</a:t>
            </a:r>
            <a:r>
              <a:rPr sz="1800" spc="-60" dirty="0">
                <a:latin typeface="Calibri"/>
                <a:cs typeface="Calibri"/>
              </a:rPr>
              <a:t> </a:t>
            </a:r>
            <a:r>
              <a:rPr sz="1800" spc="-10" dirty="0">
                <a:latin typeface="Calibri"/>
                <a:cs typeface="Calibri"/>
              </a:rPr>
              <a:t>greater </a:t>
            </a:r>
            <a:r>
              <a:rPr sz="1800" dirty="0">
                <a:latin typeface="Calibri"/>
                <a:cs typeface="Calibri"/>
              </a:rPr>
              <a:t>than</a:t>
            </a:r>
            <a:r>
              <a:rPr sz="1800" spc="-20" dirty="0">
                <a:latin typeface="Calibri"/>
                <a:cs typeface="Calibri"/>
              </a:rPr>
              <a:t> </a:t>
            </a:r>
            <a:r>
              <a:rPr sz="1800" spc="-25" dirty="0">
                <a:latin typeface="Calibri"/>
                <a:cs typeface="Calibri"/>
              </a:rPr>
              <a:t>10.</a:t>
            </a:r>
            <a:endParaRPr sz="1800">
              <a:latin typeface="Calibri"/>
              <a:cs typeface="Calibri"/>
            </a:endParaRPr>
          </a:p>
          <a:p>
            <a:pPr marL="927100">
              <a:lnSpc>
                <a:spcPct val="100000"/>
              </a:lnSpc>
            </a:pPr>
            <a:r>
              <a:rPr sz="1800" dirty="0">
                <a:latin typeface="Arial MT"/>
                <a:cs typeface="Arial MT"/>
              </a:rPr>
              <a:t>§</a:t>
            </a:r>
            <a:r>
              <a:rPr sz="1800" spc="185" dirty="0">
                <a:latin typeface="Arial MT"/>
                <a:cs typeface="Arial MT"/>
              </a:rPr>
              <a:t> </a:t>
            </a:r>
            <a:r>
              <a:rPr sz="1800" b="1" spc="-25" dirty="0">
                <a:latin typeface="Calibri"/>
                <a:cs typeface="Calibri"/>
              </a:rPr>
              <a:t>Yates'</a:t>
            </a:r>
            <a:r>
              <a:rPr sz="1800" b="1" spc="-70" dirty="0">
                <a:latin typeface="Calibri"/>
                <a:cs typeface="Calibri"/>
              </a:rPr>
              <a:t> </a:t>
            </a:r>
            <a:r>
              <a:rPr sz="1800" b="1" dirty="0">
                <a:latin typeface="Calibri"/>
                <a:cs typeface="Calibri"/>
              </a:rPr>
              <a:t>Correction</a:t>
            </a:r>
            <a:r>
              <a:rPr sz="1800" b="1" spc="-65" dirty="0">
                <a:latin typeface="Calibri"/>
                <a:cs typeface="Calibri"/>
              </a:rPr>
              <a:t> </a:t>
            </a:r>
            <a:r>
              <a:rPr sz="1800" b="1" dirty="0">
                <a:latin typeface="Calibri"/>
                <a:cs typeface="Calibri"/>
              </a:rPr>
              <a:t>for</a:t>
            </a:r>
            <a:r>
              <a:rPr sz="1800" b="1" spc="-55" dirty="0">
                <a:latin typeface="Calibri"/>
                <a:cs typeface="Calibri"/>
              </a:rPr>
              <a:t> </a:t>
            </a:r>
            <a:r>
              <a:rPr sz="1800" b="1" dirty="0">
                <a:latin typeface="Calibri"/>
                <a:cs typeface="Calibri"/>
              </a:rPr>
              <a:t>Continuity</a:t>
            </a:r>
            <a:r>
              <a:rPr sz="1800" b="1" spc="-25" dirty="0">
                <a:latin typeface="Calibri"/>
                <a:cs typeface="Calibri"/>
              </a:rPr>
              <a:t> </a:t>
            </a:r>
            <a:r>
              <a:rPr sz="1800" dirty="0">
                <a:latin typeface="Calibri"/>
                <a:cs typeface="Calibri"/>
              </a:rPr>
              <a:t>when</a:t>
            </a:r>
            <a:r>
              <a:rPr sz="1800" spc="-45"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expected frequencies</a:t>
            </a:r>
            <a:r>
              <a:rPr sz="1800" spc="-5" dirty="0">
                <a:latin typeface="Calibri"/>
                <a:cs typeface="Calibri"/>
              </a:rPr>
              <a:t> </a:t>
            </a:r>
            <a:r>
              <a:rPr sz="1800" dirty="0">
                <a:latin typeface="Calibri"/>
                <a:cs typeface="Calibri"/>
              </a:rPr>
              <a:t>are</a:t>
            </a:r>
            <a:r>
              <a:rPr sz="1800" spc="-45" dirty="0">
                <a:latin typeface="Calibri"/>
                <a:cs typeface="Calibri"/>
              </a:rPr>
              <a:t> </a:t>
            </a:r>
            <a:r>
              <a:rPr sz="1800" dirty="0">
                <a:latin typeface="Calibri"/>
                <a:cs typeface="Calibri"/>
              </a:rPr>
              <a:t>between</a:t>
            </a:r>
            <a:r>
              <a:rPr sz="1800" spc="-25" dirty="0">
                <a:latin typeface="Calibri"/>
                <a:cs typeface="Calibri"/>
              </a:rPr>
              <a:t> </a:t>
            </a:r>
            <a:r>
              <a:rPr sz="1800" dirty="0">
                <a:latin typeface="Calibri"/>
                <a:cs typeface="Calibri"/>
              </a:rPr>
              <a:t>5</a:t>
            </a:r>
            <a:r>
              <a:rPr sz="1800" spc="-40" dirty="0">
                <a:latin typeface="Calibri"/>
                <a:cs typeface="Calibri"/>
              </a:rPr>
              <a:t> </a:t>
            </a:r>
            <a:r>
              <a:rPr sz="1800" dirty="0">
                <a:latin typeface="Calibri"/>
                <a:cs typeface="Calibri"/>
              </a:rPr>
              <a:t>and</a:t>
            </a:r>
            <a:r>
              <a:rPr sz="1800" spc="-50" dirty="0">
                <a:latin typeface="Calibri"/>
                <a:cs typeface="Calibri"/>
              </a:rPr>
              <a:t> </a:t>
            </a:r>
            <a:r>
              <a:rPr sz="1800" spc="-25" dirty="0">
                <a:latin typeface="Calibri"/>
                <a:cs typeface="Calibri"/>
              </a:rPr>
              <a:t>10.</a:t>
            </a:r>
            <a:endParaRPr sz="1800">
              <a:latin typeface="Calibri"/>
              <a:cs typeface="Calibri"/>
            </a:endParaRPr>
          </a:p>
          <a:p>
            <a:pPr marL="927100">
              <a:lnSpc>
                <a:spcPct val="100000"/>
              </a:lnSpc>
            </a:pPr>
            <a:r>
              <a:rPr sz="1800" dirty="0">
                <a:latin typeface="Arial MT"/>
                <a:cs typeface="Arial MT"/>
              </a:rPr>
              <a:t>§</a:t>
            </a:r>
            <a:r>
              <a:rPr sz="1800" spc="210" dirty="0">
                <a:latin typeface="Arial MT"/>
                <a:cs typeface="Arial MT"/>
              </a:rPr>
              <a:t> </a:t>
            </a:r>
            <a:r>
              <a:rPr sz="1800" b="1" dirty="0">
                <a:latin typeface="Calibri"/>
                <a:cs typeface="Calibri"/>
              </a:rPr>
              <a:t>Fisher's</a:t>
            </a:r>
            <a:r>
              <a:rPr sz="1800" b="1" spc="-65" dirty="0">
                <a:latin typeface="Calibri"/>
                <a:cs typeface="Calibri"/>
              </a:rPr>
              <a:t> </a:t>
            </a:r>
            <a:r>
              <a:rPr sz="1800" b="1" dirty="0">
                <a:latin typeface="Calibri"/>
                <a:cs typeface="Calibri"/>
              </a:rPr>
              <a:t>Exact</a:t>
            </a:r>
            <a:r>
              <a:rPr sz="1800" b="1" spc="-45" dirty="0">
                <a:latin typeface="Calibri"/>
                <a:cs typeface="Calibri"/>
              </a:rPr>
              <a:t> </a:t>
            </a:r>
            <a:r>
              <a:rPr sz="1800" b="1" spc="-30" dirty="0">
                <a:latin typeface="Calibri"/>
                <a:cs typeface="Calibri"/>
              </a:rPr>
              <a:t>Test</a:t>
            </a:r>
            <a:r>
              <a:rPr sz="1800" b="1" spc="-55" dirty="0">
                <a:latin typeface="Calibri"/>
                <a:cs typeface="Calibri"/>
              </a:rPr>
              <a:t> </a:t>
            </a:r>
            <a:r>
              <a:rPr sz="1800" dirty="0">
                <a:latin typeface="Calibri"/>
                <a:cs typeface="Calibri"/>
              </a:rPr>
              <a:t>for</a:t>
            </a:r>
            <a:r>
              <a:rPr sz="1800" spc="-45" dirty="0">
                <a:latin typeface="Calibri"/>
                <a:cs typeface="Calibri"/>
              </a:rPr>
              <a:t> </a:t>
            </a:r>
            <a:r>
              <a:rPr sz="1800" spc="-10" dirty="0">
                <a:latin typeface="Calibri"/>
                <a:cs typeface="Calibri"/>
              </a:rPr>
              <a:t>expected</a:t>
            </a:r>
            <a:r>
              <a:rPr sz="1800" spc="5" dirty="0">
                <a:latin typeface="Calibri"/>
                <a:cs typeface="Calibri"/>
              </a:rPr>
              <a:t> </a:t>
            </a:r>
            <a:r>
              <a:rPr sz="1800" spc="-10" dirty="0">
                <a:latin typeface="Calibri"/>
                <a:cs typeface="Calibri"/>
              </a:rPr>
              <a:t>frequencies</a:t>
            </a:r>
            <a:r>
              <a:rPr sz="1800" spc="35" dirty="0">
                <a:latin typeface="Calibri"/>
                <a:cs typeface="Calibri"/>
              </a:rPr>
              <a:t> </a:t>
            </a:r>
            <a:r>
              <a:rPr sz="1800" dirty="0">
                <a:latin typeface="Calibri"/>
                <a:cs typeface="Calibri"/>
              </a:rPr>
              <a:t>less</a:t>
            </a:r>
            <a:r>
              <a:rPr sz="1800" spc="-35" dirty="0">
                <a:latin typeface="Calibri"/>
                <a:cs typeface="Calibri"/>
              </a:rPr>
              <a:t> </a:t>
            </a:r>
            <a:r>
              <a:rPr sz="1800" dirty="0">
                <a:latin typeface="Calibri"/>
                <a:cs typeface="Calibri"/>
              </a:rPr>
              <a:t>than</a:t>
            </a:r>
            <a:r>
              <a:rPr sz="1800" spc="-35" dirty="0">
                <a:latin typeface="Calibri"/>
                <a:cs typeface="Calibri"/>
              </a:rPr>
              <a:t> </a:t>
            </a:r>
            <a:r>
              <a:rPr sz="1800" spc="-25" dirty="0">
                <a:latin typeface="Calibri"/>
                <a:cs typeface="Calibri"/>
              </a:rPr>
              <a:t>5.</a:t>
            </a:r>
            <a:endParaRPr sz="1800">
              <a:latin typeface="Calibri"/>
              <a:cs typeface="Calibri"/>
            </a:endParaRPr>
          </a:p>
          <a:p>
            <a:pPr marL="356870" indent="-344170">
              <a:lnSpc>
                <a:spcPct val="100000"/>
              </a:lnSpc>
              <a:spcBef>
                <a:spcPts val="5"/>
              </a:spcBef>
              <a:buAutoNum type="arabicPeriod" startAt="2"/>
              <a:tabLst>
                <a:tab pos="356870" algn="l"/>
              </a:tabLst>
            </a:pPr>
            <a:r>
              <a:rPr sz="1800" dirty="0">
                <a:latin typeface="Calibri"/>
                <a:cs typeface="Calibri"/>
              </a:rPr>
              <a:t>Eliminate</a:t>
            </a:r>
            <a:r>
              <a:rPr sz="1800" spc="-35" dirty="0">
                <a:latin typeface="Calibri"/>
                <a:cs typeface="Calibri"/>
              </a:rPr>
              <a:t> </a:t>
            </a:r>
            <a:r>
              <a:rPr sz="1800" dirty="0">
                <a:latin typeface="Calibri"/>
                <a:cs typeface="Calibri"/>
              </a:rPr>
              <a:t>unecessary</a:t>
            </a:r>
            <a:r>
              <a:rPr sz="1800" spc="-20" dirty="0">
                <a:latin typeface="Calibri"/>
                <a:cs typeface="Calibri"/>
              </a:rPr>
              <a:t> </a:t>
            </a:r>
            <a:r>
              <a:rPr sz="1800" dirty="0">
                <a:latin typeface="Calibri"/>
                <a:cs typeface="Calibri"/>
              </a:rPr>
              <a:t>rules</a:t>
            </a:r>
            <a:r>
              <a:rPr sz="1800" spc="-35" dirty="0">
                <a:latin typeface="Calibri"/>
                <a:cs typeface="Calibri"/>
              </a:rPr>
              <a:t> </a:t>
            </a:r>
            <a:r>
              <a:rPr sz="1800" dirty="0">
                <a:latin typeface="Calibri"/>
                <a:cs typeface="Calibri"/>
              </a:rPr>
              <a:t>to</a:t>
            </a:r>
            <a:r>
              <a:rPr sz="1800" spc="-65" dirty="0">
                <a:latin typeface="Calibri"/>
                <a:cs typeface="Calibri"/>
              </a:rPr>
              <a:t> </a:t>
            </a:r>
            <a:r>
              <a:rPr sz="1800" dirty="0">
                <a:latin typeface="Calibri"/>
                <a:cs typeface="Calibri"/>
              </a:rPr>
              <a:t>simplify</a:t>
            </a:r>
            <a:r>
              <a:rPr sz="1800" spc="-20" dirty="0">
                <a:latin typeface="Calibri"/>
                <a:cs typeface="Calibri"/>
              </a:rPr>
              <a:t> </a:t>
            </a:r>
            <a:r>
              <a:rPr sz="1800" dirty="0">
                <a:latin typeface="Calibri"/>
                <a:cs typeface="Calibri"/>
              </a:rPr>
              <a:t>the</a:t>
            </a:r>
            <a:r>
              <a:rPr sz="1800" spc="-55" dirty="0">
                <a:latin typeface="Calibri"/>
                <a:cs typeface="Calibri"/>
              </a:rPr>
              <a:t> </a:t>
            </a:r>
            <a:r>
              <a:rPr sz="1800" dirty="0">
                <a:latin typeface="Calibri"/>
                <a:cs typeface="Calibri"/>
              </a:rPr>
              <a:t>rule</a:t>
            </a:r>
            <a:r>
              <a:rPr sz="1800" spc="-50" dirty="0">
                <a:latin typeface="Calibri"/>
                <a:cs typeface="Calibri"/>
              </a:rPr>
              <a:t> </a:t>
            </a:r>
            <a:r>
              <a:rPr sz="1800" spc="-20" dirty="0">
                <a:latin typeface="Calibri"/>
                <a:cs typeface="Calibri"/>
              </a:rPr>
              <a:t>set.</a:t>
            </a:r>
            <a:endParaRPr sz="1800">
              <a:latin typeface="Calibri"/>
              <a:cs typeface="Calibri"/>
            </a:endParaRPr>
          </a:p>
          <a:p>
            <a:pPr marL="755015" lvl="1" indent="-285115">
              <a:lnSpc>
                <a:spcPct val="100000"/>
              </a:lnSpc>
              <a:buFont typeface="Courier New"/>
              <a:buChar char="o"/>
              <a:tabLst>
                <a:tab pos="755015" algn="l"/>
              </a:tabLst>
            </a:pPr>
            <a:r>
              <a:rPr sz="1800" dirty="0">
                <a:latin typeface="Calibri"/>
                <a:cs typeface="Calibri"/>
              </a:rPr>
              <a:t>Once</a:t>
            </a:r>
            <a:r>
              <a:rPr sz="1800" spc="-65" dirty="0">
                <a:latin typeface="Calibri"/>
                <a:cs typeface="Calibri"/>
              </a:rPr>
              <a:t> </a:t>
            </a:r>
            <a:r>
              <a:rPr sz="1800" dirty="0">
                <a:latin typeface="Calibri"/>
                <a:cs typeface="Calibri"/>
              </a:rPr>
              <a:t>individual</a:t>
            </a:r>
            <a:r>
              <a:rPr sz="1800" spc="-25" dirty="0">
                <a:latin typeface="Calibri"/>
                <a:cs typeface="Calibri"/>
              </a:rPr>
              <a:t> </a:t>
            </a:r>
            <a:r>
              <a:rPr sz="1800" dirty="0">
                <a:latin typeface="Calibri"/>
                <a:cs typeface="Calibri"/>
              </a:rPr>
              <a:t>rules</a:t>
            </a:r>
            <a:r>
              <a:rPr sz="1800" spc="-70" dirty="0">
                <a:latin typeface="Calibri"/>
                <a:cs typeface="Calibri"/>
              </a:rPr>
              <a:t> </a:t>
            </a:r>
            <a:r>
              <a:rPr sz="1800" dirty="0">
                <a:latin typeface="Calibri"/>
                <a:cs typeface="Calibri"/>
              </a:rPr>
              <a:t>have</a:t>
            </a:r>
            <a:r>
              <a:rPr sz="1800" spc="-65" dirty="0">
                <a:latin typeface="Calibri"/>
                <a:cs typeface="Calibri"/>
              </a:rPr>
              <a:t> </a:t>
            </a:r>
            <a:r>
              <a:rPr sz="1800" dirty="0">
                <a:latin typeface="Calibri"/>
                <a:cs typeface="Calibri"/>
              </a:rPr>
              <a:t>been</a:t>
            </a:r>
            <a:r>
              <a:rPr sz="1800" spc="-35" dirty="0">
                <a:latin typeface="Calibri"/>
                <a:cs typeface="Calibri"/>
              </a:rPr>
              <a:t> </a:t>
            </a:r>
            <a:r>
              <a:rPr sz="1800" dirty="0">
                <a:latin typeface="Calibri"/>
                <a:cs typeface="Calibri"/>
              </a:rPr>
              <a:t>simplified</a:t>
            </a:r>
            <a:r>
              <a:rPr sz="1800" spc="-45" dirty="0">
                <a:latin typeface="Calibri"/>
                <a:cs typeface="Calibri"/>
              </a:rPr>
              <a:t> </a:t>
            </a:r>
            <a:r>
              <a:rPr sz="1800" dirty="0">
                <a:latin typeface="Calibri"/>
                <a:cs typeface="Calibri"/>
              </a:rPr>
              <a:t>by</a:t>
            </a:r>
            <a:r>
              <a:rPr sz="1800" spc="-65" dirty="0">
                <a:latin typeface="Calibri"/>
                <a:cs typeface="Calibri"/>
              </a:rPr>
              <a:t> </a:t>
            </a:r>
            <a:r>
              <a:rPr sz="1800" dirty="0">
                <a:latin typeface="Calibri"/>
                <a:cs typeface="Calibri"/>
              </a:rPr>
              <a:t>eliminating</a:t>
            </a:r>
            <a:r>
              <a:rPr sz="1800" spc="-25" dirty="0">
                <a:latin typeface="Calibri"/>
                <a:cs typeface="Calibri"/>
              </a:rPr>
              <a:t> </a:t>
            </a:r>
            <a:r>
              <a:rPr sz="1800" spc="-10" dirty="0">
                <a:latin typeface="Calibri"/>
                <a:cs typeface="Calibri"/>
              </a:rPr>
              <a:t>redundant</a:t>
            </a:r>
            <a:r>
              <a:rPr sz="1800" spc="-5" dirty="0">
                <a:latin typeface="Calibri"/>
                <a:cs typeface="Calibri"/>
              </a:rPr>
              <a:t> </a:t>
            </a:r>
            <a:r>
              <a:rPr sz="1800" spc="-10" dirty="0">
                <a:latin typeface="Calibri"/>
                <a:cs typeface="Calibri"/>
              </a:rPr>
              <a:t>antecedents,</a:t>
            </a:r>
            <a:r>
              <a:rPr sz="1800" spc="-15" dirty="0">
                <a:latin typeface="Calibri"/>
                <a:cs typeface="Calibri"/>
              </a:rPr>
              <a:t> </a:t>
            </a:r>
            <a:r>
              <a:rPr sz="1800" dirty="0">
                <a:latin typeface="Calibri"/>
                <a:cs typeface="Calibri"/>
              </a:rPr>
              <a:t>simplify</a:t>
            </a:r>
            <a:r>
              <a:rPr sz="1800" spc="-40" dirty="0">
                <a:latin typeface="Calibri"/>
                <a:cs typeface="Calibri"/>
              </a:rPr>
              <a:t> </a:t>
            </a:r>
            <a:r>
              <a:rPr sz="1800" dirty="0">
                <a:latin typeface="Calibri"/>
                <a:cs typeface="Calibri"/>
              </a:rPr>
              <a:t>the</a:t>
            </a:r>
            <a:r>
              <a:rPr sz="1800" spc="-65" dirty="0">
                <a:latin typeface="Calibri"/>
                <a:cs typeface="Calibri"/>
              </a:rPr>
              <a:t> </a:t>
            </a:r>
            <a:r>
              <a:rPr sz="1800" dirty="0">
                <a:latin typeface="Calibri"/>
                <a:cs typeface="Calibri"/>
              </a:rPr>
              <a:t>entire</a:t>
            </a:r>
            <a:r>
              <a:rPr sz="1800" spc="-30" dirty="0">
                <a:latin typeface="Calibri"/>
                <a:cs typeface="Calibri"/>
              </a:rPr>
              <a:t> </a:t>
            </a:r>
            <a:r>
              <a:rPr sz="1800" dirty="0">
                <a:latin typeface="Calibri"/>
                <a:cs typeface="Calibri"/>
              </a:rPr>
              <a:t>set</a:t>
            </a:r>
            <a:r>
              <a:rPr sz="1800" spc="-75" dirty="0">
                <a:latin typeface="Calibri"/>
                <a:cs typeface="Calibri"/>
              </a:rPr>
              <a:t> </a:t>
            </a:r>
            <a:r>
              <a:rPr sz="1800" spc="-25" dirty="0">
                <a:latin typeface="Calibri"/>
                <a:cs typeface="Calibri"/>
              </a:rPr>
              <a:t>by</a:t>
            </a:r>
            <a:endParaRPr sz="1800">
              <a:latin typeface="Calibri"/>
              <a:cs typeface="Calibri"/>
            </a:endParaRPr>
          </a:p>
          <a:p>
            <a:pPr marL="756285">
              <a:lnSpc>
                <a:spcPct val="100000"/>
              </a:lnSpc>
            </a:pPr>
            <a:r>
              <a:rPr sz="1800" dirty="0">
                <a:latin typeface="Calibri"/>
                <a:cs typeface="Calibri"/>
              </a:rPr>
              <a:t>eliminating</a:t>
            </a:r>
            <a:r>
              <a:rPr sz="1800" spc="-65" dirty="0">
                <a:latin typeface="Calibri"/>
                <a:cs typeface="Calibri"/>
              </a:rPr>
              <a:t> </a:t>
            </a:r>
            <a:r>
              <a:rPr sz="1800" dirty="0">
                <a:latin typeface="Calibri"/>
                <a:cs typeface="Calibri"/>
              </a:rPr>
              <a:t>unecessary</a:t>
            </a:r>
            <a:r>
              <a:rPr sz="1800" spc="-50" dirty="0">
                <a:latin typeface="Calibri"/>
                <a:cs typeface="Calibri"/>
              </a:rPr>
              <a:t> </a:t>
            </a:r>
            <a:r>
              <a:rPr sz="1800" spc="-10" dirty="0">
                <a:latin typeface="Calibri"/>
                <a:cs typeface="Calibri"/>
              </a:rPr>
              <a:t>rules.</a:t>
            </a:r>
            <a:endParaRPr sz="1800">
              <a:latin typeface="Calibri"/>
              <a:cs typeface="Calibri"/>
            </a:endParaRPr>
          </a:p>
          <a:p>
            <a:pPr marL="755650" lvl="1" indent="-285750">
              <a:lnSpc>
                <a:spcPct val="100000"/>
              </a:lnSpc>
              <a:buFont typeface="Courier New"/>
              <a:buChar char="o"/>
              <a:tabLst>
                <a:tab pos="755650" algn="l"/>
              </a:tabLst>
            </a:pPr>
            <a:r>
              <a:rPr sz="1800" spc="-10" dirty="0">
                <a:latin typeface="Calibri"/>
                <a:cs typeface="Calibri"/>
              </a:rPr>
              <a:t>Attempt</a:t>
            </a:r>
            <a:r>
              <a:rPr sz="1800" spc="-45"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replace</a:t>
            </a:r>
            <a:r>
              <a:rPr sz="1800" spc="-25" dirty="0">
                <a:latin typeface="Calibri"/>
                <a:cs typeface="Calibri"/>
              </a:rPr>
              <a:t> </a:t>
            </a:r>
            <a:r>
              <a:rPr sz="1800" dirty="0">
                <a:latin typeface="Calibri"/>
                <a:cs typeface="Calibri"/>
              </a:rPr>
              <a:t>those</a:t>
            </a:r>
            <a:r>
              <a:rPr sz="1800" spc="-45" dirty="0">
                <a:latin typeface="Calibri"/>
                <a:cs typeface="Calibri"/>
              </a:rPr>
              <a:t> </a:t>
            </a:r>
            <a:r>
              <a:rPr sz="1800" dirty="0">
                <a:latin typeface="Calibri"/>
                <a:cs typeface="Calibri"/>
              </a:rPr>
              <a:t>rules</a:t>
            </a:r>
            <a:r>
              <a:rPr sz="1800" spc="-25" dirty="0">
                <a:latin typeface="Calibri"/>
                <a:cs typeface="Calibri"/>
              </a:rPr>
              <a:t> </a:t>
            </a:r>
            <a:r>
              <a:rPr sz="1800" dirty="0">
                <a:latin typeface="Calibri"/>
                <a:cs typeface="Calibri"/>
              </a:rPr>
              <a:t>that</a:t>
            </a:r>
            <a:r>
              <a:rPr sz="1800" spc="-45" dirty="0">
                <a:latin typeface="Calibri"/>
                <a:cs typeface="Calibri"/>
              </a:rPr>
              <a:t> </a:t>
            </a:r>
            <a:r>
              <a:rPr sz="1800" dirty="0">
                <a:latin typeface="Calibri"/>
                <a:cs typeface="Calibri"/>
              </a:rPr>
              <a:t>share</a:t>
            </a:r>
            <a:r>
              <a:rPr sz="1800" spc="-40"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most</a:t>
            </a:r>
            <a:r>
              <a:rPr sz="1800" spc="-60" dirty="0">
                <a:latin typeface="Calibri"/>
                <a:cs typeface="Calibri"/>
              </a:rPr>
              <a:t> </a:t>
            </a:r>
            <a:r>
              <a:rPr sz="1800" dirty="0">
                <a:latin typeface="Calibri"/>
                <a:cs typeface="Calibri"/>
              </a:rPr>
              <a:t>common</a:t>
            </a:r>
            <a:r>
              <a:rPr sz="1800" spc="-65" dirty="0">
                <a:latin typeface="Calibri"/>
                <a:cs typeface="Calibri"/>
              </a:rPr>
              <a:t> </a:t>
            </a:r>
            <a:r>
              <a:rPr sz="1800" spc="-10" dirty="0">
                <a:latin typeface="Calibri"/>
                <a:cs typeface="Calibri"/>
              </a:rPr>
              <a:t>consequent</a:t>
            </a:r>
            <a:r>
              <a:rPr sz="1800" spc="25" dirty="0">
                <a:latin typeface="Calibri"/>
                <a:cs typeface="Calibri"/>
              </a:rPr>
              <a:t> </a:t>
            </a:r>
            <a:r>
              <a:rPr sz="1800" dirty="0">
                <a:latin typeface="Calibri"/>
                <a:cs typeface="Calibri"/>
              </a:rPr>
              <a:t>by</a:t>
            </a:r>
            <a:r>
              <a:rPr sz="1800" spc="-55" dirty="0">
                <a:latin typeface="Calibri"/>
                <a:cs typeface="Calibri"/>
              </a:rPr>
              <a:t> </a:t>
            </a:r>
            <a:r>
              <a:rPr sz="1800" dirty="0">
                <a:latin typeface="Calibri"/>
                <a:cs typeface="Calibri"/>
              </a:rPr>
              <a:t>a</a:t>
            </a:r>
            <a:r>
              <a:rPr sz="1800" spc="-5" dirty="0">
                <a:latin typeface="Calibri"/>
                <a:cs typeface="Calibri"/>
              </a:rPr>
              <a:t> </a:t>
            </a:r>
            <a:r>
              <a:rPr sz="1800" b="1" dirty="0">
                <a:latin typeface="Calibri"/>
                <a:cs typeface="Calibri"/>
              </a:rPr>
              <a:t>default</a:t>
            </a:r>
            <a:r>
              <a:rPr sz="1800" b="1" spc="-40" dirty="0">
                <a:latin typeface="Calibri"/>
                <a:cs typeface="Calibri"/>
              </a:rPr>
              <a:t> </a:t>
            </a:r>
            <a:r>
              <a:rPr sz="1800" b="1" dirty="0">
                <a:latin typeface="Calibri"/>
                <a:cs typeface="Calibri"/>
              </a:rPr>
              <a:t>rule</a:t>
            </a:r>
            <a:r>
              <a:rPr sz="1800" b="1" spc="-70" dirty="0">
                <a:latin typeface="Calibri"/>
                <a:cs typeface="Calibri"/>
              </a:rPr>
              <a:t> </a:t>
            </a:r>
            <a:r>
              <a:rPr sz="1800" dirty="0">
                <a:latin typeface="Calibri"/>
                <a:cs typeface="Calibri"/>
              </a:rPr>
              <a:t>that</a:t>
            </a:r>
            <a:r>
              <a:rPr sz="1800" spc="-40" dirty="0">
                <a:latin typeface="Calibri"/>
                <a:cs typeface="Calibri"/>
              </a:rPr>
              <a:t> </a:t>
            </a:r>
            <a:r>
              <a:rPr sz="1800" dirty="0">
                <a:latin typeface="Calibri"/>
                <a:cs typeface="Calibri"/>
              </a:rPr>
              <a:t>is</a:t>
            </a:r>
            <a:r>
              <a:rPr sz="1800" spc="-45" dirty="0">
                <a:latin typeface="Calibri"/>
                <a:cs typeface="Calibri"/>
              </a:rPr>
              <a:t> </a:t>
            </a:r>
            <a:r>
              <a:rPr sz="1800" dirty="0">
                <a:latin typeface="Calibri"/>
                <a:cs typeface="Calibri"/>
              </a:rPr>
              <a:t>triggered</a:t>
            </a:r>
            <a:r>
              <a:rPr sz="1800" spc="-5" dirty="0">
                <a:latin typeface="Calibri"/>
                <a:cs typeface="Calibri"/>
              </a:rPr>
              <a:t> </a:t>
            </a:r>
            <a:r>
              <a:rPr sz="1800" spc="-20" dirty="0">
                <a:latin typeface="Calibri"/>
                <a:cs typeface="Calibri"/>
              </a:rPr>
              <a:t>when</a:t>
            </a:r>
            <a:endParaRPr sz="1800">
              <a:latin typeface="Calibri"/>
              <a:cs typeface="Calibri"/>
            </a:endParaRPr>
          </a:p>
          <a:p>
            <a:pPr marL="756285">
              <a:lnSpc>
                <a:spcPct val="100000"/>
              </a:lnSpc>
            </a:pPr>
            <a:r>
              <a:rPr sz="1800" dirty="0">
                <a:latin typeface="Calibri"/>
                <a:cs typeface="Calibri"/>
              </a:rPr>
              <a:t>no</a:t>
            </a:r>
            <a:r>
              <a:rPr sz="1800" spc="-25" dirty="0">
                <a:latin typeface="Calibri"/>
                <a:cs typeface="Calibri"/>
              </a:rPr>
              <a:t> </a:t>
            </a:r>
            <a:r>
              <a:rPr sz="1800" dirty="0">
                <a:latin typeface="Calibri"/>
                <a:cs typeface="Calibri"/>
              </a:rPr>
              <a:t>other</a:t>
            </a:r>
            <a:r>
              <a:rPr sz="1800" spc="-15" dirty="0">
                <a:latin typeface="Calibri"/>
                <a:cs typeface="Calibri"/>
              </a:rPr>
              <a:t> </a:t>
            </a:r>
            <a:r>
              <a:rPr sz="1800" dirty="0">
                <a:latin typeface="Calibri"/>
                <a:cs typeface="Calibri"/>
              </a:rPr>
              <a:t>rule</a:t>
            </a:r>
            <a:r>
              <a:rPr sz="1800" spc="5" dirty="0">
                <a:latin typeface="Calibri"/>
                <a:cs typeface="Calibri"/>
              </a:rPr>
              <a:t> </a:t>
            </a:r>
            <a:r>
              <a:rPr sz="1800" dirty="0">
                <a:latin typeface="Calibri"/>
                <a:cs typeface="Calibri"/>
              </a:rPr>
              <a:t>is</a:t>
            </a:r>
            <a:r>
              <a:rPr sz="1800" spc="-40" dirty="0">
                <a:latin typeface="Calibri"/>
                <a:cs typeface="Calibri"/>
              </a:rPr>
              <a:t> </a:t>
            </a:r>
            <a:r>
              <a:rPr sz="1800" spc="-10" dirty="0">
                <a:latin typeface="Calibri"/>
                <a:cs typeface="Calibri"/>
              </a:rPr>
              <a:t>triggered.</a:t>
            </a:r>
            <a:endParaRPr sz="1800">
              <a:latin typeface="Calibri"/>
              <a:cs typeface="Calibri"/>
            </a:endParaRPr>
          </a:p>
          <a:p>
            <a:pPr marL="927100">
              <a:lnSpc>
                <a:spcPct val="100000"/>
              </a:lnSpc>
              <a:spcBef>
                <a:spcPts val="5"/>
              </a:spcBef>
            </a:pPr>
            <a:r>
              <a:rPr sz="1800" dirty="0">
                <a:latin typeface="Arial MT"/>
                <a:cs typeface="Arial MT"/>
              </a:rPr>
              <a:t>§</a:t>
            </a:r>
            <a:r>
              <a:rPr sz="1800" spc="210" dirty="0">
                <a:latin typeface="Arial MT"/>
                <a:cs typeface="Arial MT"/>
              </a:rPr>
              <a:t> </a:t>
            </a:r>
            <a:r>
              <a:rPr sz="1800" dirty="0">
                <a:latin typeface="Calibri"/>
                <a:cs typeface="Calibri"/>
              </a:rPr>
              <a:t>In</a:t>
            </a:r>
            <a:r>
              <a:rPr sz="1800" spc="-25"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event</a:t>
            </a:r>
            <a:r>
              <a:rPr sz="1800" spc="-5" dirty="0">
                <a:latin typeface="Calibri"/>
                <a:cs typeface="Calibri"/>
              </a:rPr>
              <a:t> </a:t>
            </a:r>
            <a:r>
              <a:rPr sz="1800" dirty="0">
                <a:latin typeface="Calibri"/>
                <a:cs typeface="Calibri"/>
              </a:rPr>
              <a:t>of</a:t>
            </a:r>
            <a:r>
              <a:rPr sz="1800" spc="-65"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tie,</a:t>
            </a:r>
            <a:r>
              <a:rPr sz="1800" spc="-20" dirty="0">
                <a:latin typeface="Calibri"/>
                <a:cs typeface="Calibri"/>
              </a:rPr>
              <a:t> </a:t>
            </a:r>
            <a:r>
              <a:rPr sz="1800" dirty="0">
                <a:latin typeface="Calibri"/>
                <a:cs typeface="Calibri"/>
              </a:rPr>
              <a:t>use</a:t>
            </a:r>
            <a:r>
              <a:rPr sz="1800" spc="-10" dirty="0">
                <a:latin typeface="Calibri"/>
                <a:cs typeface="Calibri"/>
              </a:rPr>
              <a:t> </a:t>
            </a:r>
            <a:r>
              <a:rPr sz="1800" dirty="0">
                <a:latin typeface="Calibri"/>
                <a:cs typeface="Calibri"/>
              </a:rPr>
              <a:t>some</a:t>
            </a:r>
            <a:r>
              <a:rPr sz="1800" spc="-50" dirty="0">
                <a:latin typeface="Calibri"/>
                <a:cs typeface="Calibri"/>
              </a:rPr>
              <a:t> </a:t>
            </a:r>
            <a:r>
              <a:rPr sz="1800" dirty="0">
                <a:latin typeface="Calibri"/>
                <a:cs typeface="Calibri"/>
              </a:rPr>
              <a:t>heuristic tie</a:t>
            </a:r>
            <a:r>
              <a:rPr sz="1800" spc="-30" dirty="0">
                <a:latin typeface="Calibri"/>
                <a:cs typeface="Calibri"/>
              </a:rPr>
              <a:t> </a:t>
            </a:r>
            <a:r>
              <a:rPr sz="1800" spc="-10" dirty="0">
                <a:latin typeface="Calibri"/>
                <a:cs typeface="Calibri"/>
              </a:rPr>
              <a:t>breaker</a:t>
            </a:r>
            <a:r>
              <a:rPr sz="1800" spc="-20" dirty="0">
                <a:latin typeface="Calibri"/>
                <a:cs typeface="Calibri"/>
              </a:rPr>
              <a:t> </a:t>
            </a:r>
            <a:r>
              <a:rPr sz="1800" dirty="0">
                <a:latin typeface="Calibri"/>
                <a:cs typeface="Calibri"/>
              </a:rPr>
              <a:t>to</a:t>
            </a:r>
            <a:r>
              <a:rPr sz="1800" spc="-40" dirty="0">
                <a:latin typeface="Calibri"/>
                <a:cs typeface="Calibri"/>
              </a:rPr>
              <a:t> </a:t>
            </a:r>
            <a:r>
              <a:rPr sz="1800" dirty="0">
                <a:latin typeface="Calibri"/>
                <a:cs typeface="Calibri"/>
              </a:rPr>
              <a:t>choose</a:t>
            </a:r>
            <a:r>
              <a:rPr sz="1800" spc="-25" dirty="0">
                <a:latin typeface="Calibri"/>
                <a:cs typeface="Calibri"/>
              </a:rPr>
              <a:t> </a:t>
            </a:r>
            <a:r>
              <a:rPr sz="1800" dirty="0">
                <a:latin typeface="Calibri"/>
                <a:cs typeface="Calibri"/>
              </a:rPr>
              <a:t>a</a:t>
            </a:r>
            <a:r>
              <a:rPr sz="1800" spc="-50" dirty="0">
                <a:latin typeface="Calibri"/>
                <a:cs typeface="Calibri"/>
              </a:rPr>
              <a:t> </a:t>
            </a:r>
            <a:r>
              <a:rPr sz="1800" dirty="0">
                <a:latin typeface="Calibri"/>
                <a:cs typeface="Calibri"/>
              </a:rPr>
              <a:t>default</a:t>
            </a:r>
            <a:r>
              <a:rPr sz="1800" spc="-5" dirty="0">
                <a:latin typeface="Calibri"/>
                <a:cs typeface="Calibri"/>
              </a:rPr>
              <a:t> </a:t>
            </a:r>
            <a:r>
              <a:rPr sz="1800" spc="-10" dirty="0">
                <a:latin typeface="Calibri"/>
                <a:cs typeface="Calibri"/>
              </a:rPr>
              <a:t>rule.</a:t>
            </a:r>
            <a:endParaRPr sz="18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2684" y="304927"/>
            <a:ext cx="6612890" cy="574675"/>
          </a:xfrm>
          <a:prstGeom prst="rect">
            <a:avLst/>
          </a:prstGeom>
        </p:spPr>
        <p:txBody>
          <a:bodyPr vert="horz" wrap="square" lIns="0" tIns="12700" rIns="0" bIns="0" rtlCol="0">
            <a:spAutoFit/>
          </a:bodyPr>
          <a:lstStyle/>
          <a:p>
            <a:pPr marL="12700">
              <a:lnSpc>
                <a:spcPct val="100000"/>
              </a:lnSpc>
              <a:spcBef>
                <a:spcPts val="100"/>
              </a:spcBef>
            </a:pPr>
            <a:r>
              <a:rPr sz="1800" b="1" u="sng" dirty="0">
                <a:uFill>
                  <a:solidFill>
                    <a:srgbClr val="000000"/>
                  </a:solidFill>
                </a:uFill>
                <a:latin typeface="Calibri"/>
                <a:cs typeface="Calibri"/>
              </a:rPr>
              <a:t>Contingency</a:t>
            </a:r>
            <a:r>
              <a:rPr sz="1800" b="1" u="sng" spc="-95" dirty="0">
                <a:uFill>
                  <a:solidFill>
                    <a:srgbClr val="000000"/>
                  </a:solidFill>
                </a:uFill>
                <a:latin typeface="Calibri"/>
                <a:cs typeface="Calibri"/>
              </a:rPr>
              <a:t> </a:t>
            </a:r>
            <a:r>
              <a:rPr sz="1800" b="1" u="sng" spc="-10" dirty="0">
                <a:uFill>
                  <a:solidFill>
                    <a:srgbClr val="000000"/>
                  </a:solidFill>
                </a:uFill>
                <a:latin typeface="Calibri"/>
                <a:cs typeface="Calibri"/>
              </a:rPr>
              <a:t>Tables</a:t>
            </a:r>
            <a:endParaRPr sz="1800">
              <a:latin typeface="Calibri"/>
              <a:cs typeface="Calibri"/>
            </a:endParaRPr>
          </a:p>
          <a:p>
            <a:pPr marL="12700">
              <a:lnSpc>
                <a:spcPct val="100000"/>
              </a:lnSpc>
            </a:pPr>
            <a:r>
              <a:rPr sz="1800" dirty="0">
                <a:latin typeface="Calibri"/>
                <a:cs typeface="Calibri"/>
              </a:rPr>
              <a:t>The</a:t>
            </a:r>
            <a:r>
              <a:rPr sz="1800" spc="-15" dirty="0">
                <a:latin typeface="Calibri"/>
                <a:cs typeface="Calibri"/>
              </a:rPr>
              <a:t> </a:t>
            </a:r>
            <a:r>
              <a:rPr sz="1800" spc="-10" dirty="0">
                <a:latin typeface="Calibri"/>
                <a:cs typeface="Calibri"/>
              </a:rPr>
              <a:t>following</a:t>
            </a:r>
            <a:r>
              <a:rPr sz="1800" spc="-35" dirty="0">
                <a:latin typeface="Calibri"/>
                <a:cs typeface="Calibri"/>
              </a:rPr>
              <a:t> </a:t>
            </a:r>
            <a:r>
              <a:rPr sz="1800" dirty="0">
                <a:latin typeface="Calibri"/>
                <a:cs typeface="Calibri"/>
              </a:rPr>
              <a:t>is</a:t>
            </a:r>
            <a:r>
              <a:rPr sz="1800" spc="-20" dirty="0">
                <a:latin typeface="Calibri"/>
                <a:cs typeface="Calibri"/>
              </a:rPr>
              <a:t> </a:t>
            </a:r>
            <a:r>
              <a:rPr sz="1800" dirty="0">
                <a:latin typeface="Calibri"/>
                <a:cs typeface="Calibri"/>
              </a:rPr>
              <a:t>a</a:t>
            </a:r>
            <a:r>
              <a:rPr sz="1800" spc="-10" dirty="0">
                <a:latin typeface="Calibri"/>
                <a:cs typeface="Calibri"/>
              </a:rPr>
              <a:t> </a:t>
            </a:r>
            <a:r>
              <a:rPr sz="1800" b="1" spc="-10" dirty="0">
                <a:latin typeface="Calibri"/>
                <a:cs typeface="Calibri"/>
              </a:rPr>
              <a:t>contingency</a:t>
            </a:r>
            <a:r>
              <a:rPr sz="1800" b="1" spc="-25" dirty="0">
                <a:latin typeface="Calibri"/>
                <a:cs typeface="Calibri"/>
              </a:rPr>
              <a:t> </a:t>
            </a:r>
            <a:r>
              <a:rPr sz="1800" b="1" dirty="0">
                <a:latin typeface="Calibri"/>
                <a:cs typeface="Calibri"/>
              </a:rPr>
              <a:t>table</a:t>
            </a:r>
            <a:r>
              <a:rPr sz="1800" dirty="0">
                <a:latin typeface="Calibri"/>
                <a:cs typeface="Calibri"/>
              </a:rPr>
              <a:t>,</a:t>
            </a:r>
            <a:r>
              <a:rPr sz="1800" spc="-20" dirty="0">
                <a:latin typeface="Calibri"/>
                <a:cs typeface="Calibri"/>
              </a:rPr>
              <a:t> </a:t>
            </a:r>
            <a:r>
              <a:rPr sz="1800" dirty="0">
                <a:latin typeface="Calibri"/>
                <a:cs typeface="Calibri"/>
              </a:rPr>
              <a:t>a</a:t>
            </a:r>
            <a:r>
              <a:rPr sz="1800" spc="-20" dirty="0">
                <a:latin typeface="Calibri"/>
                <a:cs typeface="Calibri"/>
              </a:rPr>
              <a:t> </a:t>
            </a:r>
            <a:r>
              <a:rPr sz="1800" dirty="0">
                <a:latin typeface="Calibri"/>
                <a:cs typeface="Calibri"/>
              </a:rPr>
              <a:t>tabular</a:t>
            </a:r>
            <a:r>
              <a:rPr sz="1800" spc="15" dirty="0">
                <a:latin typeface="Calibri"/>
                <a:cs typeface="Calibri"/>
              </a:rPr>
              <a:t> </a:t>
            </a:r>
            <a:r>
              <a:rPr sz="1800" spc="-10" dirty="0">
                <a:latin typeface="Calibri"/>
                <a:cs typeface="Calibri"/>
              </a:rPr>
              <a:t>representation</a:t>
            </a:r>
            <a:r>
              <a:rPr sz="1800" spc="50" dirty="0">
                <a:latin typeface="Calibri"/>
                <a:cs typeface="Calibri"/>
              </a:rPr>
              <a:t> </a:t>
            </a:r>
            <a:r>
              <a:rPr sz="1800" dirty="0">
                <a:latin typeface="Calibri"/>
                <a:cs typeface="Calibri"/>
              </a:rPr>
              <a:t>of</a:t>
            </a:r>
            <a:r>
              <a:rPr sz="1800" spc="-40" dirty="0">
                <a:latin typeface="Calibri"/>
                <a:cs typeface="Calibri"/>
              </a:rPr>
              <a:t> </a:t>
            </a:r>
            <a:r>
              <a:rPr sz="1800" dirty="0">
                <a:latin typeface="Calibri"/>
                <a:cs typeface="Calibri"/>
              </a:rPr>
              <a:t>a</a:t>
            </a:r>
            <a:r>
              <a:rPr sz="1800" spc="5" dirty="0">
                <a:latin typeface="Calibri"/>
                <a:cs typeface="Calibri"/>
              </a:rPr>
              <a:t> </a:t>
            </a:r>
            <a:r>
              <a:rPr sz="1800" spc="-10" dirty="0">
                <a:latin typeface="Calibri"/>
                <a:cs typeface="Calibri"/>
              </a:rPr>
              <a:t>rule.</a:t>
            </a:r>
            <a:endParaRPr sz="1800">
              <a:latin typeface="Calibri"/>
              <a:cs typeface="Calibri"/>
            </a:endParaRPr>
          </a:p>
        </p:txBody>
      </p:sp>
      <p:pic>
        <p:nvPicPr>
          <p:cNvPr id="3" name="object 3"/>
          <p:cNvPicPr/>
          <p:nvPr/>
        </p:nvPicPr>
        <p:blipFill>
          <a:blip r:embed="rId2" cstate="print"/>
          <a:stretch>
            <a:fillRect/>
          </a:stretch>
        </p:blipFill>
        <p:spPr>
          <a:xfrm>
            <a:off x="943389" y="1437000"/>
            <a:ext cx="8923308" cy="1612250"/>
          </a:xfrm>
          <a:prstGeom prst="rect">
            <a:avLst/>
          </a:prstGeom>
        </p:spPr>
      </p:pic>
      <p:pic>
        <p:nvPicPr>
          <p:cNvPr id="4" name="object 4"/>
          <p:cNvPicPr/>
          <p:nvPr/>
        </p:nvPicPr>
        <p:blipFill>
          <a:blip r:embed="rId3" cstate="print"/>
          <a:stretch>
            <a:fillRect/>
          </a:stretch>
        </p:blipFill>
        <p:spPr>
          <a:xfrm>
            <a:off x="476408" y="3518275"/>
            <a:ext cx="10935806" cy="1448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4232" y="758697"/>
            <a:ext cx="4724400" cy="629018"/>
          </a:xfrm>
          <a:prstGeom prst="rect">
            <a:avLst/>
          </a:prstGeom>
        </p:spPr>
        <p:txBody>
          <a:bodyPr vert="horz" wrap="square" lIns="0" tIns="13335" rIns="0" bIns="0" rtlCol="0">
            <a:spAutoFit/>
          </a:bodyPr>
          <a:lstStyle/>
          <a:p>
            <a:pPr marL="12700">
              <a:spcBef>
                <a:spcPts val="105"/>
              </a:spcBef>
            </a:pPr>
            <a:r>
              <a:rPr dirty="0"/>
              <a:t>Rule-Based</a:t>
            </a:r>
            <a:r>
              <a:rPr spc="-95" dirty="0"/>
              <a:t> </a:t>
            </a:r>
            <a:r>
              <a:rPr dirty="0"/>
              <a:t>Classifier</a:t>
            </a:r>
          </a:p>
        </p:txBody>
      </p:sp>
      <p:sp>
        <p:nvSpPr>
          <p:cNvPr id="3" name="object 3"/>
          <p:cNvSpPr txBox="1"/>
          <p:nvPr/>
        </p:nvSpPr>
        <p:spPr>
          <a:xfrm>
            <a:off x="2059941" y="1537461"/>
            <a:ext cx="7706359" cy="4787900"/>
          </a:xfrm>
          <a:prstGeom prst="rect">
            <a:avLst/>
          </a:prstGeom>
        </p:spPr>
        <p:txBody>
          <a:bodyPr vert="horz" wrap="square" lIns="0" tIns="88900" rIns="0" bIns="0" rtlCol="0">
            <a:spAutoFit/>
          </a:bodyPr>
          <a:lstStyle/>
          <a:p>
            <a:pPr marL="355600" indent="-343535">
              <a:spcBef>
                <a:spcPts val="700"/>
              </a:spcBef>
              <a:buFont typeface="Arial MT"/>
              <a:buChar char="•"/>
              <a:tabLst>
                <a:tab pos="355600" algn="l"/>
                <a:tab pos="356235" algn="l"/>
              </a:tabLst>
            </a:pPr>
            <a:r>
              <a:rPr sz="2400" spc="-5" dirty="0">
                <a:latin typeface="Calibri"/>
                <a:cs typeface="Calibri"/>
              </a:rPr>
              <a:t>Classify</a:t>
            </a:r>
            <a:r>
              <a:rPr sz="2400" spc="-15" dirty="0">
                <a:latin typeface="Calibri"/>
                <a:cs typeface="Calibri"/>
              </a:rPr>
              <a:t> records</a:t>
            </a:r>
            <a:r>
              <a:rPr sz="2400" spc="-10" dirty="0">
                <a:latin typeface="Calibri"/>
                <a:cs typeface="Calibri"/>
              </a:rPr>
              <a:t> by</a:t>
            </a:r>
            <a:r>
              <a:rPr sz="2400" dirty="0">
                <a:latin typeface="Calibri"/>
                <a:cs typeface="Calibri"/>
              </a:rPr>
              <a:t> </a:t>
            </a:r>
            <a:r>
              <a:rPr sz="2400" spc="-5" dirty="0">
                <a:latin typeface="Calibri"/>
                <a:cs typeface="Calibri"/>
              </a:rPr>
              <a:t>using</a:t>
            </a:r>
            <a:r>
              <a:rPr sz="2400" spc="-10" dirty="0">
                <a:latin typeface="Calibri"/>
                <a:cs typeface="Calibri"/>
              </a:rPr>
              <a:t> </a:t>
            </a:r>
            <a:r>
              <a:rPr sz="2400" dirty="0">
                <a:latin typeface="Calibri"/>
                <a:cs typeface="Calibri"/>
              </a:rPr>
              <a:t>a</a:t>
            </a:r>
            <a:r>
              <a:rPr sz="2400" spc="-20" dirty="0">
                <a:latin typeface="Calibri"/>
                <a:cs typeface="Calibri"/>
              </a:rPr>
              <a:t> </a:t>
            </a:r>
            <a:r>
              <a:rPr sz="2400" spc="-10" dirty="0">
                <a:latin typeface="Calibri"/>
                <a:cs typeface="Calibri"/>
              </a:rPr>
              <a:t>collection</a:t>
            </a:r>
            <a:r>
              <a:rPr sz="2400" spc="-25" dirty="0">
                <a:latin typeface="Calibri"/>
                <a:cs typeface="Calibri"/>
              </a:rPr>
              <a:t> </a:t>
            </a:r>
            <a:r>
              <a:rPr sz="2400" spc="-5" dirty="0">
                <a:latin typeface="Calibri"/>
                <a:cs typeface="Calibri"/>
              </a:rPr>
              <a:t>of “if…then…” </a:t>
            </a:r>
            <a:r>
              <a:rPr sz="2400" dirty="0">
                <a:latin typeface="Calibri"/>
                <a:cs typeface="Calibri"/>
              </a:rPr>
              <a:t>rules</a:t>
            </a:r>
            <a:endParaRPr sz="2400">
              <a:latin typeface="Calibri"/>
              <a:cs typeface="Calibri"/>
            </a:endParaRPr>
          </a:p>
          <a:p>
            <a:pPr marL="355600" indent="-343535">
              <a:spcBef>
                <a:spcPts val="600"/>
              </a:spcBef>
              <a:buFont typeface="Arial MT"/>
              <a:buChar char="•"/>
              <a:tabLst>
                <a:tab pos="355600" algn="l"/>
                <a:tab pos="356235" algn="l"/>
                <a:tab pos="1257300" algn="l"/>
              </a:tabLst>
            </a:pPr>
            <a:r>
              <a:rPr sz="2400" dirty="0">
                <a:latin typeface="Calibri"/>
                <a:cs typeface="Calibri"/>
              </a:rPr>
              <a:t>Rule:	</a:t>
            </a:r>
            <a:r>
              <a:rPr sz="2400" spc="-5" dirty="0">
                <a:latin typeface="Calibri"/>
                <a:cs typeface="Calibri"/>
              </a:rPr>
              <a:t>(</a:t>
            </a:r>
            <a:r>
              <a:rPr sz="2400" i="1" spc="-5" dirty="0">
                <a:latin typeface="Calibri"/>
                <a:cs typeface="Calibri"/>
              </a:rPr>
              <a:t>Condition</a:t>
            </a:r>
            <a:r>
              <a:rPr sz="2400" spc="-5" dirty="0">
                <a:latin typeface="Calibri"/>
                <a:cs typeface="Calibri"/>
              </a:rPr>
              <a:t>)</a:t>
            </a:r>
            <a:r>
              <a:rPr sz="2400" spc="-60" dirty="0">
                <a:latin typeface="Calibri"/>
                <a:cs typeface="Calibri"/>
              </a:rPr>
              <a:t> </a:t>
            </a:r>
            <a:r>
              <a:rPr sz="2400" dirty="0">
                <a:latin typeface="Symbol"/>
                <a:cs typeface="Symbol"/>
              </a:rPr>
              <a:t></a:t>
            </a:r>
            <a:r>
              <a:rPr sz="2400" spc="-95" dirty="0">
                <a:latin typeface="Times New Roman"/>
                <a:cs typeface="Times New Roman"/>
              </a:rPr>
              <a:t> </a:t>
            </a:r>
            <a:r>
              <a:rPr sz="2400" i="1" dirty="0">
                <a:latin typeface="Calibri"/>
                <a:cs typeface="Calibri"/>
              </a:rPr>
              <a:t>y</a:t>
            </a:r>
            <a:endParaRPr sz="2400">
              <a:latin typeface="Calibri"/>
              <a:cs typeface="Calibri"/>
            </a:endParaRPr>
          </a:p>
          <a:p>
            <a:pPr marL="756285" lvl="1" indent="-287020">
              <a:spcBef>
                <a:spcPts val="555"/>
              </a:spcBef>
              <a:buFont typeface="Arial MT"/>
              <a:buChar char="–"/>
              <a:tabLst>
                <a:tab pos="756920" algn="l"/>
              </a:tabLst>
            </a:pPr>
            <a:r>
              <a:rPr sz="2400" spc="-10" dirty="0">
                <a:latin typeface="Calibri"/>
                <a:cs typeface="Calibri"/>
              </a:rPr>
              <a:t>where</a:t>
            </a:r>
            <a:endParaRPr sz="2400">
              <a:latin typeface="Calibri"/>
              <a:cs typeface="Calibri"/>
            </a:endParaRPr>
          </a:p>
          <a:p>
            <a:pPr marL="1224280" lvl="2" indent="-297815">
              <a:spcBef>
                <a:spcPts val="575"/>
              </a:spcBef>
              <a:buFont typeface="Arial MT"/>
              <a:buChar char="•"/>
              <a:tabLst>
                <a:tab pos="1224280" algn="l"/>
                <a:tab pos="1224915" algn="l"/>
              </a:tabLst>
            </a:pPr>
            <a:r>
              <a:rPr sz="2400" i="1" spc="-5" dirty="0">
                <a:latin typeface="Calibri"/>
                <a:cs typeface="Calibri"/>
              </a:rPr>
              <a:t>Condition </a:t>
            </a:r>
            <a:r>
              <a:rPr sz="2400" dirty="0">
                <a:latin typeface="Calibri"/>
                <a:cs typeface="Calibri"/>
              </a:rPr>
              <a:t>is</a:t>
            </a:r>
            <a:r>
              <a:rPr sz="2400" spc="-15" dirty="0">
                <a:latin typeface="Calibri"/>
                <a:cs typeface="Calibri"/>
              </a:rPr>
              <a:t> </a:t>
            </a:r>
            <a:r>
              <a:rPr sz="2400" dirty="0">
                <a:latin typeface="Calibri"/>
                <a:cs typeface="Calibri"/>
              </a:rPr>
              <a:t>a</a:t>
            </a:r>
            <a:r>
              <a:rPr sz="2400" spc="-10" dirty="0">
                <a:latin typeface="Calibri"/>
                <a:cs typeface="Calibri"/>
              </a:rPr>
              <a:t> conjunctions</a:t>
            </a:r>
            <a:r>
              <a:rPr sz="2400" spc="-5" dirty="0">
                <a:latin typeface="Calibri"/>
                <a:cs typeface="Calibri"/>
              </a:rPr>
              <a:t> </a:t>
            </a:r>
            <a:r>
              <a:rPr sz="2400" spc="-10" dirty="0">
                <a:latin typeface="Calibri"/>
                <a:cs typeface="Calibri"/>
              </a:rPr>
              <a:t>of attributes</a:t>
            </a:r>
            <a:endParaRPr sz="2400">
              <a:latin typeface="Calibri"/>
              <a:cs typeface="Calibri"/>
            </a:endParaRPr>
          </a:p>
          <a:p>
            <a:pPr marL="1224280" lvl="2" indent="-297815">
              <a:spcBef>
                <a:spcPts val="580"/>
              </a:spcBef>
              <a:buFont typeface="Arial MT"/>
              <a:buChar char="•"/>
              <a:tabLst>
                <a:tab pos="1224280" algn="l"/>
                <a:tab pos="1224915" algn="l"/>
              </a:tabLst>
            </a:pPr>
            <a:r>
              <a:rPr sz="2400" i="1" dirty="0">
                <a:latin typeface="Calibri"/>
                <a:cs typeface="Calibri"/>
              </a:rPr>
              <a:t>y</a:t>
            </a:r>
            <a:r>
              <a:rPr sz="2400" i="1" spc="-30" dirty="0">
                <a:latin typeface="Calibri"/>
                <a:cs typeface="Calibri"/>
              </a:rPr>
              <a:t> </a:t>
            </a:r>
            <a:r>
              <a:rPr sz="2400" dirty="0">
                <a:latin typeface="Calibri"/>
                <a:cs typeface="Calibri"/>
              </a:rPr>
              <a:t>is</a:t>
            </a:r>
            <a:r>
              <a:rPr sz="2400" spc="-15" dirty="0">
                <a:latin typeface="Calibri"/>
                <a:cs typeface="Calibri"/>
              </a:rPr>
              <a:t> </a:t>
            </a:r>
            <a:r>
              <a:rPr sz="2400" spc="-5" dirty="0">
                <a:latin typeface="Calibri"/>
                <a:cs typeface="Calibri"/>
              </a:rPr>
              <a:t>the</a:t>
            </a:r>
            <a:r>
              <a:rPr sz="2400" spc="-20" dirty="0">
                <a:latin typeface="Calibri"/>
                <a:cs typeface="Calibri"/>
              </a:rPr>
              <a:t> </a:t>
            </a:r>
            <a:r>
              <a:rPr sz="2400" dirty="0">
                <a:latin typeface="Calibri"/>
                <a:cs typeface="Calibri"/>
              </a:rPr>
              <a:t>class</a:t>
            </a:r>
            <a:r>
              <a:rPr sz="2400" spc="-35" dirty="0">
                <a:latin typeface="Calibri"/>
                <a:cs typeface="Calibri"/>
              </a:rPr>
              <a:t> </a:t>
            </a:r>
            <a:r>
              <a:rPr sz="2400" dirty="0">
                <a:latin typeface="Calibri"/>
                <a:cs typeface="Calibri"/>
              </a:rPr>
              <a:t>label</a:t>
            </a:r>
            <a:endParaRPr sz="2400">
              <a:latin typeface="Calibri"/>
              <a:cs typeface="Calibri"/>
            </a:endParaRPr>
          </a:p>
          <a:p>
            <a:pPr marL="756285" lvl="1" indent="-287020">
              <a:spcBef>
                <a:spcPts val="575"/>
              </a:spcBef>
              <a:buFont typeface="Arial MT"/>
              <a:buChar char="–"/>
              <a:tabLst>
                <a:tab pos="756920" algn="l"/>
              </a:tabLst>
            </a:pPr>
            <a:r>
              <a:rPr sz="2400" i="1" spc="-5" dirty="0">
                <a:latin typeface="Calibri"/>
                <a:cs typeface="Calibri"/>
              </a:rPr>
              <a:t>LHS</a:t>
            </a:r>
            <a:r>
              <a:rPr sz="2400" spc="-5" dirty="0">
                <a:latin typeface="Calibri"/>
                <a:cs typeface="Calibri"/>
              </a:rPr>
              <a:t>: </a:t>
            </a:r>
            <a:r>
              <a:rPr sz="2400" dirty="0">
                <a:latin typeface="Calibri"/>
                <a:cs typeface="Calibri"/>
              </a:rPr>
              <a:t>rule </a:t>
            </a:r>
            <a:r>
              <a:rPr sz="2400" spc="-10" dirty="0">
                <a:latin typeface="Calibri"/>
                <a:cs typeface="Calibri"/>
              </a:rPr>
              <a:t>antecedent</a:t>
            </a:r>
            <a:r>
              <a:rPr sz="2400" spc="-15" dirty="0">
                <a:latin typeface="Calibri"/>
                <a:cs typeface="Calibri"/>
              </a:rPr>
              <a:t> </a:t>
            </a:r>
            <a:r>
              <a:rPr sz="2400" spc="-5" dirty="0">
                <a:latin typeface="Calibri"/>
                <a:cs typeface="Calibri"/>
              </a:rPr>
              <a:t>or</a:t>
            </a:r>
            <a:r>
              <a:rPr sz="2400" spc="-25" dirty="0">
                <a:latin typeface="Calibri"/>
                <a:cs typeface="Calibri"/>
              </a:rPr>
              <a:t> </a:t>
            </a:r>
            <a:r>
              <a:rPr sz="2400" spc="-15" dirty="0">
                <a:latin typeface="Calibri"/>
                <a:cs typeface="Calibri"/>
              </a:rPr>
              <a:t>pre</a:t>
            </a:r>
            <a:r>
              <a:rPr sz="2400" spc="5" dirty="0">
                <a:latin typeface="Calibri"/>
                <a:cs typeface="Calibri"/>
              </a:rPr>
              <a:t> </a:t>
            </a:r>
            <a:r>
              <a:rPr sz="2400" spc="-10" dirty="0">
                <a:latin typeface="Calibri"/>
                <a:cs typeface="Calibri"/>
              </a:rPr>
              <a:t>condition</a:t>
            </a:r>
            <a:endParaRPr sz="2400">
              <a:latin typeface="Calibri"/>
              <a:cs typeface="Calibri"/>
            </a:endParaRPr>
          </a:p>
          <a:p>
            <a:pPr marL="756285" lvl="1" indent="-287020">
              <a:spcBef>
                <a:spcPts val="575"/>
              </a:spcBef>
              <a:buFont typeface="Arial MT"/>
              <a:buChar char="–"/>
              <a:tabLst>
                <a:tab pos="756920" algn="l"/>
              </a:tabLst>
            </a:pPr>
            <a:r>
              <a:rPr sz="2400" i="1" spc="-5" dirty="0">
                <a:latin typeface="Calibri"/>
                <a:cs typeface="Calibri"/>
              </a:rPr>
              <a:t>RHS</a:t>
            </a:r>
            <a:r>
              <a:rPr sz="2400" spc="-5" dirty="0">
                <a:latin typeface="Calibri"/>
                <a:cs typeface="Calibri"/>
              </a:rPr>
              <a:t>:</a:t>
            </a:r>
            <a:r>
              <a:rPr sz="2400" spc="-25" dirty="0">
                <a:latin typeface="Calibri"/>
                <a:cs typeface="Calibri"/>
              </a:rPr>
              <a:t> </a:t>
            </a:r>
            <a:r>
              <a:rPr sz="2400" dirty="0">
                <a:latin typeface="Calibri"/>
                <a:cs typeface="Calibri"/>
              </a:rPr>
              <a:t>rule</a:t>
            </a:r>
            <a:r>
              <a:rPr sz="2400" spc="-25" dirty="0">
                <a:latin typeface="Calibri"/>
                <a:cs typeface="Calibri"/>
              </a:rPr>
              <a:t> </a:t>
            </a:r>
            <a:r>
              <a:rPr sz="2400" spc="-10" dirty="0">
                <a:latin typeface="Calibri"/>
                <a:cs typeface="Calibri"/>
              </a:rPr>
              <a:t>consequent</a:t>
            </a:r>
            <a:endParaRPr sz="2400">
              <a:latin typeface="Calibri"/>
              <a:cs typeface="Calibri"/>
            </a:endParaRPr>
          </a:p>
          <a:p>
            <a:pPr marL="355600" indent="-343535">
              <a:spcBef>
                <a:spcPts val="530"/>
              </a:spcBef>
              <a:buFont typeface="Arial MT"/>
              <a:buChar char="•"/>
              <a:tabLst>
                <a:tab pos="355600" algn="l"/>
                <a:tab pos="356235" algn="l"/>
              </a:tabLst>
            </a:pPr>
            <a:r>
              <a:rPr sz="2000" dirty="0">
                <a:latin typeface="Calibri"/>
                <a:cs typeface="Calibri"/>
              </a:rPr>
              <a:t>Rules</a:t>
            </a:r>
            <a:r>
              <a:rPr sz="2000" spc="-10" dirty="0">
                <a:latin typeface="Calibri"/>
                <a:cs typeface="Calibri"/>
              </a:rPr>
              <a:t> </a:t>
            </a:r>
            <a:r>
              <a:rPr sz="2000" dirty="0">
                <a:latin typeface="Calibri"/>
                <a:cs typeface="Calibri"/>
              </a:rPr>
              <a:t>:</a:t>
            </a:r>
            <a:r>
              <a:rPr sz="2000" spc="-15" dirty="0">
                <a:latin typeface="Calibri"/>
                <a:cs typeface="Calibri"/>
              </a:rPr>
              <a:t> </a:t>
            </a:r>
            <a:r>
              <a:rPr sz="2000" dirty="0">
                <a:latin typeface="Calibri"/>
                <a:cs typeface="Calibri"/>
              </a:rPr>
              <a:t>R=(R1</a:t>
            </a:r>
            <a:r>
              <a:rPr sz="2000" dirty="0">
                <a:latin typeface="Symbol"/>
                <a:cs typeface="Symbol"/>
              </a:rPr>
              <a:t></a:t>
            </a:r>
            <a:r>
              <a:rPr sz="2000" dirty="0">
                <a:latin typeface="Calibri"/>
                <a:cs typeface="Calibri"/>
              </a:rPr>
              <a:t>R2</a:t>
            </a:r>
            <a:r>
              <a:rPr sz="2000" spc="-35" dirty="0">
                <a:latin typeface="Calibri"/>
                <a:cs typeface="Calibri"/>
              </a:rPr>
              <a:t> </a:t>
            </a:r>
            <a:r>
              <a:rPr sz="2000" dirty="0">
                <a:latin typeface="Symbol"/>
                <a:cs typeface="Symbol"/>
              </a:rPr>
              <a:t></a:t>
            </a:r>
            <a:r>
              <a:rPr sz="2000" dirty="0">
                <a:latin typeface="Calibri"/>
                <a:cs typeface="Calibri"/>
              </a:rPr>
              <a:t>…</a:t>
            </a:r>
            <a:r>
              <a:rPr sz="2000" spc="-30" dirty="0">
                <a:latin typeface="Calibri"/>
                <a:cs typeface="Calibri"/>
              </a:rPr>
              <a:t> </a:t>
            </a:r>
            <a:r>
              <a:rPr sz="2000" dirty="0">
                <a:latin typeface="Symbol"/>
                <a:cs typeface="Symbol"/>
              </a:rPr>
              <a:t></a:t>
            </a:r>
            <a:r>
              <a:rPr sz="2000" spc="-65" dirty="0">
                <a:latin typeface="Times New Roman"/>
                <a:cs typeface="Times New Roman"/>
              </a:rPr>
              <a:t> </a:t>
            </a:r>
            <a:r>
              <a:rPr sz="2000" dirty="0">
                <a:latin typeface="Calibri"/>
                <a:cs typeface="Calibri"/>
              </a:rPr>
              <a:t>Rk)</a:t>
            </a:r>
            <a:endParaRPr sz="2000">
              <a:latin typeface="Calibri"/>
              <a:cs typeface="Calibri"/>
            </a:endParaRPr>
          </a:p>
          <a:p>
            <a:pPr marL="756285" lvl="1" indent="-287020">
              <a:spcBef>
                <a:spcPts val="530"/>
              </a:spcBef>
              <a:buFont typeface="Arial MT"/>
              <a:buChar char="–"/>
              <a:tabLst>
                <a:tab pos="756920" algn="l"/>
              </a:tabLst>
            </a:pPr>
            <a:r>
              <a:rPr sz="2400" spc="-10" dirty="0">
                <a:latin typeface="Calibri"/>
                <a:cs typeface="Calibri"/>
              </a:rPr>
              <a:t>Examples</a:t>
            </a:r>
            <a:r>
              <a:rPr sz="2400" spc="-25" dirty="0">
                <a:latin typeface="Calibri"/>
                <a:cs typeface="Calibri"/>
              </a:rPr>
              <a:t> </a:t>
            </a:r>
            <a:r>
              <a:rPr sz="2400" spc="-5" dirty="0">
                <a:latin typeface="Calibri"/>
                <a:cs typeface="Calibri"/>
              </a:rPr>
              <a:t>of</a:t>
            </a:r>
            <a:r>
              <a:rPr sz="2400" spc="-20" dirty="0">
                <a:latin typeface="Calibri"/>
                <a:cs typeface="Calibri"/>
              </a:rPr>
              <a:t> </a:t>
            </a:r>
            <a:r>
              <a:rPr sz="2400" spc="-5" dirty="0">
                <a:latin typeface="Calibri"/>
                <a:cs typeface="Calibri"/>
              </a:rPr>
              <a:t>classification</a:t>
            </a:r>
            <a:r>
              <a:rPr sz="2400" spc="-25" dirty="0">
                <a:latin typeface="Calibri"/>
                <a:cs typeface="Calibri"/>
              </a:rPr>
              <a:t> </a:t>
            </a:r>
            <a:r>
              <a:rPr sz="2400" dirty="0">
                <a:latin typeface="Calibri"/>
                <a:cs typeface="Calibri"/>
              </a:rPr>
              <a:t>rules:</a:t>
            </a:r>
            <a:endParaRPr sz="2400">
              <a:latin typeface="Calibri"/>
              <a:cs typeface="Calibri"/>
            </a:endParaRPr>
          </a:p>
          <a:p>
            <a:pPr marL="1224280" lvl="2" indent="-297815">
              <a:spcBef>
                <a:spcPts val="600"/>
              </a:spcBef>
              <a:buFont typeface="Arial MT"/>
              <a:buChar char="•"/>
              <a:tabLst>
                <a:tab pos="1224280" algn="l"/>
                <a:tab pos="1224915" algn="l"/>
              </a:tabLst>
            </a:pPr>
            <a:r>
              <a:rPr sz="2400" spc="-5" dirty="0">
                <a:latin typeface="Calibri"/>
                <a:cs typeface="Calibri"/>
              </a:rPr>
              <a:t>(Blood</a:t>
            </a:r>
            <a:r>
              <a:rPr sz="2400" spc="-30" dirty="0">
                <a:latin typeface="Calibri"/>
                <a:cs typeface="Calibri"/>
              </a:rPr>
              <a:t> </a:t>
            </a:r>
            <a:r>
              <a:rPr sz="2400" spc="-20" dirty="0">
                <a:latin typeface="Calibri"/>
                <a:cs typeface="Calibri"/>
              </a:rPr>
              <a:t>Type=Warm)</a:t>
            </a:r>
            <a:r>
              <a:rPr sz="2400" spc="-5" dirty="0">
                <a:latin typeface="Calibri"/>
                <a:cs typeface="Calibri"/>
              </a:rPr>
              <a:t> </a:t>
            </a:r>
            <a:r>
              <a:rPr sz="2400" dirty="0">
                <a:latin typeface="Symbol"/>
                <a:cs typeface="Symbol"/>
              </a:rPr>
              <a:t></a:t>
            </a:r>
            <a:r>
              <a:rPr sz="2400" spc="-65" dirty="0">
                <a:latin typeface="Times New Roman"/>
                <a:cs typeface="Times New Roman"/>
              </a:rPr>
              <a:t> </a:t>
            </a:r>
            <a:r>
              <a:rPr sz="2400" spc="-15" dirty="0">
                <a:latin typeface="Calibri"/>
                <a:cs typeface="Calibri"/>
              </a:rPr>
              <a:t>(Lay </a:t>
            </a:r>
            <a:r>
              <a:rPr sz="2400" spc="-20" dirty="0">
                <a:latin typeface="Calibri"/>
                <a:cs typeface="Calibri"/>
              </a:rPr>
              <a:t>Eggs=Yes)</a:t>
            </a:r>
            <a:r>
              <a:rPr sz="2400" spc="-15" dirty="0">
                <a:latin typeface="Calibri"/>
                <a:cs typeface="Calibri"/>
              </a:rPr>
              <a:t> </a:t>
            </a:r>
            <a:r>
              <a:rPr sz="2400" dirty="0">
                <a:latin typeface="Symbol"/>
                <a:cs typeface="Symbol"/>
              </a:rPr>
              <a:t></a:t>
            </a:r>
            <a:r>
              <a:rPr sz="2400" spc="-70" dirty="0">
                <a:latin typeface="Times New Roman"/>
                <a:cs typeface="Times New Roman"/>
              </a:rPr>
              <a:t> </a:t>
            </a:r>
            <a:r>
              <a:rPr sz="2400" spc="-10" dirty="0">
                <a:latin typeface="Calibri"/>
                <a:cs typeface="Calibri"/>
              </a:rPr>
              <a:t>Birds</a:t>
            </a:r>
            <a:endParaRPr sz="2400">
              <a:latin typeface="Calibri"/>
              <a:cs typeface="Calibri"/>
            </a:endParaRPr>
          </a:p>
          <a:p>
            <a:pPr marL="1224280" lvl="2" indent="-297815">
              <a:spcBef>
                <a:spcPts val="575"/>
              </a:spcBef>
              <a:buFont typeface="Arial MT"/>
              <a:buChar char="•"/>
              <a:tabLst>
                <a:tab pos="1224280" algn="l"/>
                <a:tab pos="1224915" algn="l"/>
              </a:tabLst>
            </a:pPr>
            <a:r>
              <a:rPr sz="2400" spc="-35" dirty="0">
                <a:latin typeface="Calibri"/>
                <a:cs typeface="Calibri"/>
              </a:rPr>
              <a:t>(Taxable</a:t>
            </a:r>
            <a:r>
              <a:rPr sz="2400" spc="-5" dirty="0">
                <a:latin typeface="Calibri"/>
                <a:cs typeface="Calibri"/>
              </a:rPr>
              <a:t> </a:t>
            </a:r>
            <a:r>
              <a:rPr sz="2400" spc="-10" dirty="0">
                <a:latin typeface="Calibri"/>
                <a:cs typeface="Calibri"/>
              </a:rPr>
              <a:t>Income</a:t>
            </a:r>
            <a:r>
              <a:rPr sz="2400" spc="-15" dirty="0">
                <a:latin typeface="Calibri"/>
                <a:cs typeface="Calibri"/>
              </a:rPr>
              <a:t> </a:t>
            </a:r>
            <a:r>
              <a:rPr sz="2400" dirty="0">
                <a:latin typeface="Calibri"/>
                <a:cs typeface="Calibri"/>
              </a:rPr>
              <a:t>&lt;</a:t>
            </a:r>
            <a:r>
              <a:rPr sz="2400" spc="-10" dirty="0">
                <a:latin typeface="Calibri"/>
                <a:cs typeface="Calibri"/>
              </a:rPr>
              <a:t> </a:t>
            </a:r>
            <a:r>
              <a:rPr sz="2400" dirty="0">
                <a:latin typeface="Calibri"/>
                <a:cs typeface="Calibri"/>
              </a:rPr>
              <a:t>50K)</a:t>
            </a:r>
            <a:r>
              <a:rPr sz="2400" spc="5" dirty="0">
                <a:latin typeface="Calibri"/>
                <a:cs typeface="Calibri"/>
              </a:rPr>
              <a:t> </a:t>
            </a:r>
            <a:r>
              <a:rPr sz="2400" dirty="0">
                <a:latin typeface="Symbol"/>
                <a:cs typeface="Symbol"/>
              </a:rPr>
              <a:t></a:t>
            </a:r>
            <a:r>
              <a:rPr sz="2400" spc="-75" dirty="0">
                <a:latin typeface="Times New Roman"/>
                <a:cs typeface="Times New Roman"/>
              </a:rPr>
              <a:t> </a:t>
            </a:r>
            <a:r>
              <a:rPr sz="2400" spc="-25" dirty="0">
                <a:latin typeface="Calibri"/>
                <a:cs typeface="Calibri"/>
              </a:rPr>
              <a:t>(Refund=Yes)</a:t>
            </a:r>
            <a:r>
              <a:rPr sz="2400" dirty="0">
                <a:latin typeface="Calibri"/>
                <a:cs typeface="Calibri"/>
              </a:rPr>
              <a:t> </a:t>
            </a:r>
            <a:r>
              <a:rPr sz="2400" dirty="0">
                <a:latin typeface="Symbol"/>
                <a:cs typeface="Symbol"/>
              </a:rPr>
              <a:t></a:t>
            </a:r>
            <a:r>
              <a:rPr sz="2400" spc="-80" dirty="0">
                <a:latin typeface="Times New Roman"/>
                <a:cs typeface="Times New Roman"/>
              </a:rPr>
              <a:t> </a:t>
            </a:r>
            <a:r>
              <a:rPr sz="2400" spc="-15" dirty="0">
                <a:latin typeface="Calibri"/>
                <a:cs typeface="Calibri"/>
              </a:rPr>
              <a:t>Evade=No</a:t>
            </a:r>
            <a:endParaRPr sz="2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0100-3B58-DD66-24AC-27894BC3991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620B4B-459D-504E-4E5C-DC22C38012F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F10F5D2-6A27-2858-12FC-A3DC962E678B}"/>
              </a:ext>
            </a:extLst>
          </p:cNvPr>
          <p:cNvPicPr>
            <a:picLocks noChangeAspect="1"/>
          </p:cNvPicPr>
          <p:nvPr/>
        </p:nvPicPr>
        <p:blipFill>
          <a:blip r:embed="rId2"/>
          <a:stretch>
            <a:fillRect/>
          </a:stretch>
        </p:blipFill>
        <p:spPr>
          <a:xfrm>
            <a:off x="838200" y="52262"/>
            <a:ext cx="10596976" cy="6805737"/>
          </a:xfrm>
          <a:prstGeom prst="rect">
            <a:avLst/>
          </a:prstGeom>
        </p:spPr>
      </p:pic>
    </p:spTree>
    <p:extLst>
      <p:ext uri="{BB962C8B-B14F-4D97-AF65-F5344CB8AC3E}">
        <p14:creationId xmlns:p14="http://schemas.microsoft.com/office/powerpoint/2010/main" val="1686069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1102" y="419862"/>
            <a:ext cx="7148830" cy="629018"/>
          </a:xfrm>
          <a:prstGeom prst="rect">
            <a:avLst/>
          </a:prstGeom>
        </p:spPr>
        <p:txBody>
          <a:bodyPr vert="horz" wrap="square" lIns="0" tIns="13335" rIns="0" bIns="0" rtlCol="0">
            <a:spAutoFit/>
          </a:bodyPr>
          <a:lstStyle/>
          <a:p>
            <a:pPr marL="12700">
              <a:spcBef>
                <a:spcPts val="105"/>
              </a:spcBef>
            </a:pPr>
            <a:r>
              <a:rPr sz="2000" spc="-5" dirty="0"/>
              <a:t>Rule-based</a:t>
            </a:r>
            <a:r>
              <a:rPr sz="2000" spc="-10" dirty="0"/>
              <a:t> </a:t>
            </a:r>
            <a:r>
              <a:rPr sz="2000" spc="-5" dirty="0"/>
              <a:t>Classifier</a:t>
            </a:r>
            <a:r>
              <a:rPr sz="2000" spc="30" dirty="0"/>
              <a:t> </a:t>
            </a:r>
            <a:r>
              <a:rPr sz="2000" spc="-5" dirty="0"/>
              <a:t>(Example) </a:t>
            </a:r>
            <a:r>
              <a:rPr sz="2000" spc="-15" dirty="0"/>
              <a:t>for</a:t>
            </a:r>
            <a:r>
              <a:rPr sz="2000" spc="434" dirty="0"/>
              <a:t> </a:t>
            </a:r>
            <a:r>
              <a:rPr sz="2000" spc="-20" dirty="0"/>
              <a:t>Vertebrate</a:t>
            </a:r>
            <a:r>
              <a:rPr sz="2000" spc="10" dirty="0"/>
              <a:t> </a:t>
            </a:r>
            <a:r>
              <a:rPr sz="2000" spc="-5" dirty="0"/>
              <a:t>Classification</a:t>
            </a:r>
            <a:r>
              <a:rPr sz="2000" spc="25" dirty="0"/>
              <a:t> </a:t>
            </a:r>
            <a:r>
              <a:rPr sz="2000" spc="-10" dirty="0"/>
              <a:t>Problem</a:t>
            </a:r>
            <a:endParaRPr sz="2000"/>
          </a:p>
        </p:txBody>
      </p:sp>
      <p:sp>
        <p:nvSpPr>
          <p:cNvPr id="3" name="object 3"/>
          <p:cNvSpPr txBox="1"/>
          <p:nvPr/>
        </p:nvSpPr>
        <p:spPr>
          <a:xfrm>
            <a:off x="2746045" y="4531803"/>
            <a:ext cx="5960745" cy="1702435"/>
          </a:xfrm>
          <a:prstGeom prst="rect">
            <a:avLst/>
          </a:prstGeom>
        </p:spPr>
        <p:txBody>
          <a:bodyPr vert="horz" wrap="square" lIns="0" tIns="43180" rIns="0" bIns="0" rtlCol="0">
            <a:spAutoFit/>
          </a:bodyPr>
          <a:lstStyle/>
          <a:p>
            <a:pPr marL="12700">
              <a:spcBef>
                <a:spcPts val="340"/>
              </a:spcBef>
            </a:pPr>
            <a:r>
              <a:rPr sz="2000" dirty="0">
                <a:latin typeface="Calibri"/>
                <a:cs typeface="Calibri"/>
              </a:rPr>
              <a:t>R1:</a:t>
            </a:r>
            <a:r>
              <a:rPr sz="2000" spc="-20" dirty="0">
                <a:latin typeface="Calibri"/>
                <a:cs typeface="Calibri"/>
              </a:rPr>
              <a:t> </a:t>
            </a:r>
            <a:r>
              <a:rPr sz="2000" spc="-10" dirty="0">
                <a:latin typeface="Calibri"/>
                <a:cs typeface="Calibri"/>
              </a:rPr>
              <a:t>(Give</a:t>
            </a:r>
            <a:r>
              <a:rPr sz="2000" spc="10" dirty="0">
                <a:latin typeface="Calibri"/>
                <a:cs typeface="Calibri"/>
              </a:rPr>
              <a:t> </a:t>
            </a:r>
            <a:r>
              <a:rPr sz="2000" spc="-5" dirty="0">
                <a:latin typeface="Calibri"/>
                <a:cs typeface="Calibri"/>
              </a:rPr>
              <a:t>Birth</a:t>
            </a:r>
            <a:r>
              <a:rPr sz="2000" spc="5" dirty="0">
                <a:latin typeface="Calibri"/>
                <a:cs typeface="Calibri"/>
              </a:rPr>
              <a:t> </a:t>
            </a:r>
            <a:r>
              <a:rPr sz="2000" dirty="0">
                <a:latin typeface="Calibri"/>
                <a:cs typeface="Calibri"/>
              </a:rPr>
              <a:t>= </a:t>
            </a:r>
            <a:r>
              <a:rPr sz="2000" spc="-5" dirty="0">
                <a:latin typeface="Calibri"/>
                <a:cs typeface="Calibri"/>
              </a:rPr>
              <a:t>no) </a:t>
            </a:r>
            <a:r>
              <a:rPr sz="2000" dirty="0">
                <a:latin typeface="Symbol"/>
                <a:cs typeface="Symbol"/>
              </a:rPr>
              <a:t></a:t>
            </a:r>
            <a:r>
              <a:rPr sz="2000" spc="-55" dirty="0">
                <a:latin typeface="Times New Roman"/>
                <a:cs typeface="Times New Roman"/>
              </a:rPr>
              <a:t> </a:t>
            </a:r>
            <a:r>
              <a:rPr sz="2000" spc="-5" dirty="0">
                <a:latin typeface="Calibri"/>
                <a:cs typeface="Calibri"/>
              </a:rPr>
              <a:t>(Can</a:t>
            </a:r>
            <a:r>
              <a:rPr sz="2000" dirty="0">
                <a:latin typeface="Calibri"/>
                <a:cs typeface="Calibri"/>
              </a:rPr>
              <a:t> </a:t>
            </a:r>
            <a:r>
              <a:rPr sz="2000" spc="-5" dirty="0">
                <a:latin typeface="Calibri"/>
                <a:cs typeface="Calibri"/>
              </a:rPr>
              <a:t>Fly </a:t>
            </a:r>
            <a:r>
              <a:rPr sz="2000" dirty="0">
                <a:latin typeface="Calibri"/>
                <a:cs typeface="Calibri"/>
              </a:rPr>
              <a:t>=</a:t>
            </a:r>
            <a:r>
              <a:rPr sz="2000" spc="-10" dirty="0">
                <a:latin typeface="Calibri"/>
                <a:cs typeface="Calibri"/>
              </a:rPr>
              <a:t> </a:t>
            </a:r>
            <a:r>
              <a:rPr sz="2000" spc="-5" dirty="0">
                <a:latin typeface="Calibri"/>
                <a:cs typeface="Calibri"/>
              </a:rPr>
              <a:t>yes) </a:t>
            </a:r>
            <a:r>
              <a:rPr sz="2000" dirty="0">
                <a:latin typeface="Symbol"/>
                <a:cs typeface="Symbol"/>
              </a:rPr>
              <a:t></a:t>
            </a:r>
            <a:r>
              <a:rPr sz="2000" spc="-55" dirty="0">
                <a:latin typeface="Times New Roman"/>
                <a:cs typeface="Times New Roman"/>
              </a:rPr>
              <a:t> </a:t>
            </a:r>
            <a:r>
              <a:rPr sz="2000" spc="-10" dirty="0">
                <a:latin typeface="Calibri"/>
                <a:cs typeface="Calibri"/>
              </a:rPr>
              <a:t>Birds</a:t>
            </a:r>
            <a:endParaRPr sz="2000">
              <a:latin typeface="Calibri"/>
              <a:cs typeface="Calibri"/>
            </a:endParaRPr>
          </a:p>
          <a:p>
            <a:pPr marL="12700">
              <a:spcBef>
                <a:spcPts val="240"/>
              </a:spcBef>
            </a:pPr>
            <a:r>
              <a:rPr sz="2000" dirty="0">
                <a:latin typeface="Calibri"/>
                <a:cs typeface="Calibri"/>
              </a:rPr>
              <a:t>R2:</a:t>
            </a:r>
            <a:r>
              <a:rPr sz="2000" spc="-20" dirty="0">
                <a:latin typeface="Calibri"/>
                <a:cs typeface="Calibri"/>
              </a:rPr>
              <a:t> </a:t>
            </a:r>
            <a:r>
              <a:rPr sz="2000" spc="-10" dirty="0">
                <a:latin typeface="Calibri"/>
                <a:cs typeface="Calibri"/>
              </a:rPr>
              <a:t>(Give</a:t>
            </a:r>
            <a:r>
              <a:rPr sz="2000" spc="10" dirty="0">
                <a:latin typeface="Calibri"/>
                <a:cs typeface="Calibri"/>
              </a:rPr>
              <a:t> </a:t>
            </a:r>
            <a:r>
              <a:rPr sz="2000" dirty="0">
                <a:latin typeface="Calibri"/>
                <a:cs typeface="Calibri"/>
              </a:rPr>
              <a:t>Birth = no)</a:t>
            </a:r>
            <a:r>
              <a:rPr sz="2000" spc="-10" dirty="0">
                <a:latin typeface="Calibri"/>
                <a:cs typeface="Calibri"/>
              </a:rPr>
              <a:t> </a:t>
            </a:r>
            <a:r>
              <a:rPr sz="2000" dirty="0">
                <a:latin typeface="Symbol"/>
                <a:cs typeface="Symbol"/>
              </a:rPr>
              <a:t></a:t>
            </a:r>
            <a:r>
              <a:rPr sz="2000" spc="-55" dirty="0">
                <a:latin typeface="Times New Roman"/>
                <a:cs typeface="Times New Roman"/>
              </a:rPr>
              <a:t> </a:t>
            </a:r>
            <a:r>
              <a:rPr sz="2000" spc="-10" dirty="0">
                <a:latin typeface="Calibri"/>
                <a:cs typeface="Calibri"/>
              </a:rPr>
              <a:t>(Live</a:t>
            </a:r>
            <a:r>
              <a:rPr sz="2000" spc="10" dirty="0">
                <a:latin typeface="Calibri"/>
                <a:cs typeface="Calibri"/>
              </a:rPr>
              <a:t> </a:t>
            </a:r>
            <a:r>
              <a:rPr sz="2000" dirty="0">
                <a:latin typeface="Calibri"/>
                <a:cs typeface="Calibri"/>
              </a:rPr>
              <a:t>in</a:t>
            </a:r>
            <a:r>
              <a:rPr sz="2000" spc="-10" dirty="0">
                <a:latin typeface="Calibri"/>
                <a:cs typeface="Calibri"/>
              </a:rPr>
              <a:t> </a:t>
            </a:r>
            <a:r>
              <a:rPr sz="2000" spc="-25" dirty="0">
                <a:latin typeface="Calibri"/>
                <a:cs typeface="Calibri"/>
              </a:rPr>
              <a:t>Water</a:t>
            </a:r>
            <a:r>
              <a:rPr sz="2000" spc="-10" dirty="0">
                <a:latin typeface="Calibri"/>
                <a:cs typeface="Calibri"/>
              </a:rPr>
              <a:t> </a:t>
            </a:r>
            <a:r>
              <a:rPr sz="2000" dirty="0">
                <a:latin typeface="Calibri"/>
                <a:cs typeface="Calibri"/>
              </a:rPr>
              <a:t>= </a:t>
            </a:r>
            <a:r>
              <a:rPr sz="2000" spc="-5" dirty="0">
                <a:latin typeface="Calibri"/>
                <a:cs typeface="Calibri"/>
              </a:rPr>
              <a:t>yes)</a:t>
            </a:r>
            <a:r>
              <a:rPr sz="2000" spc="5" dirty="0">
                <a:latin typeface="Calibri"/>
                <a:cs typeface="Calibri"/>
              </a:rPr>
              <a:t> </a:t>
            </a:r>
            <a:r>
              <a:rPr sz="2000" spc="5" dirty="0">
                <a:latin typeface="Symbol"/>
                <a:cs typeface="Symbol"/>
              </a:rPr>
              <a:t></a:t>
            </a:r>
            <a:r>
              <a:rPr sz="2000" spc="-60" dirty="0">
                <a:latin typeface="Times New Roman"/>
                <a:cs typeface="Times New Roman"/>
              </a:rPr>
              <a:t> </a:t>
            </a:r>
            <a:r>
              <a:rPr sz="2000" spc="-5" dirty="0">
                <a:latin typeface="Calibri"/>
                <a:cs typeface="Calibri"/>
              </a:rPr>
              <a:t>Fishes</a:t>
            </a:r>
            <a:endParaRPr sz="2000">
              <a:latin typeface="Calibri"/>
              <a:cs typeface="Calibri"/>
            </a:endParaRPr>
          </a:p>
          <a:p>
            <a:pPr marL="12700" marR="5080">
              <a:lnSpc>
                <a:spcPct val="110000"/>
              </a:lnSpc>
            </a:pPr>
            <a:r>
              <a:rPr sz="2000" dirty="0">
                <a:latin typeface="Calibri"/>
                <a:cs typeface="Calibri"/>
              </a:rPr>
              <a:t>R3:</a:t>
            </a:r>
            <a:r>
              <a:rPr sz="2000" spc="-25" dirty="0">
                <a:latin typeface="Calibri"/>
                <a:cs typeface="Calibri"/>
              </a:rPr>
              <a:t> </a:t>
            </a:r>
            <a:r>
              <a:rPr sz="2000" spc="-10" dirty="0">
                <a:latin typeface="Calibri"/>
                <a:cs typeface="Calibri"/>
              </a:rPr>
              <a:t>(Give</a:t>
            </a:r>
            <a:r>
              <a:rPr sz="2000" spc="10" dirty="0">
                <a:latin typeface="Calibri"/>
                <a:cs typeface="Calibri"/>
              </a:rPr>
              <a:t> </a:t>
            </a:r>
            <a:r>
              <a:rPr sz="2000" spc="-5" dirty="0">
                <a:latin typeface="Calibri"/>
                <a:cs typeface="Calibri"/>
              </a:rPr>
              <a:t>Birth</a:t>
            </a:r>
            <a:r>
              <a:rPr sz="2000" spc="5" dirty="0">
                <a:latin typeface="Calibri"/>
                <a:cs typeface="Calibri"/>
              </a:rPr>
              <a:t> </a:t>
            </a:r>
            <a:r>
              <a:rPr sz="2000" dirty="0">
                <a:latin typeface="Calibri"/>
                <a:cs typeface="Calibri"/>
              </a:rPr>
              <a:t>= </a:t>
            </a:r>
            <a:r>
              <a:rPr sz="2000" spc="-5" dirty="0">
                <a:latin typeface="Calibri"/>
                <a:cs typeface="Calibri"/>
              </a:rPr>
              <a:t>yes) </a:t>
            </a:r>
            <a:r>
              <a:rPr sz="2000" dirty="0">
                <a:latin typeface="Symbol"/>
                <a:cs typeface="Symbol"/>
              </a:rPr>
              <a:t></a:t>
            </a:r>
            <a:r>
              <a:rPr sz="2000" spc="-55" dirty="0">
                <a:latin typeface="Times New Roman"/>
                <a:cs typeface="Times New Roman"/>
              </a:rPr>
              <a:t> </a:t>
            </a:r>
            <a:r>
              <a:rPr sz="2000" dirty="0">
                <a:latin typeface="Calibri"/>
                <a:cs typeface="Calibri"/>
              </a:rPr>
              <a:t>(Blood</a:t>
            </a:r>
            <a:r>
              <a:rPr sz="2000" spc="-20" dirty="0">
                <a:latin typeface="Calibri"/>
                <a:cs typeface="Calibri"/>
              </a:rPr>
              <a:t> </a:t>
            </a:r>
            <a:r>
              <a:rPr sz="2000" spc="-25" dirty="0">
                <a:latin typeface="Calibri"/>
                <a:cs typeface="Calibri"/>
              </a:rPr>
              <a:t>Type</a:t>
            </a:r>
            <a:r>
              <a:rPr sz="2000" spc="-10" dirty="0">
                <a:latin typeface="Calibri"/>
                <a:cs typeface="Calibri"/>
              </a:rPr>
              <a:t> </a:t>
            </a:r>
            <a:r>
              <a:rPr sz="2000" dirty="0">
                <a:latin typeface="Calibri"/>
                <a:cs typeface="Calibri"/>
              </a:rPr>
              <a:t>= </a:t>
            </a:r>
            <a:r>
              <a:rPr sz="2000" spc="-10" dirty="0">
                <a:latin typeface="Calibri"/>
                <a:cs typeface="Calibri"/>
              </a:rPr>
              <a:t>warm)</a:t>
            </a:r>
            <a:r>
              <a:rPr sz="2000" dirty="0">
                <a:latin typeface="Calibri"/>
                <a:cs typeface="Calibri"/>
              </a:rPr>
              <a:t> </a:t>
            </a:r>
            <a:r>
              <a:rPr sz="2000" dirty="0">
                <a:latin typeface="Symbol"/>
                <a:cs typeface="Symbol"/>
              </a:rPr>
              <a:t></a:t>
            </a:r>
            <a:r>
              <a:rPr sz="2000" spc="-55" dirty="0">
                <a:latin typeface="Times New Roman"/>
                <a:cs typeface="Times New Roman"/>
              </a:rPr>
              <a:t> </a:t>
            </a:r>
            <a:r>
              <a:rPr sz="2000" dirty="0">
                <a:latin typeface="Calibri"/>
                <a:cs typeface="Calibri"/>
              </a:rPr>
              <a:t>Mammals </a:t>
            </a:r>
            <a:r>
              <a:rPr sz="2000" spc="-434" dirty="0">
                <a:latin typeface="Calibri"/>
                <a:cs typeface="Calibri"/>
              </a:rPr>
              <a:t> </a:t>
            </a:r>
            <a:r>
              <a:rPr sz="2000" dirty="0">
                <a:latin typeface="Calibri"/>
                <a:cs typeface="Calibri"/>
              </a:rPr>
              <a:t>R4:</a:t>
            </a:r>
            <a:r>
              <a:rPr sz="2000" spc="-20" dirty="0">
                <a:latin typeface="Calibri"/>
                <a:cs typeface="Calibri"/>
              </a:rPr>
              <a:t> </a:t>
            </a:r>
            <a:r>
              <a:rPr sz="2000" spc="-10" dirty="0">
                <a:latin typeface="Calibri"/>
                <a:cs typeface="Calibri"/>
              </a:rPr>
              <a:t>(Give</a:t>
            </a:r>
            <a:r>
              <a:rPr sz="2000" spc="10" dirty="0">
                <a:latin typeface="Calibri"/>
                <a:cs typeface="Calibri"/>
              </a:rPr>
              <a:t> </a:t>
            </a:r>
            <a:r>
              <a:rPr sz="2000" spc="-5" dirty="0">
                <a:latin typeface="Calibri"/>
                <a:cs typeface="Calibri"/>
              </a:rPr>
              <a:t>Birth</a:t>
            </a:r>
            <a:r>
              <a:rPr sz="2000" spc="5" dirty="0">
                <a:latin typeface="Calibri"/>
                <a:cs typeface="Calibri"/>
              </a:rPr>
              <a:t> </a:t>
            </a:r>
            <a:r>
              <a:rPr sz="2000" dirty="0">
                <a:latin typeface="Calibri"/>
                <a:cs typeface="Calibri"/>
              </a:rPr>
              <a:t>= </a:t>
            </a:r>
            <a:r>
              <a:rPr sz="2000" spc="-5" dirty="0">
                <a:latin typeface="Calibri"/>
                <a:cs typeface="Calibri"/>
              </a:rPr>
              <a:t>no) </a:t>
            </a:r>
            <a:r>
              <a:rPr sz="2000" dirty="0">
                <a:latin typeface="Symbol"/>
                <a:cs typeface="Symbol"/>
              </a:rPr>
              <a:t></a:t>
            </a:r>
            <a:r>
              <a:rPr sz="2000" spc="-55" dirty="0">
                <a:latin typeface="Times New Roman"/>
                <a:cs typeface="Times New Roman"/>
              </a:rPr>
              <a:t> </a:t>
            </a:r>
            <a:r>
              <a:rPr sz="2000" spc="-5" dirty="0">
                <a:latin typeface="Calibri"/>
                <a:cs typeface="Calibri"/>
              </a:rPr>
              <a:t>(Can</a:t>
            </a:r>
            <a:r>
              <a:rPr sz="2000" dirty="0">
                <a:latin typeface="Calibri"/>
                <a:cs typeface="Calibri"/>
              </a:rPr>
              <a:t> </a:t>
            </a:r>
            <a:r>
              <a:rPr sz="2000" spc="-5" dirty="0">
                <a:latin typeface="Calibri"/>
                <a:cs typeface="Calibri"/>
              </a:rPr>
              <a:t>Fly </a:t>
            </a:r>
            <a:r>
              <a:rPr sz="2000" dirty="0">
                <a:latin typeface="Calibri"/>
                <a:cs typeface="Calibri"/>
              </a:rPr>
              <a:t>=</a:t>
            </a:r>
            <a:r>
              <a:rPr sz="2000" spc="-10" dirty="0">
                <a:latin typeface="Calibri"/>
                <a:cs typeface="Calibri"/>
              </a:rPr>
              <a:t> </a:t>
            </a:r>
            <a:r>
              <a:rPr sz="2000" dirty="0">
                <a:latin typeface="Calibri"/>
                <a:cs typeface="Calibri"/>
              </a:rPr>
              <a:t>no)</a:t>
            </a:r>
            <a:r>
              <a:rPr sz="2000" spc="-5" dirty="0">
                <a:latin typeface="Calibri"/>
                <a:cs typeface="Calibri"/>
              </a:rPr>
              <a:t> </a:t>
            </a:r>
            <a:r>
              <a:rPr sz="2000" dirty="0">
                <a:latin typeface="Symbol"/>
                <a:cs typeface="Symbol"/>
              </a:rPr>
              <a:t></a:t>
            </a:r>
            <a:r>
              <a:rPr sz="2000" spc="-55" dirty="0">
                <a:latin typeface="Times New Roman"/>
                <a:cs typeface="Times New Roman"/>
              </a:rPr>
              <a:t> </a:t>
            </a:r>
            <a:r>
              <a:rPr sz="2000" spc="-10" dirty="0">
                <a:latin typeface="Calibri"/>
                <a:cs typeface="Calibri"/>
              </a:rPr>
              <a:t>Reptiles</a:t>
            </a:r>
            <a:endParaRPr sz="2000">
              <a:latin typeface="Calibri"/>
              <a:cs typeface="Calibri"/>
            </a:endParaRPr>
          </a:p>
          <a:p>
            <a:pPr marL="12700">
              <a:spcBef>
                <a:spcPts val="240"/>
              </a:spcBef>
            </a:pPr>
            <a:r>
              <a:rPr sz="2000" dirty="0">
                <a:latin typeface="Calibri"/>
                <a:cs typeface="Calibri"/>
              </a:rPr>
              <a:t>R5:</a:t>
            </a:r>
            <a:r>
              <a:rPr sz="2000" spc="-25" dirty="0">
                <a:latin typeface="Calibri"/>
                <a:cs typeface="Calibri"/>
              </a:rPr>
              <a:t> </a:t>
            </a:r>
            <a:r>
              <a:rPr sz="2000" spc="-10" dirty="0">
                <a:latin typeface="Calibri"/>
                <a:cs typeface="Calibri"/>
              </a:rPr>
              <a:t>(Live</a:t>
            </a:r>
            <a:r>
              <a:rPr sz="2000" spc="10" dirty="0">
                <a:latin typeface="Calibri"/>
                <a:cs typeface="Calibri"/>
              </a:rPr>
              <a:t> </a:t>
            </a:r>
            <a:r>
              <a:rPr sz="2000" dirty="0">
                <a:latin typeface="Calibri"/>
                <a:cs typeface="Calibri"/>
              </a:rPr>
              <a:t>in</a:t>
            </a:r>
            <a:r>
              <a:rPr sz="2000" spc="-15" dirty="0">
                <a:latin typeface="Calibri"/>
                <a:cs typeface="Calibri"/>
              </a:rPr>
              <a:t> </a:t>
            </a:r>
            <a:r>
              <a:rPr sz="2000" spc="-25" dirty="0">
                <a:latin typeface="Calibri"/>
                <a:cs typeface="Calibri"/>
              </a:rPr>
              <a:t>Water</a:t>
            </a:r>
            <a:r>
              <a:rPr sz="2000" spc="15" dirty="0">
                <a:latin typeface="Calibri"/>
                <a:cs typeface="Calibri"/>
              </a:rPr>
              <a:t> </a:t>
            </a:r>
            <a:r>
              <a:rPr sz="2000" dirty="0">
                <a:latin typeface="Calibri"/>
                <a:cs typeface="Calibri"/>
              </a:rPr>
              <a:t>= </a:t>
            </a:r>
            <a:r>
              <a:rPr sz="2000" spc="-5" dirty="0">
                <a:latin typeface="Calibri"/>
                <a:cs typeface="Calibri"/>
              </a:rPr>
              <a:t>sometimes)</a:t>
            </a:r>
            <a:r>
              <a:rPr sz="2000" spc="20" dirty="0">
                <a:latin typeface="Calibri"/>
                <a:cs typeface="Calibri"/>
              </a:rPr>
              <a:t> </a:t>
            </a:r>
            <a:r>
              <a:rPr sz="2000" dirty="0">
                <a:latin typeface="Symbol"/>
                <a:cs typeface="Symbol"/>
              </a:rPr>
              <a:t></a:t>
            </a:r>
            <a:r>
              <a:rPr sz="2000" spc="-55" dirty="0">
                <a:latin typeface="Times New Roman"/>
                <a:cs typeface="Times New Roman"/>
              </a:rPr>
              <a:t> </a:t>
            </a:r>
            <a:r>
              <a:rPr sz="2000" dirty="0">
                <a:latin typeface="Calibri"/>
                <a:cs typeface="Calibri"/>
              </a:rPr>
              <a:t>Amphibians</a:t>
            </a:r>
            <a:endParaRPr sz="2000">
              <a:latin typeface="Calibri"/>
              <a:cs typeface="Calibri"/>
            </a:endParaRPr>
          </a:p>
        </p:txBody>
      </p:sp>
      <p:graphicFrame>
        <p:nvGraphicFramePr>
          <p:cNvPr id="4" name="object 4"/>
          <p:cNvGraphicFramePr>
            <a:graphicFrameLocks noGrp="1"/>
          </p:cNvGraphicFramePr>
          <p:nvPr/>
        </p:nvGraphicFramePr>
        <p:xfrm>
          <a:off x="2971801" y="1023925"/>
          <a:ext cx="5628004" cy="3463464"/>
        </p:xfrm>
        <a:graphic>
          <a:graphicData uri="http://schemas.openxmlformats.org/drawingml/2006/table">
            <a:tbl>
              <a:tblPr firstRow="1" bandRow="1">
                <a:tableStyleId>{2D5ABB26-0587-4C30-8999-92F81FD0307C}</a:tableStyleId>
              </a:tblPr>
              <a:tblGrid>
                <a:gridCol w="1054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828675">
                  <a:extLst>
                    <a:ext uri="{9D8B030D-6E8A-4147-A177-3AD203B41FA5}">
                      <a16:colId xmlns:a16="http://schemas.microsoft.com/office/drawing/2014/main" val="20002"/>
                    </a:ext>
                  </a:extLst>
                </a:gridCol>
                <a:gridCol w="828675">
                  <a:extLst>
                    <a:ext uri="{9D8B030D-6E8A-4147-A177-3AD203B41FA5}">
                      <a16:colId xmlns:a16="http://schemas.microsoft.com/office/drawing/2014/main" val="20003"/>
                    </a:ext>
                  </a:extLst>
                </a:gridCol>
                <a:gridCol w="828675">
                  <a:extLst>
                    <a:ext uri="{9D8B030D-6E8A-4147-A177-3AD203B41FA5}">
                      <a16:colId xmlns:a16="http://schemas.microsoft.com/office/drawing/2014/main" val="20004"/>
                    </a:ext>
                  </a:extLst>
                </a:gridCol>
                <a:gridCol w="1033779">
                  <a:extLst>
                    <a:ext uri="{9D8B030D-6E8A-4147-A177-3AD203B41FA5}">
                      <a16:colId xmlns:a16="http://schemas.microsoft.com/office/drawing/2014/main" val="20005"/>
                    </a:ext>
                  </a:extLst>
                </a:gridCol>
              </a:tblGrid>
              <a:tr h="149843">
                <a:tc>
                  <a:txBody>
                    <a:bodyPr/>
                    <a:lstStyle/>
                    <a:p>
                      <a:pPr marL="9525" algn="ctr">
                        <a:lnSpc>
                          <a:spcPts val="1070"/>
                        </a:lnSpc>
                      </a:pPr>
                      <a:r>
                        <a:rPr sz="950" b="1" spc="10" dirty="0">
                          <a:latin typeface="Arial"/>
                          <a:cs typeface="Arial"/>
                        </a:rPr>
                        <a:t>Name</a:t>
                      </a:r>
                      <a:endParaRPr sz="9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98120">
                        <a:lnSpc>
                          <a:spcPts val="1070"/>
                        </a:lnSpc>
                      </a:pPr>
                      <a:r>
                        <a:rPr sz="950" b="1" spc="5" dirty="0">
                          <a:latin typeface="Arial"/>
                          <a:cs typeface="Arial"/>
                        </a:rPr>
                        <a:t>Blood</a:t>
                      </a:r>
                      <a:r>
                        <a:rPr sz="950" b="1" spc="-30" dirty="0">
                          <a:latin typeface="Arial"/>
                          <a:cs typeface="Arial"/>
                        </a:rPr>
                        <a:t> </a:t>
                      </a:r>
                      <a:r>
                        <a:rPr sz="950" b="1" dirty="0">
                          <a:latin typeface="Arial"/>
                          <a:cs typeface="Arial"/>
                        </a:rPr>
                        <a:t>Type</a:t>
                      </a:r>
                      <a:endParaRPr sz="9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26364">
                        <a:lnSpc>
                          <a:spcPts val="1070"/>
                        </a:lnSpc>
                      </a:pPr>
                      <a:r>
                        <a:rPr sz="950" b="1" spc="5" dirty="0">
                          <a:latin typeface="Arial"/>
                          <a:cs typeface="Arial"/>
                        </a:rPr>
                        <a:t>Give</a:t>
                      </a:r>
                      <a:r>
                        <a:rPr sz="950" b="1" spc="-35" dirty="0">
                          <a:latin typeface="Arial"/>
                          <a:cs typeface="Arial"/>
                        </a:rPr>
                        <a:t> </a:t>
                      </a:r>
                      <a:r>
                        <a:rPr sz="950" b="1" spc="5" dirty="0">
                          <a:latin typeface="Arial"/>
                          <a:cs typeface="Arial"/>
                        </a:rPr>
                        <a:t>Birth</a:t>
                      </a:r>
                      <a:endParaRPr sz="9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98755">
                        <a:lnSpc>
                          <a:spcPts val="1070"/>
                        </a:lnSpc>
                      </a:pPr>
                      <a:r>
                        <a:rPr sz="950" b="1" spc="10" dirty="0">
                          <a:latin typeface="Arial"/>
                          <a:cs typeface="Arial"/>
                        </a:rPr>
                        <a:t>Can</a:t>
                      </a:r>
                      <a:r>
                        <a:rPr sz="950" b="1" spc="-40" dirty="0">
                          <a:latin typeface="Arial"/>
                          <a:cs typeface="Arial"/>
                        </a:rPr>
                        <a:t> </a:t>
                      </a:r>
                      <a:r>
                        <a:rPr sz="950" b="1" spc="5" dirty="0">
                          <a:latin typeface="Arial"/>
                          <a:cs typeface="Arial"/>
                        </a:rPr>
                        <a:t>Fly</a:t>
                      </a:r>
                      <a:endParaRPr sz="9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36830">
                        <a:lnSpc>
                          <a:spcPts val="1070"/>
                        </a:lnSpc>
                      </a:pPr>
                      <a:r>
                        <a:rPr sz="950" b="1" dirty="0">
                          <a:latin typeface="Arial"/>
                          <a:cs typeface="Arial"/>
                        </a:rPr>
                        <a:t>Live</a:t>
                      </a:r>
                      <a:r>
                        <a:rPr sz="950" b="1" spc="-15" dirty="0">
                          <a:latin typeface="Arial"/>
                          <a:cs typeface="Arial"/>
                        </a:rPr>
                        <a:t> </a:t>
                      </a:r>
                      <a:r>
                        <a:rPr sz="950" b="1" spc="5" dirty="0">
                          <a:latin typeface="Arial"/>
                          <a:cs typeface="Arial"/>
                        </a:rPr>
                        <a:t>in</a:t>
                      </a:r>
                      <a:r>
                        <a:rPr sz="950" b="1" spc="-15" dirty="0">
                          <a:latin typeface="Arial"/>
                          <a:cs typeface="Arial"/>
                        </a:rPr>
                        <a:t> </a:t>
                      </a:r>
                      <a:r>
                        <a:rPr sz="950" b="1" spc="5" dirty="0">
                          <a:latin typeface="Arial"/>
                          <a:cs typeface="Arial"/>
                        </a:rPr>
                        <a:t>Water</a:t>
                      </a:r>
                      <a:endParaRPr sz="9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8890" algn="ctr">
                        <a:lnSpc>
                          <a:spcPts val="1070"/>
                        </a:lnSpc>
                      </a:pPr>
                      <a:r>
                        <a:rPr sz="950" b="1" spc="5" dirty="0">
                          <a:latin typeface="Arial"/>
                          <a:cs typeface="Arial"/>
                        </a:rPr>
                        <a:t>Class</a:t>
                      </a:r>
                      <a:endParaRPr sz="95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solidFill>
                      <a:srgbClr val="CCFFFF"/>
                    </a:solidFill>
                  </a:tcPr>
                </a:tc>
                <a:extLst>
                  <a:ext uri="{0D108BD9-81ED-4DB2-BD59-A6C34878D82A}">
                    <a16:rowId xmlns:a16="http://schemas.microsoft.com/office/drawing/2014/main" val="10000"/>
                  </a:ext>
                </a:extLst>
              </a:tr>
              <a:tr h="160768">
                <a:tc>
                  <a:txBody>
                    <a:bodyPr/>
                    <a:lstStyle/>
                    <a:p>
                      <a:pPr marL="25400">
                        <a:lnSpc>
                          <a:spcPts val="1165"/>
                        </a:lnSpc>
                      </a:pPr>
                      <a:r>
                        <a:rPr sz="1100" spc="15" dirty="0">
                          <a:latin typeface="Arial MT"/>
                          <a:cs typeface="Arial MT"/>
                        </a:rPr>
                        <a:t>human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16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16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16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16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16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1"/>
                  </a:ext>
                </a:extLst>
              </a:tr>
              <a:tr h="165802">
                <a:tc>
                  <a:txBody>
                    <a:bodyPr/>
                    <a:lstStyle/>
                    <a:p>
                      <a:pPr marL="25400">
                        <a:lnSpc>
                          <a:spcPts val="1205"/>
                        </a:lnSpc>
                      </a:pPr>
                      <a:r>
                        <a:rPr sz="1100" spc="10" dirty="0">
                          <a:latin typeface="Arial MT"/>
                          <a:cs typeface="Arial MT"/>
                        </a:rPr>
                        <a:t>python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reptiles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2"/>
                  </a:ext>
                </a:extLst>
              </a:tr>
              <a:tr h="165853">
                <a:tc>
                  <a:txBody>
                    <a:bodyPr/>
                    <a:lstStyle/>
                    <a:p>
                      <a:pPr marL="25400">
                        <a:lnSpc>
                          <a:spcPts val="1205"/>
                        </a:lnSpc>
                      </a:pPr>
                      <a:r>
                        <a:rPr sz="1100" spc="15" dirty="0">
                          <a:latin typeface="Arial MT"/>
                          <a:cs typeface="Arial MT"/>
                        </a:rPr>
                        <a:t>salmon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fishes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3"/>
                  </a:ext>
                </a:extLst>
              </a:tr>
              <a:tr h="165853">
                <a:tc>
                  <a:txBody>
                    <a:bodyPr/>
                    <a:lstStyle/>
                    <a:p>
                      <a:pPr marL="25400">
                        <a:lnSpc>
                          <a:spcPts val="1205"/>
                        </a:lnSpc>
                      </a:pPr>
                      <a:r>
                        <a:rPr sz="1100" spc="10" dirty="0">
                          <a:latin typeface="Arial MT"/>
                          <a:cs typeface="Arial MT"/>
                        </a:rPr>
                        <a:t>whale</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4"/>
                  </a:ext>
                </a:extLst>
              </a:tr>
              <a:tr h="165802">
                <a:tc>
                  <a:txBody>
                    <a:bodyPr/>
                    <a:lstStyle/>
                    <a:p>
                      <a:pPr marL="25400">
                        <a:lnSpc>
                          <a:spcPts val="1205"/>
                        </a:lnSpc>
                      </a:pPr>
                      <a:r>
                        <a:rPr sz="1100" spc="10" dirty="0">
                          <a:latin typeface="Arial MT"/>
                          <a:cs typeface="Arial MT"/>
                        </a:rPr>
                        <a:t>frog</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sometimes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amphibians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5"/>
                  </a:ext>
                </a:extLst>
              </a:tr>
              <a:tr h="165802">
                <a:tc>
                  <a:txBody>
                    <a:bodyPr/>
                    <a:lstStyle/>
                    <a:p>
                      <a:pPr marL="25400">
                        <a:lnSpc>
                          <a:spcPts val="1205"/>
                        </a:lnSpc>
                      </a:pPr>
                      <a:r>
                        <a:rPr sz="1100" spc="15" dirty="0">
                          <a:latin typeface="Arial MT"/>
                          <a:cs typeface="Arial MT"/>
                        </a:rPr>
                        <a:t>komodo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reptiles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6"/>
                  </a:ext>
                </a:extLst>
              </a:tr>
              <a:tr h="165853">
                <a:tc>
                  <a:txBody>
                    <a:bodyPr/>
                    <a:lstStyle/>
                    <a:p>
                      <a:pPr marL="25400">
                        <a:lnSpc>
                          <a:spcPts val="1205"/>
                        </a:lnSpc>
                      </a:pPr>
                      <a:r>
                        <a:rPr sz="1100" spc="10" dirty="0">
                          <a:latin typeface="Arial MT"/>
                          <a:cs typeface="Arial MT"/>
                        </a:rPr>
                        <a:t>bat</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7"/>
                  </a:ext>
                </a:extLst>
              </a:tr>
              <a:tr h="165853">
                <a:tc>
                  <a:txBody>
                    <a:bodyPr/>
                    <a:lstStyle/>
                    <a:p>
                      <a:pPr marL="25400">
                        <a:lnSpc>
                          <a:spcPts val="1205"/>
                        </a:lnSpc>
                      </a:pPr>
                      <a:r>
                        <a:rPr sz="1100" spc="10" dirty="0">
                          <a:latin typeface="Arial MT"/>
                          <a:cs typeface="Arial MT"/>
                        </a:rPr>
                        <a:t>pigeon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birds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8"/>
                  </a:ext>
                </a:extLst>
              </a:tr>
              <a:tr h="165802">
                <a:tc>
                  <a:txBody>
                    <a:bodyPr/>
                    <a:lstStyle/>
                    <a:p>
                      <a:pPr marL="25400">
                        <a:lnSpc>
                          <a:spcPts val="1205"/>
                        </a:lnSpc>
                      </a:pPr>
                      <a:r>
                        <a:rPr sz="1100" spc="10" dirty="0">
                          <a:latin typeface="Arial MT"/>
                          <a:cs typeface="Arial MT"/>
                        </a:rPr>
                        <a:t>cat</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09"/>
                  </a:ext>
                </a:extLst>
              </a:tr>
              <a:tr h="165700">
                <a:tc>
                  <a:txBody>
                    <a:bodyPr/>
                    <a:lstStyle/>
                    <a:p>
                      <a:pPr marL="25400">
                        <a:lnSpc>
                          <a:spcPts val="1205"/>
                        </a:lnSpc>
                      </a:pPr>
                      <a:r>
                        <a:rPr sz="1100" spc="10" dirty="0">
                          <a:latin typeface="Arial MT"/>
                          <a:cs typeface="Arial MT"/>
                        </a:rPr>
                        <a:t>leopard</a:t>
                      </a:r>
                      <a:r>
                        <a:rPr sz="1100" spc="-30" dirty="0">
                          <a:latin typeface="Arial MT"/>
                          <a:cs typeface="Arial MT"/>
                        </a:rPr>
                        <a:t> </a:t>
                      </a:r>
                      <a:r>
                        <a:rPr sz="1100" spc="15" dirty="0">
                          <a:latin typeface="Arial MT"/>
                          <a:cs typeface="Arial MT"/>
                        </a:rPr>
                        <a:t>shark</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fishes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0"/>
                  </a:ext>
                </a:extLst>
              </a:tr>
              <a:tr h="165853">
                <a:tc>
                  <a:txBody>
                    <a:bodyPr/>
                    <a:lstStyle/>
                    <a:p>
                      <a:pPr marL="25400">
                        <a:lnSpc>
                          <a:spcPts val="1205"/>
                        </a:lnSpc>
                      </a:pPr>
                      <a:r>
                        <a:rPr sz="1100" spc="10" dirty="0">
                          <a:latin typeface="Arial MT"/>
                          <a:cs typeface="Arial MT"/>
                        </a:rPr>
                        <a:t>turtle</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sometimes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reptiles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1"/>
                  </a:ext>
                </a:extLst>
              </a:tr>
              <a:tr h="165802">
                <a:tc>
                  <a:txBody>
                    <a:bodyPr/>
                    <a:lstStyle/>
                    <a:p>
                      <a:pPr marL="25400">
                        <a:lnSpc>
                          <a:spcPts val="1205"/>
                        </a:lnSpc>
                      </a:pPr>
                      <a:r>
                        <a:rPr sz="1100" spc="15" dirty="0">
                          <a:latin typeface="Arial MT"/>
                          <a:cs typeface="Arial MT"/>
                        </a:rPr>
                        <a:t>penguin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sometimes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birds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2"/>
                  </a:ext>
                </a:extLst>
              </a:tr>
              <a:tr h="165802">
                <a:tc>
                  <a:txBody>
                    <a:bodyPr/>
                    <a:lstStyle/>
                    <a:p>
                      <a:pPr marL="25400">
                        <a:lnSpc>
                          <a:spcPts val="1205"/>
                        </a:lnSpc>
                      </a:pPr>
                      <a:r>
                        <a:rPr sz="1100" spc="15" dirty="0">
                          <a:latin typeface="Arial MT"/>
                          <a:cs typeface="Arial MT"/>
                        </a:rPr>
                        <a:t>porcupine</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3"/>
                  </a:ext>
                </a:extLst>
              </a:tr>
              <a:tr h="165853">
                <a:tc>
                  <a:txBody>
                    <a:bodyPr/>
                    <a:lstStyle/>
                    <a:p>
                      <a:pPr marL="25400">
                        <a:lnSpc>
                          <a:spcPts val="1205"/>
                        </a:lnSpc>
                      </a:pPr>
                      <a:r>
                        <a:rPr sz="1100" spc="5" dirty="0">
                          <a:latin typeface="Arial MT"/>
                          <a:cs typeface="Arial MT"/>
                        </a:rPr>
                        <a:t>eel</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fishes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4"/>
                  </a:ext>
                </a:extLst>
              </a:tr>
              <a:tr h="165853">
                <a:tc>
                  <a:txBody>
                    <a:bodyPr/>
                    <a:lstStyle/>
                    <a:p>
                      <a:pPr marL="25400">
                        <a:lnSpc>
                          <a:spcPts val="1205"/>
                        </a:lnSpc>
                      </a:pPr>
                      <a:r>
                        <a:rPr sz="1100" spc="10" dirty="0">
                          <a:latin typeface="Arial MT"/>
                          <a:cs typeface="Arial MT"/>
                        </a:rPr>
                        <a:t>salamander</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sometimes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amphibians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5"/>
                  </a:ext>
                </a:extLst>
              </a:tr>
              <a:tr h="165827">
                <a:tc>
                  <a:txBody>
                    <a:bodyPr/>
                    <a:lstStyle/>
                    <a:p>
                      <a:pPr marL="25400">
                        <a:lnSpc>
                          <a:spcPts val="1205"/>
                        </a:lnSpc>
                      </a:pPr>
                      <a:r>
                        <a:rPr sz="1100" spc="10" dirty="0">
                          <a:latin typeface="Arial MT"/>
                          <a:cs typeface="Arial MT"/>
                        </a:rPr>
                        <a:t>gila</a:t>
                      </a:r>
                      <a:r>
                        <a:rPr sz="1100" spc="-40" dirty="0">
                          <a:latin typeface="Arial MT"/>
                          <a:cs typeface="Arial MT"/>
                        </a:rPr>
                        <a:t> </a:t>
                      </a:r>
                      <a:r>
                        <a:rPr sz="1100" spc="15" dirty="0">
                          <a:latin typeface="Arial MT"/>
                          <a:cs typeface="Arial MT"/>
                        </a:rPr>
                        <a:t>monster</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cold</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reptiles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6"/>
                  </a:ext>
                </a:extLst>
              </a:tr>
              <a:tr h="165827">
                <a:tc>
                  <a:txBody>
                    <a:bodyPr/>
                    <a:lstStyle/>
                    <a:p>
                      <a:pPr marL="25400">
                        <a:lnSpc>
                          <a:spcPts val="1205"/>
                        </a:lnSpc>
                      </a:pPr>
                      <a:r>
                        <a:rPr sz="1100" spc="10" dirty="0">
                          <a:latin typeface="Arial MT"/>
                          <a:cs typeface="Arial MT"/>
                        </a:rPr>
                        <a:t>platypus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7"/>
                  </a:ext>
                </a:extLst>
              </a:tr>
              <a:tr h="165827">
                <a:tc>
                  <a:txBody>
                    <a:bodyPr/>
                    <a:lstStyle/>
                    <a:p>
                      <a:pPr marL="25400">
                        <a:lnSpc>
                          <a:spcPts val="1205"/>
                        </a:lnSpc>
                      </a:pPr>
                      <a:r>
                        <a:rPr sz="1100" spc="5" dirty="0">
                          <a:latin typeface="Arial MT"/>
                          <a:cs typeface="Arial MT"/>
                        </a:rPr>
                        <a:t>owl</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birds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8"/>
                  </a:ext>
                </a:extLst>
              </a:tr>
              <a:tr h="165827">
                <a:tc>
                  <a:txBody>
                    <a:bodyPr/>
                    <a:lstStyle/>
                    <a:p>
                      <a:pPr marL="25400">
                        <a:lnSpc>
                          <a:spcPts val="1205"/>
                        </a:lnSpc>
                      </a:pPr>
                      <a:r>
                        <a:rPr sz="1100" spc="10" dirty="0">
                          <a:latin typeface="Arial MT"/>
                          <a:cs typeface="Arial MT"/>
                        </a:rPr>
                        <a:t>dolphin</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tcPr>
                </a:tc>
                <a:tc>
                  <a:txBody>
                    <a:bodyPr/>
                    <a:lstStyle/>
                    <a:p>
                      <a:pPr marL="25400">
                        <a:lnSpc>
                          <a:spcPts val="1205"/>
                        </a:lnSpc>
                      </a:pPr>
                      <a:r>
                        <a:rPr sz="1100" spc="15" dirty="0">
                          <a:latin typeface="Arial MT"/>
                          <a:cs typeface="Arial MT"/>
                        </a:rPr>
                        <a:t>mammals</a:t>
                      </a:r>
                      <a:endParaRPr sz="1100">
                        <a:latin typeface="Arial MT"/>
                        <a:cs typeface="Arial MT"/>
                      </a:endParaRPr>
                    </a:p>
                  </a:txBody>
                  <a:tcPr marL="0" marR="0" marT="0" marB="0">
                    <a:lnL w="12700">
                      <a:solidFill>
                        <a:srgbClr val="000000"/>
                      </a:solidFill>
                      <a:prstDash val="solid"/>
                    </a:lnL>
                    <a:lnR w="9525">
                      <a:solidFill>
                        <a:srgbClr val="000000"/>
                      </a:solidFill>
                      <a:prstDash val="solid"/>
                    </a:lnR>
                  </a:tcPr>
                </a:tc>
                <a:extLst>
                  <a:ext uri="{0D108BD9-81ED-4DB2-BD59-A6C34878D82A}">
                    <a16:rowId xmlns:a16="http://schemas.microsoft.com/office/drawing/2014/main" val="10019"/>
                  </a:ext>
                </a:extLst>
              </a:tr>
              <a:tr h="168062">
                <a:tc>
                  <a:txBody>
                    <a:bodyPr/>
                    <a:lstStyle/>
                    <a:p>
                      <a:pPr marL="25400">
                        <a:lnSpc>
                          <a:spcPts val="1225"/>
                        </a:lnSpc>
                      </a:pPr>
                      <a:r>
                        <a:rPr sz="1100" spc="15" dirty="0">
                          <a:latin typeface="Arial MT"/>
                          <a:cs typeface="Arial MT"/>
                        </a:rPr>
                        <a:t>eagle</a:t>
                      </a:r>
                      <a:endParaRPr sz="1100">
                        <a:latin typeface="Arial MT"/>
                        <a:cs typeface="Arial MT"/>
                      </a:endParaRPr>
                    </a:p>
                  </a:txBody>
                  <a:tcPr marL="0" marR="0" marT="0" marB="0">
                    <a:lnL w="12700">
                      <a:solidFill>
                        <a:srgbClr val="000000"/>
                      </a:solidFill>
                      <a:prstDash val="solid"/>
                    </a:lnL>
                    <a:lnR w="12700">
                      <a:solidFill>
                        <a:srgbClr val="000000"/>
                      </a:solidFill>
                      <a:prstDash val="solid"/>
                    </a:lnR>
                    <a:lnB w="9525">
                      <a:solidFill>
                        <a:srgbClr val="000000"/>
                      </a:solidFill>
                      <a:prstDash val="solid"/>
                    </a:lnB>
                  </a:tcPr>
                </a:tc>
                <a:tc>
                  <a:txBody>
                    <a:bodyPr/>
                    <a:lstStyle/>
                    <a:p>
                      <a:pPr marL="25400">
                        <a:lnSpc>
                          <a:spcPts val="1225"/>
                        </a:lnSpc>
                      </a:pPr>
                      <a:r>
                        <a:rPr sz="1100" spc="15" dirty="0">
                          <a:latin typeface="Arial MT"/>
                          <a:cs typeface="Arial MT"/>
                        </a:rPr>
                        <a:t>warm</a:t>
                      </a:r>
                      <a:endParaRPr sz="1100">
                        <a:latin typeface="Arial MT"/>
                        <a:cs typeface="Arial MT"/>
                      </a:endParaRPr>
                    </a:p>
                  </a:txBody>
                  <a:tcPr marL="0" marR="0" marT="0" marB="0">
                    <a:lnL w="12700">
                      <a:solidFill>
                        <a:srgbClr val="000000"/>
                      </a:solidFill>
                      <a:prstDash val="solid"/>
                    </a:lnL>
                    <a:lnR w="12700">
                      <a:solidFill>
                        <a:srgbClr val="000000"/>
                      </a:solidFill>
                      <a:prstDash val="solid"/>
                    </a:lnR>
                    <a:lnB w="9525">
                      <a:solidFill>
                        <a:srgbClr val="000000"/>
                      </a:solidFill>
                      <a:prstDash val="solid"/>
                    </a:lnB>
                  </a:tcPr>
                </a:tc>
                <a:tc>
                  <a:txBody>
                    <a:bodyPr/>
                    <a:lstStyle/>
                    <a:p>
                      <a:pPr marL="25400">
                        <a:lnSpc>
                          <a:spcPts val="122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lnB w="9525">
                      <a:solidFill>
                        <a:srgbClr val="000000"/>
                      </a:solidFill>
                      <a:prstDash val="solid"/>
                    </a:lnB>
                  </a:tcPr>
                </a:tc>
                <a:tc>
                  <a:txBody>
                    <a:bodyPr/>
                    <a:lstStyle/>
                    <a:p>
                      <a:pPr marL="25400">
                        <a:lnSpc>
                          <a:spcPts val="1225"/>
                        </a:lnSpc>
                      </a:pPr>
                      <a:r>
                        <a:rPr sz="1100" spc="10" dirty="0">
                          <a:latin typeface="Arial MT"/>
                          <a:cs typeface="Arial MT"/>
                        </a:rPr>
                        <a:t>yes</a:t>
                      </a:r>
                      <a:endParaRPr sz="1100">
                        <a:latin typeface="Arial MT"/>
                        <a:cs typeface="Arial MT"/>
                      </a:endParaRPr>
                    </a:p>
                  </a:txBody>
                  <a:tcPr marL="0" marR="0" marT="0" marB="0">
                    <a:lnL w="12700">
                      <a:solidFill>
                        <a:srgbClr val="000000"/>
                      </a:solidFill>
                      <a:prstDash val="solid"/>
                    </a:lnL>
                    <a:lnR w="12700">
                      <a:solidFill>
                        <a:srgbClr val="000000"/>
                      </a:solidFill>
                      <a:prstDash val="solid"/>
                    </a:lnR>
                    <a:lnB w="9525">
                      <a:solidFill>
                        <a:srgbClr val="000000"/>
                      </a:solidFill>
                      <a:prstDash val="solid"/>
                    </a:lnB>
                  </a:tcPr>
                </a:tc>
                <a:tc>
                  <a:txBody>
                    <a:bodyPr/>
                    <a:lstStyle/>
                    <a:p>
                      <a:pPr marL="25400">
                        <a:lnSpc>
                          <a:spcPts val="1225"/>
                        </a:lnSpc>
                      </a:pPr>
                      <a:r>
                        <a:rPr sz="1100" spc="10" dirty="0">
                          <a:latin typeface="Arial MT"/>
                          <a:cs typeface="Arial MT"/>
                        </a:rPr>
                        <a:t>no</a:t>
                      </a:r>
                      <a:endParaRPr sz="1100">
                        <a:latin typeface="Arial MT"/>
                        <a:cs typeface="Arial MT"/>
                      </a:endParaRPr>
                    </a:p>
                  </a:txBody>
                  <a:tcPr marL="0" marR="0" marT="0" marB="0">
                    <a:lnL w="12700">
                      <a:solidFill>
                        <a:srgbClr val="000000"/>
                      </a:solidFill>
                      <a:prstDash val="solid"/>
                    </a:lnL>
                    <a:lnR w="12700">
                      <a:solidFill>
                        <a:srgbClr val="000000"/>
                      </a:solidFill>
                      <a:prstDash val="solid"/>
                    </a:lnR>
                    <a:lnB w="9525">
                      <a:solidFill>
                        <a:srgbClr val="000000"/>
                      </a:solidFill>
                      <a:prstDash val="solid"/>
                    </a:lnB>
                  </a:tcPr>
                </a:tc>
                <a:tc>
                  <a:txBody>
                    <a:bodyPr/>
                    <a:lstStyle/>
                    <a:p>
                      <a:pPr marL="25400">
                        <a:lnSpc>
                          <a:spcPts val="1225"/>
                        </a:lnSpc>
                      </a:pPr>
                      <a:r>
                        <a:rPr sz="1100" spc="10" dirty="0">
                          <a:latin typeface="Arial MT"/>
                          <a:cs typeface="Arial MT"/>
                        </a:rPr>
                        <a:t>birds</a:t>
                      </a:r>
                      <a:endParaRPr sz="1100">
                        <a:latin typeface="Arial MT"/>
                        <a:cs typeface="Arial MT"/>
                      </a:endParaRPr>
                    </a:p>
                  </a:txBody>
                  <a:tcPr marL="0" marR="0" marT="0" marB="0">
                    <a:lnL w="12700">
                      <a:solidFill>
                        <a:srgbClr val="00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9811" y="360045"/>
            <a:ext cx="8011795" cy="629018"/>
          </a:xfrm>
          <a:prstGeom prst="rect">
            <a:avLst/>
          </a:prstGeom>
        </p:spPr>
        <p:txBody>
          <a:bodyPr vert="horz" wrap="square" lIns="0" tIns="13335" rIns="0" bIns="0" rtlCol="0">
            <a:spAutoFit/>
          </a:bodyPr>
          <a:lstStyle/>
          <a:p>
            <a:pPr marL="12700">
              <a:spcBef>
                <a:spcPts val="105"/>
              </a:spcBef>
            </a:pPr>
            <a:r>
              <a:rPr spc="-10" dirty="0"/>
              <a:t>Application</a:t>
            </a:r>
            <a:r>
              <a:rPr dirty="0"/>
              <a:t> </a:t>
            </a:r>
            <a:r>
              <a:rPr spc="-5" dirty="0"/>
              <a:t>of</a:t>
            </a:r>
            <a:r>
              <a:rPr spc="-15" dirty="0"/>
              <a:t> </a:t>
            </a:r>
            <a:r>
              <a:rPr dirty="0"/>
              <a:t>Rule-Based</a:t>
            </a:r>
            <a:r>
              <a:rPr spc="-30" dirty="0"/>
              <a:t> </a:t>
            </a:r>
            <a:r>
              <a:rPr dirty="0"/>
              <a:t>Classifier</a:t>
            </a:r>
          </a:p>
        </p:txBody>
      </p:sp>
      <p:sp>
        <p:nvSpPr>
          <p:cNvPr id="3" name="object 3"/>
          <p:cNvSpPr txBox="1"/>
          <p:nvPr/>
        </p:nvSpPr>
        <p:spPr>
          <a:xfrm>
            <a:off x="1888642" y="1230884"/>
            <a:ext cx="8200390" cy="2869565"/>
          </a:xfrm>
          <a:prstGeom prst="rect">
            <a:avLst/>
          </a:prstGeom>
        </p:spPr>
        <p:txBody>
          <a:bodyPr vert="horz" wrap="square" lIns="0" tIns="13335" rIns="0" bIns="0" rtlCol="0">
            <a:spAutoFit/>
          </a:bodyPr>
          <a:lstStyle/>
          <a:p>
            <a:pPr marL="355600" marR="5080" indent="-342900">
              <a:spcBef>
                <a:spcPts val="105"/>
              </a:spcBef>
              <a:buFont typeface="Arial MT"/>
              <a:buChar char="•"/>
              <a:tabLst>
                <a:tab pos="354965" algn="l"/>
                <a:tab pos="355600" algn="l"/>
              </a:tabLst>
            </a:pPr>
            <a:r>
              <a:rPr sz="2000" dirty="0">
                <a:latin typeface="Calibri"/>
                <a:cs typeface="Calibri"/>
              </a:rPr>
              <a:t>A </a:t>
            </a:r>
            <a:r>
              <a:rPr sz="2000" spc="-5" dirty="0">
                <a:latin typeface="Calibri"/>
                <a:cs typeface="Calibri"/>
              </a:rPr>
              <a:t>rule</a:t>
            </a:r>
            <a:r>
              <a:rPr sz="2000" spc="15" dirty="0">
                <a:latin typeface="Calibri"/>
                <a:cs typeface="Calibri"/>
              </a:rPr>
              <a:t> </a:t>
            </a:r>
            <a:r>
              <a:rPr sz="2000" i="1" dirty="0">
                <a:latin typeface="Calibri"/>
                <a:cs typeface="Calibri"/>
              </a:rPr>
              <a:t>r</a:t>
            </a:r>
            <a:r>
              <a:rPr sz="2000" i="1" spc="-15" dirty="0">
                <a:latin typeface="Calibri"/>
                <a:cs typeface="Calibri"/>
              </a:rPr>
              <a:t> </a:t>
            </a:r>
            <a:r>
              <a:rPr sz="2000" spc="-15" dirty="0">
                <a:solidFill>
                  <a:srgbClr val="FF0000"/>
                </a:solidFill>
                <a:latin typeface="Calibri"/>
                <a:cs typeface="Calibri"/>
              </a:rPr>
              <a:t>covers</a:t>
            </a:r>
            <a:r>
              <a:rPr sz="2000" spc="15" dirty="0">
                <a:solidFill>
                  <a:srgbClr val="FF0000"/>
                </a:solidFill>
                <a:latin typeface="Calibri"/>
                <a:cs typeface="Calibri"/>
              </a:rPr>
              <a:t> </a:t>
            </a:r>
            <a:r>
              <a:rPr sz="2000" dirty="0">
                <a:latin typeface="Calibri"/>
                <a:cs typeface="Calibri"/>
              </a:rPr>
              <a:t>a </a:t>
            </a:r>
            <a:r>
              <a:rPr sz="2000" spc="-10" dirty="0">
                <a:latin typeface="Calibri"/>
                <a:cs typeface="Calibri"/>
              </a:rPr>
              <a:t>record</a:t>
            </a:r>
            <a:r>
              <a:rPr sz="2000" spc="-20" dirty="0">
                <a:latin typeface="Calibri"/>
                <a:cs typeface="Calibri"/>
              </a:rPr>
              <a:t> </a:t>
            </a:r>
            <a:r>
              <a:rPr sz="2000" b="1" dirty="0">
                <a:latin typeface="Calibri"/>
                <a:cs typeface="Calibri"/>
              </a:rPr>
              <a:t>x</a:t>
            </a:r>
            <a:r>
              <a:rPr sz="2000" b="1" spc="5" dirty="0">
                <a:latin typeface="Calibri"/>
                <a:cs typeface="Calibri"/>
              </a:rPr>
              <a:t> </a:t>
            </a:r>
            <a:r>
              <a:rPr sz="2000" dirty="0">
                <a:latin typeface="Calibri"/>
                <a:cs typeface="Calibri"/>
              </a:rPr>
              <a:t>if the</a:t>
            </a:r>
            <a:r>
              <a:rPr sz="2000" spc="-5" dirty="0">
                <a:latin typeface="Calibri"/>
                <a:cs typeface="Calibri"/>
              </a:rPr>
              <a:t> </a:t>
            </a:r>
            <a:r>
              <a:rPr sz="2000" spc="-10" dirty="0">
                <a:latin typeface="Calibri"/>
                <a:cs typeface="Calibri"/>
              </a:rPr>
              <a:t>attributes</a:t>
            </a:r>
            <a:r>
              <a:rPr sz="2000" spc="20"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 </a:t>
            </a:r>
            <a:r>
              <a:rPr sz="2000" spc="-10" dirty="0">
                <a:latin typeface="Calibri"/>
                <a:cs typeface="Calibri"/>
              </a:rPr>
              <a:t>record</a:t>
            </a:r>
            <a:r>
              <a:rPr sz="2000" spc="-5" dirty="0">
                <a:latin typeface="Calibri"/>
                <a:cs typeface="Calibri"/>
              </a:rPr>
              <a:t> </a:t>
            </a:r>
            <a:r>
              <a:rPr sz="2000" spc="-10" dirty="0">
                <a:latin typeface="Calibri"/>
                <a:cs typeface="Calibri"/>
              </a:rPr>
              <a:t>satisfy</a:t>
            </a:r>
            <a:r>
              <a:rPr sz="2000" spc="20" dirty="0">
                <a:latin typeface="Calibri"/>
                <a:cs typeface="Calibri"/>
              </a:rPr>
              <a:t> </a:t>
            </a:r>
            <a:r>
              <a:rPr sz="2000" dirty="0">
                <a:latin typeface="Calibri"/>
                <a:cs typeface="Calibri"/>
              </a:rPr>
              <a:t>the condition </a:t>
            </a:r>
            <a:r>
              <a:rPr sz="2000" spc="-440" dirty="0">
                <a:latin typeface="Calibri"/>
                <a:cs typeface="Calibri"/>
              </a:rPr>
              <a:t> </a:t>
            </a:r>
            <a:r>
              <a:rPr sz="2000" dirty="0">
                <a:latin typeface="Calibri"/>
                <a:cs typeface="Calibri"/>
              </a:rPr>
              <a:t>of</a:t>
            </a:r>
            <a:r>
              <a:rPr sz="2000" spc="-15"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rule.</a:t>
            </a:r>
            <a:r>
              <a:rPr sz="2000" spc="-15" dirty="0">
                <a:latin typeface="Calibri"/>
                <a:cs typeface="Calibri"/>
              </a:rPr>
              <a:t> </a:t>
            </a:r>
            <a:r>
              <a:rPr sz="2000" dirty="0">
                <a:latin typeface="Calibri"/>
                <a:cs typeface="Calibri"/>
              </a:rPr>
              <a:t>Rule</a:t>
            </a:r>
            <a:r>
              <a:rPr sz="2000" spc="5" dirty="0">
                <a:latin typeface="Calibri"/>
                <a:cs typeface="Calibri"/>
              </a:rPr>
              <a:t> </a:t>
            </a:r>
            <a:r>
              <a:rPr sz="2000" dirty="0">
                <a:latin typeface="Calibri"/>
                <a:cs typeface="Calibri"/>
              </a:rPr>
              <a:t>r </a:t>
            </a:r>
            <a:r>
              <a:rPr sz="2000" spc="-5" dirty="0">
                <a:latin typeface="Calibri"/>
                <a:cs typeface="Calibri"/>
              </a:rPr>
              <a:t>is</a:t>
            </a:r>
            <a:r>
              <a:rPr sz="2000" spc="10" dirty="0">
                <a:latin typeface="Calibri"/>
                <a:cs typeface="Calibri"/>
              </a:rPr>
              <a:t> </a:t>
            </a:r>
            <a:r>
              <a:rPr sz="2000" spc="-5" dirty="0">
                <a:latin typeface="Calibri"/>
                <a:cs typeface="Calibri"/>
              </a:rPr>
              <a:t>also</a:t>
            </a:r>
            <a:r>
              <a:rPr sz="2000" spc="5" dirty="0">
                <a:latin typeface="Calibri"/>
                <a:cs typeface="Calibri"/>
              </a:rPr>
              <a:t> </a:t>
            </a:r>
            <a:r>
              <a:rPr sz="2000" spc="-5" dirty="0">
                <a:latin typeface="Calibri"/>
                <a:cs typeface="Calibri"/>
              </a:rPr>
              <a:t>said </a:t>
            </a:r>
            <a:r>
              <a:rPr sz="2000" spc="-10" dirty="0">
                <a:latin typeface="Calibri"/>
                <a:cs typeface="Calibri"/>
              </a:rPr>
              <a:t>to</a:t>
            </a:r>
            <a:r>
              <a:rPr sz="2000" dirty="0">
                <a:latin typeface="Calibri"/>
                <a:cs typeface="Calibri"/>
              </a:rPr>
              <a:t> be </a:t>
            </a:r>
            <a:r>
              <a:rPr sz="2000" spc="-5" dirty="0">
                <a:solidFill>
                  <a:srgbClr val="FF0000"/>
                </a:solidFill>
                <a:latin typeface="Calibri"/>
                <a:cs typeface="Calibri"/>
              </a:rPr>
              <a:t>triggered </a:t>
            </a:r>
            <a:r>
              <a:rPr sz="2000" dirty="0">
                <a:solidFill>
                  <a:srgbClr val="FF0000"/>
                </a:solidFill>
                <a:latin typeface="Calibri"/>
                <a:cs typeface="Calibri"/>
              </a:rPr>
              <a:t>or</a:t>
            </a:r>
            <a:r>
              <a:rPr sz="2000" spc="-15" dirty="0">
                <a:solidFill>
                  <a:srgbClr val="FF0000"/>
                </a:solidFill>
                <a:latin typeface="Calibri"/>
                <a:cs typeface="Calibri"/>
              </a:rPr>
              <a:t> </a:t>
            </a:r>
            <a:r>
              <a:rPr sz="2000" spc="-10" dirty="0">
                <a:solidFill>
                  <a:srgbClr val="FF0000"/>
                </a:solidFill>
                <a:latin typeface="Calibri"/>
                <a:cs typeface="Calibri"/>
              </a:rPr>
              <a:t>fired</a:t>
            </a:r>
            <a:r>
              <a:rPr sz="2000" spc="10" dirty="0">
                <a:solidFill>
                  <a:srgbClr val="FF0000"/>
                </a:solidFill>
                <a:latin typeface="Calibri"/>
                <a:cs typeface="Calibri"/>
              </a:rPr>
              <a:t> </a:t>
            </a:r>
            <a:r>
              <a:rPr sz="2000" spc="-10" dirty="0">
                <a:latin typeface="Calibri"/>
                <a:cs typeface="Calibri"/>
              </a:rPr>
              <a:t>whenever</a:t>
            </a:r>
            <a:r>
              <a:rPr sz="2000" spc="-5" dirty="0">
                <a:latin typeface="Calibri"/>
                <a:cs typeface="Calibri"/>
              </a:rPr>
              <a:t> </a:t>
            </a:r>
            <a:r>
              <a:rPr sz="2000" dirty="0">
                <a:latin typeface="Calibri"/>
                <a:cs typeface="Calibri"/>
              </a:rPr>
              <a:t>it </a:t>
            </a:r>
            <a:r>
              <a:rPr sz="2000" spc="-15" dirty="0">
                <a:latin typeface="Calibri"/>
                <a:cs typeface="Calibri"/>
              </a:rPr>
              <a:t>covers</a:t>
            </a:r>
            <a:r>
              <a:rPr sz="2000" spc="10" dirty="0">
                <a:latin typeface="Calibri"/>
                <a:cs typeface="Calibri"/>
              </a:rPr>
              <a:t> </a:t>
            </a:r>
            <a:r>
              <a:rPr sz="2000" dirty="0">
                <a:latin typeface="Calibri"/>
                <a:cs typeface="Calibri"/>
              </a:rPr>
              <a:t>a </a:t>
            </a:r>
            <a:r>
              <a:rPr sz="2000" spc="5" dirty="0">
                <a:latin typeface="Calibri"/>
                <a:cs typeface="Calibri"/>
              </a:rPr>
              <a:t> </a:t>
            </a:r>
            <a:r>
              <a:rPr sz="2000" spc="-5" dirty="0">
                <a:latin typeface="Calibri"/>
                <a:cs typeface="Calibri"/>
              </a:rPr>
              <a:t>given</a:t>
            </a:r>
            <a:r>
              <a:rPr sz="2000" spc="-10" dirty="0">
                <a:latin typeface="Calibri"/>
                <a:cs typeface="Calibri"/>
              </a:rPr>
              <a:t> </a:t>
            </a:r>
            <a:r>
              <a:rPr sz="2000" spc="-15" dirty="0">
                <a:latin typeface="Calibri"/>
                <a:cs typeface="Calibri"/>
              </a:rPr>
              <a:t>record.</a:t>
            </a:r>
            <a:endParaRPr sz="2000">
              <a:latin typeface="Calibri"/>
              <a:cs typeface="Calibri"/>
            </a:endParaRPr>
          </a:p>
          <a:p>
            <a:pPr>
              <a:spcBef>
                <a:spcPts val="15"/>
              </a:spcBef>
            </a:pPr>
            <a:endParaRPr sz="1550">
              <a:latin typeface="Calibri"/>
              <a:cs typeface="Calibri"/>
            </a:endParaRPr>
          </a:p>
          <a:p>
            <a:pPr marL="487680"/>
            <a:r>
              <a:rPr spc="-5" dirty="0">
                <a:latin typeface="Arial MT"/>
                <a:cs typeface="Arial MT"/>
              </a:rPr>
              <a:t>R1:</a:t>
            </a:r>
            <a:r>
              <a:rPr dirty="0">
                <a:latin typeface="Arial MT"/>
                <a:cs typeface="Arial MT"/>
              </a:rPr>
              <a:t> (Give</a:t>
            </a:r>
            <a:r>
              <a:rPr spc="-5" dirty="0">
                <a:latin typeface="Arial MT"/>
                <a:cs typeface="Arial MT"/>
              </a:rPr>
              <a:t> </a:t>
            </a:r>
            <a:r>
              <a:rPr dirty="0">
                <a:latin typeface="Arial MT"/>
                <a:cs typeface="Arial MT"/>
              </a:rPr>
              <a:t>Birth</a:t>
            </a:r>
            <a:r>
              <a:rPr spc="-5" dirty="0">
                <a:latin typeface="Arial MT"/>
                <a:cs typeface="Arial MT"/>
              </a:rPr>
              <a:t> </a:t>
            </a:r>
            <a:r>
              <a:rPr dirty="0">
                <a:latin typeface="Arial MT"/>
                <a:cs typeface="Arial MT"/>
              </a:rPr>
              <a:t>=</a:t>
            </a:r>
            <a:r>
              <a:rPr spc="-5" dirty="0">
                <a:latin typeface="Arial MT"/>
                <a:cs typeface="Arial MT"/>
              </a:rPr>
              <a:t> </a:t>
            </a:r>
            <a:r>
              <a:rPr spc="-10" dirty="0">
                <a:latin typeface="Arial MT"/>
                <a:cs typeface="Arial MT"/>
              </a:rPr>
              <a:t>no)</a:t>
            </a:r>
            <a:r>
              <a:rPr spc="15" dirty="0">
                <a:latin typeface="Arial MT"/>
                <a:cs typeface="Arial MT"/>
              </a:rPr>
              <a:t> </a:t>
            </a:r>
            <a:r>
              <a:rPr dirty="0">
                <a:latin typeface="Symbol"/>
                <a:cs typeface="Symbol"/>
              </a:rPr>
              <a:t></a:t>
            </a:r>
            <a:r>
              <a:rPr spc="40" dirty="0">
                <a:latin typeface="Times New Roman"/>
                <a:cs typeface="Times New Roman"/>
              </a:rPr>
              <a:t> </a:t>
            </a:r>
            <a:r>
              <a:rPr spc="-5" dirty="0">
                <a:latin typeface="Arial MT"/>
                <a:cs typeface="Arial MT"/>
              </a:rPr>
              <a:t>(Can </a:t>
            </a:r>
            <a:r>
              <a:rPr dirty="0">
                <a:latin typeface="Arial MT"/>
                <a:cs typeface="Arial MT"/>
              </a:rPr>
              <a:t>Fly</a:t>
            </a:r>
            <a:r>
              <a:rPr spc="-5" dirty="0">
                <a:latin typeface="Arial MT"/>
                <a:cs typeface="Arial MT"/>
              </a:rPr>
              <a:t> </a:t>
            </a:r>
            <a:r>
              <a:rPr dirty="0">
                <a:latin typeface="Arial MT"/>
                <a:cs typeface="Arial MT"/>
              </a:rPr>
              <a:t>= </a:t>
            </a:r>
            <a:r>
              <a:rPr spc="-10" dirty="0">
                <a:latin typeface="Arial MT"/>
                <a:cs typeface="Arial MT"/>
              </a:rPr>
              <a:t>yes)</a:t>
            </a:r>
            <a:r>
              <a:rPr spc="20"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Birds</a:t>
            </a:r>
            <a:endParaRPr>
              <a:latin typeface="Arial MT"/>
              <a:cs typeface="Arial MT"/>
            </a:endParaRPr>
          </a:p>
          <a:p>
            <a:pPr marL="487680">
              <a:spcBef>
                <a:spcPts val="625"/>
              </a:spcBef>
            </a:pPr>
            <a:r>
              <a:rPr spc="-5" dirty="0">
                <a:latin typeface="Arial MT"/>
                <a:cs typeface="Arial MT"/>
              </a:rPr>
              <a:t>R2:</a:t>
            </a:r>
            <a:r>
              <a:rPr dirty="0">
                <a:latin typeface="Arial MT"/>
                <a:cs typeface="Arial MT"/>
              </a:rPr>
              <a:t> (Give Birth = </a:t>
            </a:r>
            <a:r>
              <a:rPr spc="-10" dirty="0">
                <a:latin typeface="Arial MT"/>
                <a:cs typeface="Arial MT"/>
              </a:rPr>
              <a:t>no)</a:t>
            </a:r>
            <a:r>
              <a:rPr spc="15"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(Live</a:t>
            </a:r>
            <a:r>
              <a:rPr dirty="0">
                <a:latin typeface="Arial MT"/>
                <a:cs typeface="Arial MT"/>
              </a:rPr>
              <a:t> </a:t>
            </a:r>
            <a:r>
              <a:rPr spc="-5" dirty="0">
                <a:latin typeface="Arial MT"/>
                <a:cs typeface="Arial MT"/>
              </a:rPr>
              <a:t>in</a:t>
            </a:r>
            <a:r>
              <a:rPr spc="5" dirty="0">
                <a:latin typeface="Arial MT"/>
                <a:cs typeface="Arial MT"/>
              </a:rPr>
              <a:t> </a:t>
            </a:r>
            <a:r>
              <a:rPr spc="-20" dirty="0">
                <a:latin typeface="Arial MT"/>
                <a:cs typeface="Arial MT"/>
              </a:rPr>
              <a:t>Water</a:t>
            </a:r>
            <a:r>
              <a:rPr dirty="0">
                <a:latin typeface="Arial MT"/>
                <a:cs typeface="Arial MT"/>
              </a:rPr>
              <a:t> =</a:t>
            </a:r>
            <a:r>
              <a:rPr spc="-5" dirty="0">
                <a:latin typeface="Arial MT"/>
                <a:cs typeface="Arial MT"/>
              </a:rPr>
              <a:t> </a:t>
            </a:r>
            <a:r>
              <a:rPr spc="-10" dirty="0">
                <a:latin typeface="Arial MT"/>
                <a:cs typeface="Arial MT"/>
              </a:rPr>
              <a:t>yes)</a:t>
            </a:r>
            <a:r>
              <a:rPr spc="25" dirty="0">
                <a:latin typeface="Arial MT"/>
                <a:cs typeface="Arial MT"/>
              </a:rPr>
              <a:t> </a:t>
            </a:r>
            <a:r>
              <a:rPr dirty="0">
                <a:latin typeface="Symbol"/>
                <a:cs typeface="Symbol"/>
              </a:rPr>
              <a:t></a:t>
            </a:r>
            <a:r>
              <a:rPr spc="50" dirty="0">
                <a:latin typeface="Times New Roman"/>
                <a:cs typeface="Times New Roman"/>
              </a:rPr>
              <a:t> </a:t>
            </a:r>
            <a:r>
              <a:rPr spc="-5" dirty="0">
                <a:latin typeface="Arial MT"/>
                <a:cs typeface="Arial MT"/>
              </a:rPr>
              <a:t>Fishes</a:t>
            </a:r>
            <a:endParaRPr>
              <a:latin typeface="Arial MT"/>
              <a:cs typeface="Arial MT"/>
            </a:endParaRPr>
          </a:p>
          <a:p>
            <a:pPr marL="487680" marR="1794510">
              <a:lnSpc>
                <a:spcPct val="128299"/>
              </a:lnSpc>
            </a:pPr>
            <a:r>
              <a:rPr spc="-5" dirty="0">
                <a:latin typeface="Arial MT"/>
                <a:cs typeface="Arial MT"/>
              </a:rPr>
              <a:t>R3:</a:t>
            </a:r>
            <a:r>
              <a:rPr dirty="0">
                <a:latin typeface="Arial MT"/>
                <a:cs typeface="Arial MT"/>
              </a:rPr>
              <a:t> (Give Birth = </a:t>
            </a:r>
            <a:r>
              <a:rPr spc="-10" dirty="0">
                <a:latin typeface="Arial MT"/>
                <a:cs typeface="Arial MT"/>
              </a:rPr>
              <a:t>yes)</a:t>
            </a:r>
            <a:r>
              <a:rPr spc="25"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(Blood</a:t>
            </a:r>
            <a:r>
              <a:rPr spc="-20" dirty="0">
                <a:latin typeface="Arial MT"/>
                <a:cs typeface="Arial MT"/>
              </a:rPr>
              <a:t> </a:t>
            </a:r>
            <a:r>
              <a:rPr spc="-30" dirty="0">
                <a:latin typeface="Arial MT"/>
                <a:cs typeface="Arial MT"/>
              </a:rPr>
              <a:t>Type</a:t>
            </a:r>
            <a:r>
              <a:rPr spc="-10" dirty="0">
                <a:latin typeface="Arial MT"/>
                <a:cs typeface="Arial MT"/>
              </a:rPr>
              <a:t> </a:t>
            </a:r>
            <a:r>
              <a:rPr dirty="0">
                <a:latin typeface="Arial MT"/>
                <a:cs typeface="Arial MT"/>
              </a:rPr>
              <a:t>= </a:t>
            </a:r>
            <a:r>
              <a:rPr spc="-10" dirty="0">
                <a:latin typeface="Arial MT"/>
                <a:cs typeface="Arial MT"/>
              </a:rPr>
              <a:t>warm)</a:t>
            </a:r>
            <a:r>
              <a:rPr spc="35" dirty="0">
                <a:latin typeface="Arial MT"/>
                <a:cs typeface="Arial MT"/>
              </a:rPr>
              <a:t> </a:t>
            </a:r>
            <a:r>
              <a:rPr spc="-5" dirty="0">
                <a:latin typeface="Symbol"/>
                <a:cs typeface="Symbol"/>
              </a:rPr>
              <a:t></a:t>
            </a:r>
            <a:r>
              <a:rPr spc="50" dirty="0">
                <a:latin typeface="Times New Roman"/>
                <a:cs typeface="Times New Roman"/>
              </a:rPr>
              <a:t> </a:t>
            </a:r>
            <a:r>
              <a:rPr spc="-5" dirty="0">
                <a:latin typeface="Arial MT"/>
                <a:cs typeface="Arial MT"/>
              </a:rPr>
              <a:t>Mammals </a:t>
            </a:r>
            <a:r>
              <a:rPr spc="-484" dirty="0">
                <a:latin typeface="Arial MT"/>
                <a:cs typeface="Arial MT"/>
              </a:rPr>
              <a:t> </a:t>
            </a:r>
            <a:r>
              <a:rPr spc="-5" dirty="0">
                <a:latin typeface="Arial MT"/>
                <a:cs typeface="Arial MT"/>
              </a:rPr>
              <a:t>R4:</a:t>
            </a:r>
            <a:r>
              <a:rPr dirty="0">
                <a:latin typeface="Arial MT"/>
                <a:cs typeface="Arial MT"/>
              </a:rPr>
              <a:t> (Give Birth</a:t>
            </a:r>
            <a:r>
              <a:rPr spc="-5" dirty="0">
                <a:latin typeface="Arial MT"/>
                <a:cs typeface="Arial MT"/>
              </a:rPr>
              <a:t> </a:t>
            </a:r>
            <a:r>
              <a:rPr dirty="0">
                <a:latin typeface="Arial MT"/>
                <a:cs typeface="Arial MT"/>
              </a:rPr>
              <a:t>= </a:t>
            </a:r>
            <a:r>
              <a:rPr spc="-10" dirty="0">
                <a:latin typeface="Arial MT"/>
                <a:cs typeface="Arial MT"/>
              </a:rPr>
              <a:t>no)</a:t>
            </a:r>
            <a:r>
              <a:rPr spc="15" dirty="0">
                <a:latin typeface="Arial MT"/>
                <a:cs typeface="Arial MT"/>
              </a:rPr>
              <a:t> </a:t>
            </a:r>
            <a:r>
              <a:rPr dirty="0">
                <a:latin typeface="Symbol"/>
                <a:cs typeface="Symbol"/>
              </a:rPr>
              <a:t></a:t>
            </a:r>
            <a:r>
              <a:rPr spc="40" dirty="0">
                <a:latin typeface="Times New Roman"/>
                <a:cs typeface="Times New Roman"/>
              </a:rPr>
              <a:t> </a:t>
            </a:r>
            <a:r>
              <a:rPr spc="-5" dirty="0">
                <a:latin typeface="Arial MT"/>
                <a:cs typeface="Arial MT"/>
              </a:rPr>
              <a:t>(Can</a:t>
            </a:r>
            <a:r>
              <a:rPr dirty="0">
                <a:latin typeface="Arial MT"/>
                <a:cs typeface="Arial MT"/>
              </a:rPr>
              <a:t> Fly</a:t>
            </a:r>
            <a:r>
              <a:rPr spc="-5" dirty="0">
                <a:latin typeface="Arial MT"/>
                <a:cs typeface="Arial MT"/>
              </a:rPr>
              <a:t> </a:t>
            </a:r>
            <a:r>
              <a:rPr dirty="0">
                <a:latin typeface="Arial MT"/>
                <a:cs typeface="Arial MT"/>
              </a:rPr>
              <a:t>= </a:t>
            </a:r>
            <a:r>
              <a:rPr spc="-5" dirty="0">
                <a:latin typeface="Arial MT"/>
                <a:cs typeface="Arial MT"/>
              </a:rPr>
              <a:t>no)</a:t>
            </a:r>
            <a:r>
              <a:rPr spc="15" dirty="0">
                <a:latin typeface="Arial MT"/>
                <a:cs typeface="Arial MT"/>
              </a:rPr>
              <a:t> </a:t>
            </a:r>
            <a:r>
              <a:rPr dirty="0">
                <a:latin typeface="Symbol"/>
                <a:cs typeface="Symbol"/>
              </a:rPr>
              <a:t></a:t>
            </a:r>
            <a:r>
              <a:rPr spc="35" dirty="0">
                <a:latin typeface="Times New Roman"/>
                <a:cs typeface="Times New Roman"/>
              </a:rPr>
              <a:t> </a:t>
            </a:r>
            <a:r>
              <a:rPr spc="-5" dirty="0">
                <a:latin typeface="Arial MT"/>
                <a:cs typeface="Arial MT"/>
              </a:rPr>
              <a:t>Reptiles</a:t>
            </a:r>
            <a:endParaRPr>
              <a:latin typeface="Arial MT"/>
              <a:cs typeface="Arial MT"/>
            </a:endParaRPr>
          </a:p>
          <a:p>
            <a:pPr marL="487680">
              <a:spcBef>
                <a:spcPts val="630"/>
              </a:spcBef>
            </a:pPr>
            <a:r>
              <a:rPr spc="-5" dirty="0">
                <a:latin typeface="Arial MT"/>
                <a:cs typeface="Arial MT"/>
              </a:rPr>
              <a:t>R5: (Live </a:t>
            </a:r>
            <a:r>
              <a:rPr dirty="0">
                <a:latin typeface="Arial MT"/>
                <a:cs typeface="Arial MT"/>
              </a:rPr>
              <a:t>in</a:t>
            </a:r>
            <a:r>
              <a:rPr spc="-15" dirty="0">
                <a:latin typeface="Arial MT"/>
                <a:cs typeface="Arial MT"/>
              </a:rPr>
              <a:t> Water</a:t>
            </a:r>
            <a:r>
              <a:rPr dirty="0">
                <a:latin typeface="Arial MT"/>
                <a:cs typeface="Arial MT"/>
              </a:rPr>
              <a:t> =</a:t>
            </a:r>
            <a:r>
              <a:rPr spc="-10" dirty="0">
                <a:latin typeface="Arial MT"/>
                <a:cs typeface="Arial MT"/>
              </a:rPr>
              <a:t> </a:t>
            </a:r>
            <a:r>
              <a:rPr spc="-5" dirty="0">
                <a:latin typeface="Arial MT"/>
                <a:cs typeface="Arial MT"/>
              </a:rPr>
              <a:t>sometimes)</a:t>
            </a:r>
            <a:r>
              <a:rPr spc="10" dirty="0">
                <a:latin typeface="Arial MT"/>
                <a:cs typeface="Arial MT"/>
              </a:rPr>
              <a:t> </a:t>
            </a:r>
            <a:r>
              <a:rPr dirty="0">
                <a:latin typeface="Symbol"/>
                <a:cs typeface="Symbol"/>
              </a:rPr>
              <a:t></a:t>
            </a:r>
            <a:r>
              <a:rPr spc="-65" dirty="0">
                <a:latin typeface="Times New Roman"/>
                <a:cs typeface="Times New Roman"/>
              </a:rPr>
              <a:t> </a:t>
            </a:r>
            <a:r>
              <a:rPr spc="-5" dirty="0">
                <a:latin typeface="Arial MT"/>
                <a:cs typeface="Arial MT"/>
              </a:rPr>
              <a:t>Amphibians</a:t>
            </a:r>
            <a:endParaRPr>
              <a:latin typeface="Arial MT"/>
              <a:cs typeface="Arial MT"/>
            </a:endParaRPr>
          </a:p>
        </p:txBody>
      </p:sp>
      <p:sp>
        <p:nvSpPr>
          <p:cNvPr id="4" name="object 4"/>
          <p:cNvSpPr txBox="1"/>
          <p:nvPr/>
        </p:nvSpPr>
        <p:spPr>
          <a:xfrm>
            <a:off x="2440026" y="5359401"/>
            <a:ext cx="4844415" cy="729615"/>
          </a:xfrm>
          <a:prstGeom prst="rect">
            <a:avLst/>
          </a:prstGeom>
        </p:spPr>
        <p:txBody>
          <a:bodyPr vert="horz" wrap="square" lIns="0" tIns="90170" rIns="0" bIns="0" rtlCol="0">
            <a:spAutoFit/>
          </a:bodyPr>
          <a:lstStyle/>
          <a:p>
            <a:pPr marL="12700">
              <a:spcBef>
                <a:spcPts val="710"/>
              </a:spcBef>
            </a:pPr>
            <a:r>
              <a:rPr dirty="0">
                <a:latin typeface="Arial MT"/>
                <a:cs typeface="Arial MT"/>
              </a:rPr>
              <a:t>The</a:t>
            </a:r>
            <a:r>
              <a:rPr spc="-15" dirty="0">
                <a:latin typeface="Arial MT"/>
                <a:cs typeface="Arial MT"/>
              </a:rPr>
              <a:t> </a:t>
            </a:r>
            <a:r>
              <a:rPr spc="-5" dirty="0">
                <a:latin typeface="Arial MT"/>
                <a:cs typeface="Arial MT"/>
              </a:rPr>
              <a:t>rule</a:t>
            </a:r>
            <a:r>
              <a:rPr spc="10" dirty="0">
                <a:latin typeface="Arial MT"/>
                <a:cs typeface="Arial MT"/>
              </a:rPr>
              <a:t> </a:t>
            </a:r>
            <a:r>
              <a:rPr spc="-5" dirty="0">
                <a:latin typeface="Arial MT"/>
                <a:cs typeface="Arial MT"/>
              </a:rPr>
              <a:t>R1</a:t>
            </a:r>
            <a:r>
              <a:rPr dirty="0">
                <a:latin typeface="Arial MT"/>
                <a:cs typeface="Arial MT"/>
              </a:rPr>
              <a:t> </a:t>
            </a:r>
            <a:r>
              <a:rPr spc="-5" dirty="0">
                <a:latin typeface="Arial MT"/>
                <a:cs typeface="Arial MT"/>
              </a:rPr>
              <a:t>covers</a:t>
            </a:r>
            <a:r>
              <a:rPr spc="5" dirty="0">
                <a:latin typeface="Arial MT"/>
                <a:cs typeface="Arial MT"/>
              </a:rPr>
              <a:t> </a:t>
            </a:r>
            <a:r>
              <a:rPr spc="-5" dirty="0">
                <a:latin typeface="Arial MT"/>
                <a:cs typeface="Arial MT"/>
              </a:rPr>
              <a:t>a</a:t>
            </a:r>
            <a:r>
              <a:rPr dirty="0">
                <a:latin typeface="Arial MT"/>
                <a:cs typeface="Arial MT"/>
              </a:rPr>
              <a:t> </a:t>
            </a:r>
            <a:r>
              <a:rPr spc="-15" dirty="0">
                <a:latin typeface="Arial MT"/>
                <a:cs typeface="Arial MT"/>
              </a:rPr>
              <a:t>hawk</a:t>
            </a:r>
            <a:r>
              <a:rPr spc="50" dirty="0">
                <a:latin typeface="Arial MT"/>
                <a:cs typeface="Arial MT"/>
              </a:rPr>
              <a:t> </a:t>
            </a:r>
            <a:r>
              <a:rPr dirty="0">
                <a:latin typeface="Arial MT"/>
                <a:cs typeface="Arial MT"/>
              </a:rPr>
              <a:t>=&gt; </a:t>
            </a:r>
            <a:r>
              <a:rPr spc="-5" dirty="0">
                <a:latin typeface="Arial MT"/>
                <a:cs typeface="Arial MT"/>
              </a:rPr>
              <a:t>Bird</a:t>
            </a:r>
            <a:endParaRPr>
              <a:latin typeface="Arial MT"/>
              <a:cs typeface="Arial MT"/>
            </a:endParaRPr>
          </a:p>
          <a:p>
            <a:pPr marL="12700">
              <a:spcBef>
                <a:spcPts val="610"/>
              </a:spcBef>
            </a:pPr>
            <a:r>
              <a:rPr dirty="0">
                <a:latin typeface="Arial MT"/>
                <a:cs typeface="Arial MT"/>
              </a:rPr>
              <a:t>The</a:t>
            </a:r>
            <a:r>
              <a:rPr spc="-15" dirty="0">
                <a:latin typeface="Arial MT"/>
                <a:cs typeface="Arial MT"/>
              </a:rPr>
              <a:t> </a:t>
            </a:r>
            <a:r>
              <a:rPr spc="-5" dirty="0">
                <a:latin typeface="Arial MT"/>
                <a:cs typeface="Arial MT"/>
              </a:rPr>
              <a:t>rule</a:t>
            </a:r>
            <a:r>
              <a:rPr spc="10" dirty="0">
                <a:latin typeface="Arial MT"/>
                <a:cs typeface="Arial MT"/>
              </a:rPr>
              <a:t> </a:t>
            </a:r>
            <a:r>
              <a:rPr spc="-5" dirty="0">
                <a:latin typeface="Arial MT"/>
                <a:cs typeface="Arial MT"/>
              </a:rPr>
              <a:t>R3</a:t>
            </a:r>
            <a:r>
              <a:rPr spc="5" dirty="0">
                <a:latin typeface="Arial MT"/>
                <a:cs typeface="Arial MT"/>
              </a:rPr>
              <a:t> </a:t>
            </a:r>
            <a:r>
              <a:rPr spc="-5" dirty="0">
                <a:latin typeface="Arial MT"/>
                <a:cs typeface="Arial MT"/>
              </a:rPr>
              <a:t>covers</a:t>
            </a:r>
            <a:r>
              <a:rPr spc="5" dirty="0">
                <a:latin typeface="Arial MT"/>
                <a:cs typeface="Arial MT"/>
              </a:rPr>
              <a:t> </a:t>
            </a:r>
            <a:r>
              <a:rPr dirty="0">
                <a:latin typeface="Arial MT"/>
                <a:cs typeface="Arial MT"/>
              </a:rPr>
              <a:t>the </a:t>
            </a:r>
            <a:r>
              <a:rPr spc="-5" dirty="0">
                <a:latin typeface="Arial MT"/>
                <a:cs typeface="Arial MT"/>
              </a:rPr>
              <a:t>grizzly</a:t>
            </a:r>
            <a:r>
              <a:rPr spc="15" dirty="0">
                <a:latin typeface="Arial MT"/>
                <a:cs typeface="Arial MT"/>
              </a:rPr>
              <a:t> </a:t>
            </a:r>
            <a:r>
              <a:rPr spc="-5" dirty="0">
                <a:latin typeface="Arial MT"/>
                <a:cs typeface="Arial MT"/>
              </a:rPr>
              <a:t>bear</a:t>
            </a:r>
            <a:r>
              <a:rPr spc="10" dirty="0">
                <a:latin typeface="Arial MT"/>
                <a:cs typeface="Arial MT"/>
              </a:rPr>
              <a:t> </a:t>
            </a:r>
            <a:r>
              <a:rPr dirty="0">
                <a:latin typeface="Arial MT"/>
                <a:cs typeface="Arial MT"/>
              </a:rPr>
              <a:t>=&gt;</a:t>
            </a:r>
            <a:r>
              <a:rPr spc="-15" dirty="0">
                <a:latin typeface="Arial MT"/>
                <a:cs typeface="Arial MT"/>
              </a:rPr>
              <a:t> </a:t>
            </a:r>
            <a:r>
              <a:rPr dirty="0">
                <a:latin typeface="Arial MT"/>
                <a:cs typeface="Arial MT"/>
              </a:rPr>
              <a:t>Mammal</a:t>
            </a:r>
            <a:endParaRPr>
              <a:latin typeface="Arial MT"/>
              <a:cs typeface="Arial MT"/>
            </a:endParaRPr>
          </a:p>
        </p:txBody>
      </p:sp>
      <p:graphicFrame>
        <p:nvGraphicFramePr>
          <p:cNvPr id="5" name="object 5"/>
          <p:cNvGraphicFramePr>
            <a:graphicFrameLocks noGrp="1"/>
          </p:cNvGraphicFramePr>
          <p:nvPr/>
        </p:nvGraphicFramePr>
        <p:xfrm>
          <a:off x="1828801" y="4448172"/>
          <a:ext cx="8443594" cy="716962"/>
        </p:xfrm>
        <a:graphic>
          <a:graphicData uri="http://schemas.openxmlformats.org/drawingml/2006/table">
            <a:tbl>
              <a:tblPr firstRow="1" bandRow="1">
                <a:tableStyleId>{2D5ABB26-0587-4C30-8999-92F81FD0307C}</a:tableStyleId>
              </a:tblPr>
              <a:tblGrid>
                <a:gridCol w="1581785">
                  <a:extLst>
                    <a:ext uri="{9D8B030D-6E8A-4147-A177-3AD203B41FA5}">
                      <a16:colId xmlns:a16="http://schemas.microsoft.com/office/drawing/2014/main" val="20000"/>
                    </a:ext>
                  </a:extLst>
                </a:gridCol>
                <a:gridCol w="1581785">
                  <a:extLst>
                    <a:ext uri="{9D8B030D-6E8A-4147-A177-3AD203B41FA5}">
                      <a16:colId xmlns:a16="http://schemas.microsoft.com/office/drawing/2014/main" val="20001"/>
                    </a:ext>
                  </a:extLst>
                </a:gridCol>
                <a:gridCol w="1243330">
                  <a:extLst>
                    <a:ext uri="{9D8B030D-6E8A-4147-A177-3AD203B41FA5}">
                      <a16:colId xmlns:a16="http://schemas.microsoft.com/office/drawing/2014/main" val="20002"/>
                    </a:ext>
                  </a:extLst>
                </a:gridCol>
                <a:gridCol w="1243329">
                  <a:extLst>
                    <a:ext uri="{9D8B030D-6E8A-4147-A177-3AD203B41FA5}">
                      <a16:colId xmlns:a16="http://schemas.microsoft.com/office/drawing/2014/main" val="20003"/>
                    </a:ext>
                  </a:extLst>
                </a:gridCol>
                <a:gridCol w="1242695">
                  <a:extLst>
                    <a:ext uri="{9D8B030D-6E8A-4147-A177-3AD203B41FA5}">
                      <a16:colId xmlns:a16="http://schemas.microsoft.com/office/drawing/2014/main" val="20004"/>
                    </a:ext>
                  </a:extLst>
                </a:gridCol>
                <a:gridCol w="1550670">
                  <a:extLst>
                    <a:ext uri="{9D8B030D-6E8A-4147-A177-3AD203B41FA5}">
                      <a16:colId xmlns:a16="http://schemas.microsoft.com/office/drawing/2014/main" val="20005"/>
                    </a:ext>
                  </a:extLst>
                </a:gridCol>
              </a:tblGrid>
              <a:tr h="221899">
                <a:tc>
                  <a:txBody>
                    <a:bodyPr/>
                    <a:lstStyle/>
                    <a:p>
                      <a:pPr marL="15875" algn="ctr">
                        <a:lnSpc>
                          <a:spcPts val="1605"/>
                        </a:lnSpc>
                      </a:pPr>
                      <a:r>
                        <a:rPr sz="1450" b="1" dirty="0">
                          <a:latin typeface="Arial"/>
                          <a:cs typeface="Arial"/>
                        </a:rPr>
                        <a:t>Name</a:t>
                      </a:r>
                      <a:endParaRPr sz="14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297815">
                        <a:lnSpc>
                          <a:spcPts val="1605"/>
                        </a:lnSpc>
                      </a:pPr>
                      <a:r>
                        <a:rPr sz="1450" b="1" dirty="0">
                          <a:latin typeface="Arial"/>
                          <a:cs typeface="Arial"/>
                        </a:rPr>
                        <a:t>Blood</a:t>
                      </a:r>
                      <a:r>
                        <a:rPr sz="1450" b="1" spc="-55" dirty="0">
                          <a:latin typeface="Arial"/>
                          <a:cs typeface="Arial"/>
                        </a:rPr>
                        <a:t> </a:t>
                      </a:r>
                      <a:r>
                        <a:rPr sz="1450" b="1" spc="-10" dirty="0">
                          <a:latin typeface="Arial"/>
                          <a:cs typeface="Arial"/>
                        </a:rPr>
                        <a:t>Type</a:t>
                      </a:r>
                      <a:endParaRPr sz="14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7145" algn="ctr">
                        <a:lnSpc>
                          <a:spcPts val="1605"/>
                        </a:lnSpc>
                      </a:pPr>
                      <a:r>
                        <a:rPr sz="1450" b="1" spc="-5" dirty="0">
                          <a:latin typeface="Arial"/>
                          <a:cs typeface="Arial"/>
                        </a:rPr>
                        <a:t>Give</a:t>
                      </a:r>
                      <a:r>
                        <a:rPr sz="1450" b="1" spc="-45" dirty="0">
                          <a:latin typeface="Arial"/>
                          <a:cs typeface="Arial"/>
                        </a:rPr>
                        <a:t> </a:t>
                      </a:r>
                      <a:r>
                        <a:rPr sz="1450" b="1" dirty="0">
                          <a:latin typeface="Arial"/>
                          <a:cs typeface="Arial"/>
                        </a:rPr>
                        <a:t>Birth</a:t>
                      </a:r>
                      <a:endParaRPr sz="14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21590" algn="ctr">
                        <a:lnSpc>
                          <a:spcPts val="1605"/>
                        </a:lnSpc>
                      </a:pPr>
                      <a:r>
                        <a:rPr sz="1450" b="1" dirty="0">
                          <a:latin typeface="Arial"/>
                          <a:cs typeface="Arial"/>
                        </a:rPr>
                        <a:t>Can</a:t>
                      </a:r>
                      <a:r>
                        <a:rPr sz="1450" b="1" spc="-50" dirty="0">
                          <a:latin typeface="Arial"/>
                          <a:cs typeface="Arial"/>
                        </a:rPr>
                        <a:t> </a:t>
                      </a:r>
                      <a:r>
                        <a:rPr sz="1450" b="1" spc="5" dirty="0">
                          <a:latin typeface="Arial"/>
                          <a:cs typeface="Arial"/>
                        </a:rPr>
                        <a:t>Fly</a:t>
                      </a:r>
                      <a:endParaRPr sz="14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6510" algn="ctr">
                        <a:lnSpc>
                          <a:spcPts val="1605"/>
                        </a:lnSpc>
                      </a:pPr>
                      <a:r>
                        <a:rPr sz="1450" b="1" spc="-5" dirty="0">
                          <a:latin typeface="Arial"/>
                          <a:cs typeface="Arial"/>
                        </a:rPr>
                        <a:t>Live</a:t>
                      </a:r>
                      <a:r>
                        <a:rPr sz="1450" b="1" spc="-30" dirty="0">
                          <a:latin typeface="Arial"/>
                          <a:cs typeface="Arial"/>
                        </a:rPr>
                        <a:t> </a:t>
                      </a:r>
                      <a:r>
                        <a:rPr sz="1450" b="1" spc="5" dirty="0">
                          <a:latin typeface="Arial"/>
                          <a:cs typeface="Arial"/>
                        </a:rPr>
                        <a:t>in</a:t>
                      </a:r>
                      <a:r>
                        <a:rPr sz="1450" b="1" spc="-35" dirty="0">
                          <a:latin typeface="Arial"/>
                          <a:cs typeface="Arial"/>
                        </a:rPr>
                        <a:t> </a:t>
                      </a:r>
                      <a:r>
                        <a:rPr sz="1450" b="1" dirty="0">
                          <a:latin typeface="Arial"/>
                          <a:cs typeface="Arial"/>
                        </a:rPr>
                        <a:t>Water</a:t>
                      </a:r>
                      <a:endParaRPr sz="14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5240" algn="ctr">
                        <a:lnSpc>
                          <a:spcPts val="1605"/>
                        </a:lnSpc>
                      </a:pPr>
                      <a:r>
                        <a:rPr sz="1450" b="1" dirty="0">
                          <a:latin typeface="Arial"/>
                          <a:cs typeface="Arial"/>
                        </a:rPr>
                        <a:t>Class</a:t>
                      </a:r>
                      <a:endParaRPr sz="1450">
                        <a:latin typeface="Arial"/>
                        <a:cs typeface="Arial"/>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CCFFFF"/>
                    </a:solidFill>
                  </a:tcPr>
                </a:tc>
                <a:extLst>
                  <a:ext uri="{0D108BD9-81ED-4DB2-BD59-A6C34878D82A}">
                    <a16:rowId xmlns:a16="http://schemas.microsoft.com/office/drawing/2014/main" val="10000"/>
                  </a:ext>
                </a:extLst>
              </a:tr>
              <a:tr h="247719">
                <a:tc>
                  <a:txBody>
                    <a:bodyPr/>
                    <a:lstStyle/>
                    <a:p>
                      <a:pPr marL="38100">
                        <a:lnSpc>
                          <a:spcPts val="1845"/>
                        </a:lnSpc>
                      </a:pPr>
                      <a:r>
                        <a:rPr sz="1650" spc="20" dirty="0">
                          <a:latin typeface="Arial MT"/>
                          <a:cs typeface="Arial MT"/>
                        </a:rPr>
                        <a:t>hawk</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8100">
                        <a:lnSpc>
                          <a:spcPts val="1845"/>
                        </a:lnSpc>
                      </a:pPr>
                      <a:r>
                        <a:rPr sz="1650" spc="25" dirty="0">
                          <a:latin typeface="Arial MT"/>
                          <a:cs typeface="Arial MT"/>
                        </a:rPr>
                        <a:t>warm</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0" algn="ctr">
                        <a:lnSpc>
                          <a:spcPts val="1845"/>
                        </a:lnSpc>
                      </a:pPr>
                      <a:r>
                        <a:rPr sz="1650" spc="2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5240" algn="ctr">
                        <a:lnSpc>
                          <a:spcPts val="1845"/>
                        </a:lnSpc>
                      </a:pPr>
                      <a:r>
                        <a:rPr sz="1650" spc="20" dirty="0">
                          <a:latin typeface="Arial MT"/>
                          <a:cs typeface="Arial MT"/>
                        </a:rPr>
                        <a:t>yes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0" algn="ctr">
                        <a:lnSpc>
                          <a:spcPts val="1845"/>
                        </a:lnSpc>
                      </a:pPr>
                      <a:r>
                        <a:rPr sz="1650" spc="2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8415" algn="ctr">
                        <a:lnSpc>
                          <a:spcPts val="1845"/>
                        </a:lnSpc>
                      </a:pPr>
                      <a:r>
                        <a:rPr sz="1650" dirty="0">
                          <a:latin typeface="Arial MT"/>
                          <a:cs typeface="Arial MT"/>
                        </a:rPr>
                        <a:t>?</a:t>
                      </a:r>
                      <a:endParaRPr sz="165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47344">
                <a:tc>
                  <a:txBody>
                    <a:bodyPr/>
                    <a:lstStyle/>
                    <a:p>
                      <a:pPr marL="38100">
                        <a:lnSpc>
                          <a:spcPts val="1845"/>
                        </a:lnSpc>
                      </a:pPr>
                      <a:r>
                        <a:rPr sz="1650" spc="20" dirty="0">
                          <a:latin typeface="Arial MT"/>
                          <a:cs typeface="Arial MT"/>
                        </a:rPr>
                        <a:t>grizzly</a:t>
                      </a:r>
                      <a:r>
                        <a:rPr sz="1650" spc="-55" dirty="0">
                          <a:latin typeface="Arial MT"/>
                          <a:cs typeface="Arial MT"/>
                        </a:rPr>
                        <a:t> </a:t>
                      </a:r>
                      <a:r>
                        <a:rPr sz="1650" spc="20" dirty="0">
                          <a:latin typeface="Arial MT"/>
                          <a:cs typeface="Arial MT"/>
                        </a:rPr>
                        <a:t>bear</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8100">
                        <a:lnSpc>
                          <a:spcPts val="1845"/>
                        </a:lnSpc>
                      </a:pPr>
                      <a:r>
                        <a:rPr sz="1650" spc="25" dirty="0">
                          <a:latin typeface="Arial MT"/>
                          <a:cs typeface="Arial MT"/>
                        </a:rPr>
                        <a:t>warm</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5875" algn="ctr">
                        <a:lnSpc>
                          <a:spcPts val="1845"/>
                        </a:lnSpc>
                      </a:pPr>
                      <a:r>
                        <a:rPr sz="1650" spc="20" dirty="0">
                          <a:latin typeface="Arial MT"/>
                          <a:cs typeface="Arial MT"/>
                        </a:rPr>
                        <a:t>yes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45"/>
                        </a:lnSpc>
                      </a:pPr>
                      <a:r>
                        <a:rPr sz="1650" spc="2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0" algn="ctr">
                        <a:lnSpc>
                          <a:spcPts val="1845"/>
                        </a:lnSpc>
                      </a:pPr>
                      <a:r>
                        <a:rPr sz="1650" spc="2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8415" algn="ctr">
                        <a:lnSpc>
                          <a:spcPts val="1845"/>
                        </a:lnSpc>
                      </a:pPr>
                      <a:r>
                        <a:rPr sz="1650" dirty="0">
                          <a:latin typeface="Arial MT"/>
                          <a:cs typeface="Arial MT"/>
                        </a:rPr>
                        <a:t>?</a:t>
                      </a:r>
                      <a:endParaRPr sz="165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4457" y="461594"/>
            <a:ext cx="6403340" cy="629018"/>
          </a:xfrm>
          <a:prstGeom prst="rect">
            <a:avLst/>
          </a:prstGeom>
        </p:spPr>
        <p:txBody>
          <a:bodyPr vert="horz" wrap="square" lIns="0" tIns="13335" rIns="0" bIns="0" rtlCol="0">
            <a:spAutoFit/>
          </a:bodyPr>
          <a:lstStyle/>
          <a:p>
            <a:pPr marL="12700">
              <a:spcBef>
                <a:spcPts val="105"/>
              </a:spcBef>
            </a:pPr>
            <a:r>
              <a:rPr dirty="0"/>
              <a:t>Rule</a:t>
            </a:r>
            <a:r>
              <a:rPr spc="-20" dirty="0"/>
              <a:t> </a:t>
            </a:r>
            <a:r>
              <a:rPr spc="-25" dirty="0"/>
              <a:t>Coverage</a:t>
            </a:r>
            <a:r>
              <a:rPr spc="-35" dirty="0"/>
              <a:t> </a:t>
            </a:r>
            <a:r>
              <a:rPr dirty="0"/>
              <a:t>and</a:t>
            </a:r>
            <a:r>
              <a:rPr spc="-15" dirty="0"/>
              <a:t> </a:t>
            </a:r>
            <a:r>
              <a:rPr spc="-10" dirty="0"/>
              <a:t>Accuracy</a:t>
            </a:r>
          </a:p>
        </p:txBody>
      </p:sp>
      <p:sp>
        <p:nvSpPr>
          <p:cNvPr id="3" name="object 3"/>
          <p:cNvSpPr txBox="1"/>
          <p:nvPr/>
        </p:nvSpPr>
        <p:spPr>
          <a:xfrm>
            <a:off x="2013916" y="1049775"/>
            <a:ext cx="3736975" cy="4360545"/>
          </a:xfrm>
          <a:prstGeom prst="rect">
            <a:avLst/>
          </a:prstGeom>
        </p:spPr>
        <p:txBody>
          <a:bodyPr vert="horz" wrap="square" lIns="0" tIns="113664" rIns="0" bIns="0" rtlCol="0">
            <a:spAutoFit/>
          </a:bodyPr>
          <a:lstStyle/>
          <a:p>
            <a:pPr marL="355600" indent="-342900">
              <a:spcBef>
                <a:spcPts val="894"/>
              </a:spcBef>
              <a:buFont typeface="Arial MT"/>
              <a:buChar char="•"/>
              <a:tabLst>
                <a:tab pos="354965" algn="l"/>
                <a:tab pos="355600" algn="l"/>
              </a:tabLst>
            </a:pPr>
            <a:r>
              <a:rPr sz="3200" spc="-15" dirty="0">
                <a:latin typeface="Calibri"/>
                <a:cs typeface="Calibri"/>
              </a:rPr>
              <a:t>Coverage</a:t>
            </a:r>
            <a:r>
              <a:rPr sz="3200" spc="-35" dirty="0">
                <a:latin typeface="Calibri"/>
                <a:cs typeface="Calibri"/>
              </a:rPr>
              <a:t> </a:t>
            </a:r>
            <a:r>
              <a:rPr sz="3200" spc="-5" dirty="0">
                <a:latin typeface="Calibri"/>
                <a:cs typeface="Calibri"/>
              </a:rPr>
              <a:t>of</a:t>
            </a:r>
            <a:r>
              <a:rPr sz="3200" spc="-25" dirty="0">
                <a:latin typeface="Calibri"/>
                <a:cs typeface="Calibri"/>
              </a:rPr>
              <a:t> </a:t>
            </a:r>
            <a:r>
              <a:rPr sz="3200" dirty="0">
                <a:latin typeface="Calibri"/>
                <a:cs typeface="Calibri"/>
              </a:rPr>
              <a:t>a</a:t>
            </a:r>
            <a:r>
              <a:rPr sz="3200" spc="-20" dirty="0">
                <a:latin typeface="Calibri"/>
                <a:cs typeface="Calibri"/>
              </a:rPr>
              <a:t> </a:t>
            </a:r>
            <a:r>
              <a:rPr sz="3200" spc="-5" dirty="0">
                <a:latin typeface="Calibri"/>
                <a:cs typeface="Calibri"/>
              </a:rPr>
              <a:t>rule:</a:t>
            </a:r>
            <a:endParaRPr sz="3200">
              <a:latin typeface="Calibri"/>
              <a:cs typeface="Calibri"/>
            </a:endParaRPr>
          </a:p>
          <a:p>
            <a:pPr marL="756285" marR="57785" lvl="1" indent="-287020">
              <a:spcBef>
                <a:spcPts val="690"/>
              </a:spcBef>
              <a:buFont typeface="Arial MT"/>
              <a:buChar char="–"/>
              <a:tabLst>
                <a:tab pos="756920" algn="l"/>
              </a:tabLst>
            </a:pPr>
            <a:r>
              <a:rPr sz="2800" spc="-15" dirty="0">
                <a:latin typeface="Calibri"/>
                <a:cs typeface="Calibri"/>
              </a:rPr>
              <a:t>Fraction </a:t>
            </a:r>
            <a:r>
              <a:rPr sz="2800" spc="-5" dirty="0">
                <a:latin typeface="Calibri"/>
                <a:cs typeface="Calibri"/>
              </a:rPr>
              <a:t>of </a:t>
            </a:r>
            <a:r>
              <a:rPr sz="2800" spc="-20" dirty="0">
                <a:latin typeface="Calibri"/>
                <a:cs typeface="Calibri"/>
              </a:rPr>
              <a:t>records </a:t>
            </a:r>
            <a:r>
              <a:rPr sz="2800" spc="-15" dirty="0">
                <a:latin typeface="Calibri"/>
                <a:cs typeface="Calibri"/>
              </a:rPr>
              <a:t> </a:t>
            </a:r>
            <a:r>
              <a:rPr sz="2800" spc="-10" dirty="0">
                <a:latin typeface="Calibri"/>
                <a:cs typeface="Calibri"/>
              </a:rPr>
              <a:t>that</a:t>
            </a:r>
            <a:r>
              <a:rPr sz="2800" dirty="0">
                <a:latin typeface="Calibri"/>
                <a:cs typeface="Calibri"/>
              </a:rPr>
              <a:t> </a:t>
            </a:r>
            <a:r>
              <a:rPr sz="2800" spc="-10" dirty="0">
                <a:latin typeface="Calibri"/>
                <a:cs typeface="Calibri"/>
              </a:rPr>
              <a:t>satisfy</a:t>
            </a:r>
            <a:r>
              <a:rPr sz="2800" dirty="0">
                <a:latin typeface="Calibri"/>
                <a:cs typeface="Calibri"/>
              </a:rPr>
              <a:t> </a:t>
            </a:r>
            <a:r>
              <a:rPr sz="2800" spc="-5" dirty="0">
                <a:latin typeface="Calibri"/>
                <a:cs typeface="Calibri"/>
              </a:rPr>
              <a:t>the </a:t>
            </a:r>
            <a:r>
              <a:rPr sz="2800" dirty="0">
                <a:latin typeface="Calibri"/>
                <a:cs typeface="Calibri"/>
              </a:rPr>
              <a:t> </a:t>
            </a:r>
            <a:r>
              <a:rPr sz="2800" spc="-15" dirty="0">
                <a:latin typeface="Calibri"/>
                <a:cs typeface="Calibri"/>
              </a:rPr>
              <a:t>antecedent</a:t>
            </a:r>
            <a:r>
              <a:rPr sz="2800" dirty="0">
                <a:latin typeface="Calibri"/>
                <a:cs typeface="Calibri"/>
              </a:rPr>
              <a:t> </a:t>
            </a:r>
            <a:r>
              <a:rPr sz="2800" spc="-5" dirty="0">
                <a:latin typeface="Calibri"/>
                <a:cs typeface="Calibri"/>
              </a:rPr>
              <a:t>of</a:t>
            </a:r>
            <a:r>
              <a:rPr sz="2800" spc="-15" dirty="0">
                <a:latin typeface="Calibri"/>
                <a:cs typeface="Calibri"/>
              </a:rPr>
              <a:t> </a:t>
            </a:r>
            <a:r>
              <a:rPr sz="2800" spc="-5" dirty="0">
                <a:latin typeface="Calibri"/>
                <a:cs typeface="Calibri"/>
              </a:rPr>
              <a:t>a</a:t>
            </a:r>
            <a:r>
              <a:rPr sz="2800" spc="-15" dirty="0">
                <a:latin typeface="Calibri"/>
                <a:cs typeface="Calibri"/>
              </a:rPr>
              <a:t> </a:t>
            </a:r>
            <a:r>
              <a:rPr sz="2800" spc="-10" dirty="0">
                <a:latin typeface="Calibri"/>
                <a:cs typeface="Calibri"/>
              </a:rPr>
              <a:t>rule</a:t>
            </a:r>
            <a:endParaRPr sz="2800">
              <a:latin typeface="Calibri"/>
              <a:cs typeface="Calibri"/>
            </a:endParaRPr>
          </a:p>
          <a:p>
            <a:pPr marL="355600" indent="-342900">
              <a:spcBef>
                <a:spcPts val="755"/>
              </a:spcBef>
              <a:buFont typeface="Arial MT"/>
              <a:buChar char="•"/>
              <a:tabLst>
                <a:tab pos="354965" algn="l"/>
                <a:tab pos="355600" algn="l"/>
              </a:tabLst>
            </a:pPr>
            <a:r>
              <a:rPr sz="3200" spc="-10" dirty="0">
                <a:latin typeface="Calibri"/>
                <a:cs typeface="Calibri"/>
              </a:rPr>
              <a:t>Accuracy</a:t>
            </a:r>
            <a:r>
              <a:rPr sz="3200" spc="-30" dirty="0">
                <a:latin typeface="Calibri"/>
                <a:cs typeface="Calibri"/>
              </a:rPr>
              <a:t> </a:t>
            </a:r>
            <a:r>
              <a:rPr sz="3200" spc="-5" dirty="0">
                <a:latin typeface="Calibri"/>
                <a:cs typeface="Calibri"/>
              </a:rPr>
              <a:t>of</a:t>
            </a:r>
            <a:r>
              <a:rPr sz="3200" spc="-20" dirty="0">
                <a:latin typeface="Calibri"/>
                <a:cs typeface="Calibri"/>
              </a:rPr>
              <a:t> </a:t>
            </a:r>
            <a:r>
              <a:rPr sz="3200" dirty="0">
                <a:latin typeface="Calibri"/>
                <a:cs typeface="Calibri"/>
              </a:rPr>
              <a:t>a</a:t>
            </a:r>
            <a:r>
              <a:rPr sz="3200" spc="-10" dirty="0">
                <a:latin typeface="Calibri"/>
                <a:cs typeface="Calibri"/>
              </a:rPr>
              <a:t> </a:t>
            </a:r>
            <a:r>
              <a:rPr sz="3200" dirty="0">
                <a:latin typeface="Calibri"/>
                <a:cs typeface="Calibri"/>
              </a:rPr>
              <a:t>rule:</a:t>
            </a:r>
            <a:endParaRPr sz="3200">
              <a:latin typeface="Calibri"/>
              <a:cs typeface="Calibri"/>
            </a:endParaRPr>
          </a:p>
          <a:p>
            <a:pPr marL="756285" marR="5080" lvl="1" indent="-287020">
              <a:spcBef>
                <a:spcPts val="690"/>
              </a:spcBef>
              <a:buFont typeface="Arial MT"/>
              <a:buChar char="–"/>
              <a:tabLst>
                <a:tab pos="756920" algn="l"/>
              </a:tabLst>
            </a:pPr>
            <a:r>
              <a:rPr sz="2800" spc="-15" dirty="0">
                <a:latin typeface="Calibri"/>
                <a:cs typeface="Calibri"/>
              </a:rPr>
              <a:t>Fraction </a:t>
            </a:r>
            <a:r>
              <a:rPr sz="2800" spc="-5" dirty="0">
                <a:latin typeface="Calibri"/>
                <a:cs typeface="Calibri"/>
              </a:rPr>
              <a:t>of </a:t>
            </a:r>
            <a:r>
              <a:rPr sz="2800" spc="-20" dirty="0">
                <a:latin typeface="Calibri"/>
                <a:cs typeface="Calibri"/>
              </a:rPr>
              <a:t>records </a:t>
            </a:r>
            <a:r>
              <a:rPr sz="2800" spc="-15" dirty="0">
                <a:latin typeface="Calibri"/>
                <a:cs typeface="Calibri"/>
              </a:rPr>
              <a:t> </a:t>
            </a:r>
            <a:r>
              <a:rPr sz="2800" spc="-10" dirty="0">
                <a:latin typeface="Calibri"/>
                <a:cs typeface="Calibri"/>
              </a:rPr>
              <a:t>that satisfy both</a:t>
            </a:r>
            <a:r>
              <a:rPr sz="2800" spc="-5" dirty="0">
                <a:latin typeface="Calibri"/>
                <a:cs typeface="Calibri"/>
              </a:rPr>
              <a:t> the </a:t>
            </a:r>
            <a:r>
              <a:rPr sz="2800" spc="-615" dirty="0">
                <a:latin typeface="Calibri"/>
                <a:cs typeface="Calibri"/>
              </a:rPr>
              <a:t> </a:t>
            </a:r>
            <a:r>
              <a:rPr sz="2800" spc="-15" dirty="0">
                <a:latin typeface="Calibri"/>
                <a:cs typeface="Calibri"/>
              </a:rPr>
              <a:t>antecedent</a:t>
            </a:r>
            <a:r>
              <a:rPr sz="2800" spc="5" dirty="0">
                <a:latin typeface="Calibri"/>
                <a:cs typeface="Calibri"/>
              </a:rPr>
              <a:t> </a:t>
            </a:r>
            <a:r>
              <a:rPr sz="2800" spc="-5" dirty="0">
                <a:latin typeface="Calibri"/>
                <a:cs typeface="Calibri"/>
              </a:rPr>
              <a:t>and </a:t>
            </a:r>
            <a:r>
              <a:rPr sz="2800" dirty="0">
                <a:latin typeface="Calibri"/>
                <a:cs typeface="Calibri"/>
              </a:rPr>
              <a:t> </a:t>
            </a:r>
            <a:r>
              <a:rPr sz="2800" spc="-15" dirty="0">
                <a:latin typeface="Calibri"/>
                <a:cs typeface="Calibri"/>
              </a:rPr>
              <a:t>consequent</a:t>
            </a:r>
            <a:r>
              <a:rPr sz="2800" spc="25" dirty="0">
                <a:latin typeface="Calibri"/>
                <a:cs typeface="Calibri"/>
              </a:rPr>
              <a:t> </a:t>
            </a:r>
            <a:r>
              <a:rPr sz="2800" spc="-5" dirty="0">
                <a:latin typeface="Calibri"/>
                <a:cs typeface="Calibri"/>
              </a:rPr>
              <a:t>of</a:t>
            </a:r>
            <a:r>
              <a:rPr sz="2800" spc="-20" dirty="0">
                <a:latin typeface="Calibri"/>
                <a:cs typeface="Calibri"/>
              </a:rPr>
              <a:t> </a:t>
            </a:r>
            <a:r>
              <a:rPr sz="2800" spc="-5" dirty="0">
                <a:latin typeface="Calibri"/>
                <a:cs typeface="Calibri"/>
              </a:rPr>
              <a:t>a</a:t>
            </a:r>
            <a:r>
              <a:rPr sz="2800" spc="-25" dirty="0">
                <a:latin typeface="Calibri"/>
                <a:cs typeface="Calibri"/>
              </a:rPr>
              <a:t> </a:t>
            </a:r>
            <a:r>
              <a:rPr sz="2800" spc="-5" dirty="0">
                <a:latin typeface="Calibri"/>
                <a:cs typeface="Calibri"/>
              </a:rPr>
              <a:t>rule</a:t>
            </a:r>
            <a:endParaRPr sz="2800">
              <a:latin typeface="Calibri"/>
              <a:cs typeface="Calibri"/>
            </a:endParaRPr>
          </a:p>
        </p:txBody>
      </p:sp>
      <p:graphicFrame>
        <p:nvGraphicFramePr>
          <p:cNvPr id="4" name="object 4"/>
          <p:cNvGraphicFramePr>
            <a:graphicFrameLocks noGrp="1"/>
          </p:cNvGraphicFramePr>
          <p:nvPr/>
        </p:nvGraphicFramePr>
        <p:xfrm>
          <a:off x="6618785" y="1177961"/>
          <a:ext cx="3554728" cy="4117187"/>
        </p:xfrm>
        <a:graphic>
          <a:graphicData uri="http://schemas.openxmlformats.org/drawingml/2006/table">
            <a:tbl>
              <a:tblPr firstRow="1" bandRow="1">
                <a:tableStyleId>{2D5ABB26-0587-4C30-8999-92F81FD0307C}</a:tableStyleId>
              </a:tblPr>
              <a:tblGrid>
                <a:gridCol w="4159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882014">
                  <a:extLst>
                    <a:ext uri="{9D8B030D-6E8A-4147-A177-3AD203B41FA5}">
                      <a16:colId xmlns:a16="http://schemas.microsoft.com/office/drawing/2014/main" val="20002"/>
                    </a:ext>
                  </a:extLst>
                </a:gridCol>
                <a:gridCol w="843914">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tblGrid>
              <a:tr h="575573">
                <a:tc>
                  <a:txBody>
                    <a:bodyPr/>
                    <a:lstStyle/>
                    <a:p>
                      <a:pPr marL="24765">
                        <a:lnSpc>
                          <a:spcPts val="1680"/>
                        </a:lnSpc>
                      </a:pPr>
                      <a:r>
                        <a:rPr sz="1450" i="1" spc="-15" dirty="0">
                          <a:solidFill>
                            <a:srgbClr val="FFFFFF"/>
                          </a:solidFill>
                          <a:latin typeface="Arial"/>
                          <a:cs typeface="Arial"/>
                        </a:rPr>
                        <a:t>Tid</a:t>
                      </a:r>
                      <a:endParaRPr sz="1450">
                        <a:latin typeface="Arial"/>
                        <a:cs typeface="Arial"/>
                      </a:endParaRPr>
                    </a:p>
                  </a:txBody>
                  <a:tcPr marL="0" marR="0" marT="0" marB="0">
                    <a:solidFill>
                      <a:srgbClr val="000080"/>
                    </a:solidFill>
                  </a:tcPr>
                </a:tc>
                <a:tc>
                  <a:txBody>
                    <a:bodyPr/>
                    <a:lstStyle/>
                    <a:p>
                      <a:pPr marL="24765">
                        <a:lnSpc>
                          <a:spcPts val="1680"/>
                        </a:lnSpc>
                      </a:pPr>
                      <a:r>
                        <a:rPr sz="1450" b="1" spc="-10" dirty="0">
                          <a:solidFill>
                            <a:srgbClr val="FFFFFF"/>
                          </a:solidFill>
                          <a:latin typeface="Arial"/>
                          <a:cs typeface="Arial"/>
                        </a:rPr>
                        <a:t>Refund</a:t>
                      </a:r>
                      <a:endParaRPr sz="1450">
                        <a:latin typeface="Arial"/>
                        <a:cs typeface="Arial"/>
                      </a:endParaRPr>
                    </a:p>
                  </a:txBody>
                  <a:tcPr marL="0" marR="0" marT="0" marB="0">
                    <a:solidFill>
                      <a:srgbClr val="000080"/>
                    </a:solidFill>
                  </a:tcPr>
                </a:tc>
                <a:tc>
                  <a:txBody>
                    <a:bodyPr/>
                    <a:lstStyle/>
                    <a:p>
                      <a:pPr marL="48895" marR="236220">
                        <a:lnSpc>
                          <a:spcPts val="1660"/>
                        </a:lnSpc>
                        <a:spcBef>
                          <a:spcPts val="60"/>
                        </a:spcBef>
                      </a:pPr>
                      <a:r>
                        <a:rPr sz="1450" b="1" dirty="0">
                          <a:solidFill>
                            <a:srgbClr val="FFFFFF"/>
                          </a:solidFill>
                          <a:latin typeface="Arial"/>
                          <a:cs typeface="Arial"/>
                        </a:rPr>
                        <a:t>Marital  </a:t>
                      </a:r>
                      <a:r>
                        <a:rPr sz="1450" b="1" spc="-10" dirty="0">
                          <a:solidFill>
                            <a:srgbClr val="FFFFFF"/>
                          </a:solidFill>
                          <a:latin typeface="Arial"/>
                          <a:cs typeface="Arial"/>
                        </a:rPr>
                        <a:t>Status</a:t>
                      </a:r>
                      <a:endParaRPr sz="1450">
                        <a:latin typeface="Arial"/>
                        <a:cs typeface="Arial"/>
                      </a:endParaRPr>
                    </a:p>
                  </a:txBody>
                  <a:tcPr marL="0" marR="0" marT="7620" marB="0">
                    <a:solidFill>
                      <a:srgbClr val="000080"/>
                    </a:solidFill>
                  </a:tcPr>
                </a:tc>
                <a:tc>
                  <a:txBody>
                    <a:bodyPr/>
                    <a:lstStyle/>
                    <a:p>
                      <a:pPr marL="48895" marR="106680">
                        <a:lnSpc>
                          <a:spcPts val="1660"/>
                        </a:lnSpc>
                        <a:spcBef>
                          <a:spcPts val="60"/>
                        </a:spcBef>
                      </a:pPr>
                      <a:r>
                        <a:rPr sz="1450" b="1" dirty="0">
                          <a:solidFill>
                            <a:srgbClr val="FFFFFF"/>
                          </a:solidFill>
                          <a:latin typeface="Arial"/>
                          <a:cs typeface="Arial"/>
                        </a:rPr>
                        <a:t>Taxable  </a:t>
                      </a:r>
                      <a:r>
                        <a:rPr sz="1450" b="1" spc="-10" dirty="0">
                          <a:solidFill>
                            <a:srgbClr val="FFFFFF"/>
                          </a:solidFill>
                          <a:latin typeface="Arial"/>
                          <a:cs typeface="Arial"/>
                        </a:rPr>
                        <a:t>Income</a:t>
                      </a:r>
                      <a:endParaRPr sz="1450">
                        <a:latin typeface="Arial"/>
                        <a:cs typeface="Arial"/>
                      </a:endParaRPr>
                    </a:p>
                  </a:txBody>
                  <a:tcPr marL="0" marR="0" marT="7620" marB="0">
                    <a:solidFill>
                      <a:srgbClr val="000080"/>
                    </a:solidFill>
                  </a:tcPr>
                </a:tc>
                <a:tc>
                  <a:txBody>
                    <a:bodyPr/>
                    <a:lstStyle/>
                    <a:p>
                      <a:pPr marL="48895">
                        <a:lnSpc>
                          <a:spcPct val="100000"/>
                        </a:lnSpc>
                        <a:spcBef>
                          <a:spcPts val="1345"/>
                        </a:spcBef>
                      </a:pPr>
                      <a:r>
                        <a:rPr sz="1450" b="1" spc="-10" dirty="0">
                          <a:solidFill>
                            <a:srgbClr val="FFFFFF"/>
                          </a:solidFill>
                          <a:latin typeface="Arial"/>
                          <a:cs typeface="Arial"/>
                        </a:rPr>
                        <a:t>Class</a:t>
                      </a:r>
                      <a:endParaRPr sz="1450">
                        <a:latin typeface="Arial"/>
                        <a:cs typeface="Arial"/>
                      </a:endParaRPr>
                    </a:p>
                  </a:txBody>
                  <a:tcPr marL="0" marR="0" marT="170815" marB="0">
                    <a:solidFill>
                      <a:srgbClr val="000080"/>
                    </a:solidFill>
                  </a:tcPr>
                </a:tc>
                <a:extLst>
                  <a:ext uri="{0D108BD9-81ED-4DB2-BD59-A6C34878D82A}">
                    <a16:rowId xmlns:a16="http://schemas.microsoft.com/office/drawing/2014/main" val="10000"/>
                  </a:ext>
                </a:extLst>
              </a:tr>
              <a:tr h="345431">
                <a:tc>
                  <a:txBody>
                    <a:bodyPr/>
                    <a:lstStyle/>
                    <a:p>
                      <a:pPr marL="48895">
                        <a:lnSpc>
                          <a:spcPct val="100000"/>
                        </a:lnSpc>
                        <a:spcBef>
                          <a:spcPts val="405"/>
                        </a:spcBef>
                      </a:pPr>
                      <a:r>
                        <a:rPr sz="1450" dirty="0">
                          <a:latin typeface="Arial MT"/>
                          <a:cs typeface="Arial MT"/>
                        </a:rPr>
                        <a:t>1</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Yes</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0000FF"/>
                          </a:solidFill>
                          <a:latin typeface="Arial"/>
                          <a:cs typeface="Arial"/>
                        </a:rPr>
                        <a:t>Single</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125K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No</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1"/>
                  </a:ext>
                </a:extLst>
              </a:tr>
              <a:tr h="345956">
                <a:tc>
                  <a:txBody>
                    <a:bodyPr/>
                    <a:lstStyle/>
                    <a:p>
                      <a:pPr marL="48895">
                        <a:lnSpc>
                          <a:spcPct val="100000"/>
                        </a:lnSpc>
                        <a:spcBef>
                          <a:spcPts val="405"/>
                        </a:spcBef>
                      </a:pPr>
                      <a:r>
                        <a:rPr sz="1450" dirty="0">
                          <a:latin typeface="Arial MT"/>
                          <a:cs typeface="Arial MT"/>
                        </a:rPr>
                        <a:t>2</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No</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5"/>
                        </a:spcBef>
                      </a:pPr>
                      <a:r>
                        <a:rPr sz="1450" spc="-10" dirty="0">
                          <a:latin typeface="Arial MT"/>
                          <a:cs typeface="Arial MT"/>
                        </a:rPr>
                        <a:t>Married</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100K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No</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2"/>
                  </a:ext>
                </a:extLst>
              </a:tr>
              <a:tr h="345819">
                <a:tc>
                  <a:txBody>
                    <a:bodyPr/>
                    <a:lstStyle/>
                    <a:p>
                      <a:pPr marL="48895">
                        <a:lnSpc>
                          <a:spcPct val="100000"/>
                        </a:lnSpc>
                        <a:spcBef>
                          <a:spcPts val="409"/>
                        </a:spcBef>
                      </a:pPr>
                      <a:r>
                        <a:rPr sz="1450" dirty="0">
                          <a:latin typeface="Arial MT"/>
                          <a:cs typeface="Arial MT"/>
                        </a:rPr>
                        <a:t>3</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15"/>
                        </a:spcBef>
                      </a:pPr>
                      <a:r>
                        <a:rPr sz="1450" b="1" spc="-10" dirty="0">
                          <a:solidFill>
                            <a:srgbClr val="0000FF"/>
                          </a:solidFill>
                          <a:latin typeface="Arial"/>
                          <a:cs typeface="Arial"/>
                        </a:rPr>
                        <a:t>Single</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70K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15"/>
                        </a:spcBef>
                      </a:pPr>
                      <a:r>
                        <a:rPr sz="1450" b="1" spc="-10" dirty="0">
                          <a:solidFill>
                            <a:srgbClr val="FF0000"/>
                          </a:solidFill>
                          <a:latin typeface="Arial"/>
                          <a:cs typeface="Arial"/>
                        </a:rPr>
                        <a:t>No</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3"/>
                  </a:ext>
                </a:extLst>
              </a:tr>
              <a:tr h="346412">
                <a:tc>
                  <a:txBody>
                    <a:bodyPr/>
                    <a:lstStyle/>
                    <a:p>
                      <a:pPr marL="48895">
                        <a:lnSpc>
                          <a:spcPct val="100000"/>
                        </a:lnSpc>
                        <a:spcBef>
                          <a:spcPts val="405"/>
                        </a:spcBef>
                      </a:pPr>
                      <a:r>
                        <a:rPr sz="1450" dirty="0">
                          <a:latin typeface="Arial MT"/>
                          <a:cs typeface="Arial MT"/>
                        </a:rPr>
                        <a:t>4</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Yes</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5"/>
                        </a:spcBef>
                      </a:pPr>
                      <a:r>
                        <a:rPr sz="1450" spc="-10" dirty="0">
                          <a:latin typeface="Arial MT"/>
                          <a:cs typeface="Arial MT"/>
                        </a:rPr>
                        <a:t>Married</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120K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No</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4"/>
                  </a:ext>
                </a:extLst>
              </a:tr>
              <a:tr h="346412">
                <a:tc>
                  <a:txBody>
                    <a:bodyPr/>
                    <a:lstStyle/>
                    <a:p>
                      <a:pPr marL="48895">
                        <a:lnSpc>
                          <a:spcPct val="100000"/>
                        </a:lnSpc>
                        <a:spcBef>
                          <a:spcPts val="409"/>
                        </a:spcBef>
                      </a:pPr>
                      <a:r>
                        <a:rPr sz="1450" dirty="0">
                          <a:latin typeface="Arial MT"/>
                          <a:cs typeface="Arial MT"/>
                        </a:rPr>
                        <a:t>5</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spc="-10" dirty="0">
                          <a:latin typeface="Arial MT"/>
                          <a:cs typeface="Arial MT"/>
                        </a:rPr>
                        <a:t>Divorced</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95K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20"/>
                        </a:spcBef>
                      </a:pPr>
                      <a:r>
                        <a:rPr sz="1450" b="1" spc="-10" dirty="0">
                          <a:solidFill>
                            <a:srgbClr val="FF0000"/>
                          </a:solidFill>
                          <a:latin typeface="Arial"/>
                          <a:cs typeface="Arial"/>
                        </a:rPr>
                        <a:t>Yes</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5"/>
                  </a:ext>
                </a:extLst>
              </a:tr>
              <a:tr h="345271">
                <a:tc>
                  <a:txBody>
                    <a:bodyPr/>
                    <a:lstStyle/>
                    <a:p>
                      <a:pPr marL="48895">
                        <a:lnSpc>
                          <a:spcPct val="100000"/>
                        </a:lnSpc>
                        <a:spcBef>
                          <a:spcPts val="405"/>
                        </a:spcBef>
                      </a:pPr>
                      <a:r>
                        <a:rPr sz="1450" dirty="0">
                          <a:latin typeface="Arial MT"/>
                          <a:cs typeface="Arial MT"/>
                        </a:rPr>
                        <a:t>6</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No</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5"/>
                        </a:spcBef>
                      </a:pPr>
                      <a:r>
                        <a:rPr sz="1450" spc="-10" dirty="0">
                          <a:latin typeface="Arial MT"/>
                          <a:cs typeface="Arial MT"/>
                        </a:rPr>
                        <a:t>Married</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60K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No</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6"/>
                  </a:ext>
                </a:extLst>
              </a:tr>
              <a:tr h="345271">
                <a:tc>
                  <a:txBody>
                    <a:bodyPr/>
                    <a:lstStyle/>
                    <a:p>
                      <a:pPr marL="48895">
                        <a:lnSpc>
                          <a:spcPct val="100000"/>
                        </a:lnSpc>
                        <a:spcBef>
                          <a:spcPts val="405"/>
                        </a:spcBef>
                      </a:pPr>
                      <a:r>
                        <a:rPr sz="1450" dirty="0">
                          <a:latin typeface="Arial MT"/>
                          <a:cs typeface="Arial MT"/>
                        </a:rPr>
                        <a:t>7</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Yes</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5"/>
                        </a:spcBef>
                      </a:pPr>
                      <a:r>
                        <a:rPr sz="1450" spc="-10" dirty="0">
                          <a:latin typeface="Arial MT"/>
                          <a:cs typeface="Arial MT"/>
                        </a:rPr>
                        <a:t>Divorced</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220K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No</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7"/>
                  </a:ext>
                </a:extLst>
              </a:tr>
              <a:tr h="345837">
                <a:tc>
                  <a:txBody>
                    <a:bodyPr/>
                    <a:lstStyle/>
                    <a:p>
                      <a:pPr marL="48895">
                        <a:lnSpc>
                          <a:spcPct val="100000"/>
                        </a:lnSpc>
                        <a:spcBef>
                          <a:spcPts val="405"/>
                        </a:spcBef>
                      </a:pPr>
                      <a:r>
                        <a:rPr sz="1450" dirty="0">
                          <a:latin typeface="Arial MT"/>
                          <a:cs typeface="Arial MT"/>
                        </a:rPr>
                        <a:t>8</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No</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0000FF"/>
                          </a:solidFill>
                          <a:latin typeface="Arial"/>
                          <a:cs typeface="Arial"/>
                        </a:rPr>
                        <a:t>Single</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5"/>
                        </a:spcBef>
                      </a:pPr>
                      <a:r>
                        <a:rPr sz="1450" spc="-10" dirty="0">
                          <a:latin typeface="Arial MT"/>
                          <a:cs typeface="Arial MT"/>
                        </a:rPr>
                        <a:t>85K</a:t>
                      </a:r>
                      <a:endParaRPr sz="1450">
                        <a:latin typeface="Arial MT"/>
                        <a:cs typeface="Arial MT"/>
                      </a:endParaRPr>
                    </a:p>
                  </a:txBody>
                  <a:tcPr marL="0" marR="0" marT="51435"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b="1" spc="-10" dirty="0">
                          <a:solidFill>
                            <a:srgbClr val="FF0000"/>
                          </a:solidFill>
                          <a:latin typeface="Arial"/>
                          <a:cs typeface="Arial"/>
                        </a:rPr>
                        <a:t>Yes</a:t>
                      </a:r>
                      <a:endParaRPr sz="1450">
                        <a:latin typeface="Arial"/>
                        <a:cs typeface="Arial"/>
                      </a:endParaRPr>
                    </a:p>
                  </a:txBody>
                  <a:tcPr marL="0" marR="0" marT="52069"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8"/>
                  </a:ext>
                </a:extLst>
              </a:tr>
              <a:tr h="346494">
                <a:tc>
                  <a:txBody>
                    <a:bodyPr/>
                    <a:lstStyle/>
                    <a:p>
                      <a:pPr marL="48895">
                        <a:lnSpc>
                          <a:spcPct val="100000"/>
                        </a:lnSpc>
                        <a:spcBef>
                          <a:spcPts val="409"/>
                        </a:spcBef>
                      </a:pPr>
                      <a:r>
                        <a:rPr sz="1450" dirty="0">
                          <a:latin typeface="Arial MT"/>
                          <a:cs typeface="Arial MT"/>
                        </a:rPr>
                        <a:t>9</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09"/>
                        </a:spcBef>
                      </a:pPr>
                      <a:r>
                        <a:rPr sz="1450" spc="-10" dirty="0">
                          <a:latin typeface="Arial MT"/>
                          <a:cs typeface="Arial MT"/>
                        </a:rPr>
                        <a:t>Married</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8895">
                        <a:lnSpc>
                          <a:spcPct val="100000"/>
                        </a:lnSpc>
                        <a:spcBef>
                          <a:spcPts val="409"/>
                        </a:spcBef>
                      </a:pPr>
                      <a:r>
                        <a:rPr sz="1450" spc="-10" dirty="0">
                          <a:latin typeface="Arial MT"/>
                          <a:cs typeface="Arial MT"/>
                        </a:rPr>
                        <a:t>75K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8895">
                        <a:lnSpc>
                          <a:spcPct val="100000"/>
                        </a:lnSpc>
                        <a:spcBef>
                          <a:spcPts val="415"/>
                        </a:spcBef>
                      </a:pPr>
                      <a:r>
                        <a:rPr sz="1450" b="1" spc="-10" dirty="0">
                          <a:solidFill>
                            <a:srgbClr val="FF0000"/>
                          </a:solidFill>
                          <a:latin typeface="Arial"/>
                          <a:cs typeface="Arial"/>
                        </a:rPr>
                        <a:t>No</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9"/>
                  </a:ext>
                </a:extLst>
              </a:tr>
              <a:tr h="348964">
                <a:tc>
                  <a:txBody>
                    <a:bodyPr/>
                    <a:lstStyle/>
                    <a:p>
                      <a:pPr marL="48895">
                        <a:lnSpc>
                          <a:spcPct val="100000"/>
                        </a:lnSpc>
                        <a:spcBef>
                          <a:spcPts val="409"/>
                        </a:spcBef>
                      </a:pPr>
                      <a:r>
                        <a:rPr sz="1450" spc="-10" dirty="0">
                          <a:latin typeface="Arial MT"/>
                          <a:cs typeface="Arial MT"/>
                        </a:rPr>
                        <a:t>10</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lnB w="9525">
                      <a:solidFill>
                        <a:srgbClr val="000080"/>
                      </a:solidFill>
                      <a:prstDash val="solid"/>
                    </a:lnB>
                    <a:solidFill>
                      <a:srgbClr val="C0C0C0"/>
                    </a:solidFill>
                  </a:tcPr>
                </a:tc>
                <a:tc>
                  <a:txBody>
                    <a:bodyPr/>
                    <a:lstStyle/>
                    <a:p>
                      <a:pPr marL="48895">
                        <a:lnSpc>
                          <a:spcPct val="100000"/>
                        </a:lnSpc>
                        <a:spcBef>
                          <a:spcPts val="409"/>
                        </a:spcBef>
                      </a:pPr>
                      <a:r>
                        <a:rPr sz="1450" spc="-10"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lnB w="9525">
                      <a:solidFill>
                        <a:srgbClr val="000080"/>
                      </a:solidFill>
                      <a:prstDash val="solid"/>
                    </a:lnB>
                    <a:solidFill>
                      <a:srgbClr val="E4E4E4"/>
                    </a:solidFill>
                  </a:tcPr>
                </a:tc>
                <a:tc>
                  <a:txBody>
                    <a:bodyPr/>
                    <a:lstStyle/>
                    <a:p>
                      <a:pPr marL="48895">
                        <a:lnSpc>
                          <a:spcPct val="100000"/>
                        </a:lnSpc>
                        <a:spcBef>
                          <a:spcPts val="415"/>
                        </a:spcBef>
                      </a:pPr>
                      <a:r>
                        <a:rPr sz="1450" b="1" spc="-10" dirty="0">
                          <a:solidFill>
                            <a:srgbClr val="0000FF"/>
                          </a:solidFill>
                          <a:latin typeface="Arial"/>
                          <a:cs typeface="Arial"/>
                        </a:rPr>
                        <a:t>Single</a:t>
                      </a:r>
                      <a:endParaRPr sz="1450">
                        <a:latin typeface="Arial"/>
                        <a:cs typeface="Arial"/>
                      </a:endParaRPr>
                    </a:p>
                  </a:txBody>
                  <a:tcPr marL="0" marR="0" marT="52705" marB="0">
                    <a:lnL w="9525">
                      <a:solidFill>
                        <a:srgbClr val="000080"/>
                      </a:solidFill>
                      <a:prstDash val="solid"/>
                    </a:lnL>
                    <a:lnR w="9525">
                      <a:solidFill>
                        <a:srgbClr val="000080"/>
                      </a:solidFill>
                      <a:prstDash val="solid"/>
                    </a:lnR>
                    <a:lnB w="9525">
                      <a:solidFill>
                        <a:srgbClr val="000080"/>
                      </a:solidFill>
                      <a:prstDash val="solid"/>
                    </a:lnB>
                    <a:solidFill>
                      <a:srgbClr val="C0C0C0"/>
                    </a:solidFill>
                  </a:tcPr>
                </a:tc>
                <a:tc>
                  <a:txBody>
                    <a:bodyPr/>
                    <a:lstStyle/>
                    <a:p>
                      <a:pPr marL="48895">
                        <a:lnSpc>
                          <a:spcPct val="100000"/>
                        </a:lnSpc>
                        <a:spcBef>
                          <a:spcPts val="409"/>
                        </a:spcBef>
                      </a:pPr>
                      <a:r>
                        <a:rPr sz="1450" spc="-10" dirty="0">
                          <a:latin typeface="Arial MT"/>
                          <a:cs typeface="Arial MT"/>
                        </a:rPr>
                        <a:t>90K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lnB w="9525">
                      <a:solidFill>
                        <a:srgbClr val="000080"/>
                      </a:solidFill>
                      <a:prstDash val="solid"/>
                    </a:lnB>
                    <a:solidFill>
                      <a:srgbClr val="E4E4E4"/>
                    </a:solidFill>
                  </a:tcPr>
                </a:tc>
                <a:tc>
                  <a:txBody>
                    <a:bodyPr/>
                    <a:lstStyle/>
                    <a:p>
                      <a:pPr marL="48895">
                        <a:lnSpc>
                          <a:spcPct val="100000"/>
                        </a:lnSpc>
                        <a:spcBef>
                          <a:spcPts val="415"/>
                        </a:spcBef>
                      </a:pPr>
                      <a:r>
                        <a:rPr sz="1450" b="1" spc="-10" dirty="0">
                          <a:solidFill>
                            <a:srgbClr val="FF0000"/>
                          </a:solidFill>
                          <a:latin typeface="Arial"/>
                          <a:cs typeface="Arial"/>
                        </a:rPr>
                        <a:t>Yes</a:t>
                      </a:r>
                      <a:endParaRPr sz="1450">
                        <a:latin typeface="Arial"/>
                        <a:cs typeface="Arial"/>
                      </a:endParaRPr>
                    </a:p>
                  </a:txBody>
                  <a:tcPr marL="0" marR="0" marT="52705" marB="0">
                    <a:lnL w="9525">
                      <a:solidFill>
                        <a:srgbClr val="000080"/>
                      </a:solidFill>
                      <a:prstDash val="solid"/>
                    </a:lnL>
                    <a:lnR w="9525">
                      <a:solidFill>
                        <a:srgbClr val="000080"/>
                      </a:solidFill>
                      <a:prstDash val="solid"/>
                    </a:lnR>
                    <a:lnB w="9525">
                      <a:solidFill>
                        <a:srgbClr val="000080"/>
                      </a:solidFill>
                      <a:prstDash val="solid"/>
                    </a:lnB>
                    <a:solidFill>
                      <a:srgbClr val="C0C0C0"/>
                    </a:solidFill>
                  </a:tcPr>
                </a:tc>
                <a:extLst>
                  <a:ext uri="{0D108BD9-81ED-4DB2-BD59-A6C34878D82A}">
                    <a16:rowId xmlns:a16="http://schemas.microsoft.com/office/drawing/2014/main" val="10010"/>
                  </a:ext>
                </a:extLst>
              </a:tr>
            </a:tbl>
          </a:graphicData>
        </a:graphic>
      </p:graphicFrame>
      <p:sp>
        <p:nvSpPr>
          <p:cNvPr id="5" name="object 5"/>
          <p:cNvSpPr txBox="1"/>
          <p:nvPr/>
        </p:nvSpPr>
        <p:spPr>
          <a:xfrm>
            <a:off x="6593040" y="5204943"/>
            <a:ext cx="34290" cy="30778"/>
          </a:xfrm>
          <a:prstGeom prst="rect">
            <a:avLst/>
          </a:prstGeom>
        </p:spPr>
        <p:txBody>
          <a:bodyPr vert="horz" wrap="square" lIns="0" tIns="0" rIns="0" bIns="0" rtlCol="0">
            <a:spAutoFit/>
          </a:bodyPr>
          <a:lstStyle/>
          <a:p>
            <a:pPr>
              <a:lnSpc>
                <a:spcPct val="100000"/>
              </a:lnSpc>
            </a:pPr>
            <a:endParaRPr sz="100">
              <a:latin typeface="Times New Roman"/>
              <a:cs typeface="Times New Roman"/>
            </a:endParaRPr>
          </a:p>
          <a:p>
            <a:pPr algn="ctr">
              <a:spcBef>
                <a:spcPts val="5"/>
              </a:spcBef>
            </a:pPr>
            <a:r>
              <a:rPr sz="100" spc="5" dirty="0">
                <a:latin typeface="Arial MT"/>
                <a:cs typeface="Arial MT"/>
              </a:rPr>
              <a:t>10</a:t>
            </a:r>
            <a:endParaRPr sz="100">
              <a:latin typeface="Arial MT"/>
              <a:cs typeface="Arial MT"/>
            </a:endParaRPr>
          </a:p>
        </p:txBody>
      </p:sp>
      <p:sp>
        <p:nvSpPr>
          <p:cNvPr id="6" name="object 6"/>
          <p:cNvSpPr txBox="1"/>
          <p:nvPr/>
        </p:nvSpPr>
        <p:spPr>
          <a:xfrm>
            <a:off x="6023228" y="5208828"/>
            <a:ext cx="4236720" cy="939800"/>
          </a:xfrm>
          <a:prstGeom prst="rect">
            <a:avLst/>
          </a:prstGeom>
        </p:spPr>
        <p:txBody>
          <a:bodyPr vert="horz" wrap="square" lIns="0" tIns="165100" rIns="0" bIns="0" rtlCol="0">
            <a:spAutoFit/>
          </a:bodyPr>
          <a:lstStyle/>
          <a:p>
            <a:pPr marL="12700">
              <a:spcBef>
                <a:spcPts val="1300"/>
              </a:spcBef>
            </a:pPr>
            <a:r>
              <a:rPr sz="2000" dirty="0">
                <a:latin typeface="Arial MT"/>
                <a:cs typeface="Arial MT"/>
              </a:rPr>
              <a:t>(Status=Single)</a:t>
            </a:r>
            <a:r>
              <a:rPr sz="2000" spc="-55" dirty="0">
                <a:latin typeface="Arial MT"/>
                <a:cs typeface="Arial MT"/>
              </a:rPr>
              <a:t> </a:t>
            </a:r>
            <a:r>
              <a:rPr sz="2000" dirty="0">
                <a:latin typeface="Symbol"/>
                <a:cs typeface="Symbol"/>
              </a:rPr>
              <a:t></a:t>
            </a:r>
            <a:r>
              <a:rPr sz="2000" spc="20" dirty="0">
                <a:latin typeface="Times New Roman"/>
                <a:cs typeface="Times New Roman"/>
              </a:rPr>
              <a:t> </a:t>
            </a:r>
            <a:r>
              <a:rPr sz="2000" spc="5" dirty="0">
                <a:latin typeface="Arial MT"/>
                <a:cs typeface="Arial MT"/>
              </a:rPr>
              <a:t>No</a:t>
            </a:r>
            <a:endParaRPr sz="2000">
              <a:latin typeface="Arial MT"/>
              <a:cs typeface="Arial MT"/>
            </a:endParaRPr>
          </a:p>
          <a:p>
            <a:pPr marL="291465">
              <a:spcBef>
                <a:spcPts val="1200"/>
              </a:spcBef>
            </a:pPr>
            <a:r>
              <a:rPr sz="2000" dirty="0">
                <a:latin typeface="Arial MT"/>
                <a:cs typeface="Arial MT"/>
              </a:rPr>
              <a:t>Coverage</a:t>
            </a:r>
            <a:r>
              <a:rPr sz="2000" spc="-35" dirty="0">
                <a:latin typeface="Arial MT"/>
                <a:cs typeface="Arial MT"/>
              </a:rPr>
              <a:t> </a:t>
            </a:r>
            <a:r>
              <a:rPr sz="2000" dirty="0">
                <a:latin typeface="Arial MT"/>
                <a:cs typeface="Arial MT"/>
              </a:rPr>
              <a:t>=</a:t>
            </a:r>
            <a:r>
              <a:rPr sz="2000" spc="-20" dirty="0">
                <a:latin typeface="Arial MT"/>
                <a:cs typeface="Arial MT"/>
              </a:rPr>
              <a:t> </a:t>
            </a:r>
            <a:r>
              <a:rPr sz="2000" dirty="0">
                <a:latin typeface="Arial MT"/>
                <a:cs typeface="Arial MT"/>
              </a:rPr>
              <a:t>40%,</a:t>
            </a:r>
            <a:r>
              <a:rPr sz="2000" spc="405" dirty="0">
                <a:latin typeface="Arial MT"/>
                <a:cs typeface="Arial MT"/>
              </a:rPr>
              <a:t> </a:t>
            </a:r>
            <a:r>
              <a:rPr sz="2000" dirty="0">
                <a:latin typeface="Arial MT"/>
                <a:cs typeface="Arial MT"/>
              </a:rPr>
              <a:t>Accuracy</a:t>
            </a:r>
            <a:r>
              <a:rPr sz="2000" spc="-60" dirty="0">
                <a:latin typeface="Arial MT"/>
                <a:cs typeface="Arial MT"/>
              </a:rPr>
              <a:t> </a:t>
            </a:r>
            <a:r>
              <a:rPr sz="2000" dirty="0">
                <a:latin typeface="Arial MT"/>
                <a:cs typeface="Arial MT"/>
              </a:rPr>
              <a:t>=</a:t>
            </a:r>
            <a:r>
              <a:rPr sz="2000" spc="-30" dirty="0">
                <a:latin typeface="Arial MT"/>
                <a:cs typeface="Arial MT"/>
              </a:rPr>
              <a:t> </a:t>
            </a:r>
            <a:r>
              <a:rPr sz="2000" dirty="0">
                <a:latin typeface="Arial MT"/>
                <a:cs typeface="Arial MT"/>
              </a:rPr>
              <a:t>50%</a:t>
            </a:r>
            <a:endParaRPr sz="2000">
              <a:latin typeface="Arial MT"/>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9247" y="115062"/>
            <a:ext cx="7889875" cy="1243289"/>
          </a:xfrm>
          <a:prstGeom prst="rect">
            <a:avLst/>
          </a:prstGeom>
        </p:spPr>
        <p:txBody>
          <a:bodyPr vert="horz" wrap="square" lIns="0" tIns="12065" rIns="0" bIns="0" rtlCol="0">
            <a:spAutoFit/>
          </a:bodyPr>
          <a:lstStyle/>
          <a:p>
            <a:pPr marL="12700">
              <a:spcBef>
                <a:spcPts val="95"/>
              </a:spcBef>
            </a:pPr>
            <a:r>
              <a:rPr spc="-10" dirty="0"/>
              <a:t>How</a:t>
            </a:r>
            <a:r>
              <a:rPr spc="-25" dirty="0"/>
              <a:t> </a:t>
            </a:r>
            <a:r>
              <a:rPr spc="-5" dirty="0"/>
              <a:t>does</a:t>
            </a:r>
            <a:r>
              <a:rPr spc="-20" dirty="0"/>
              <a:t> </a:t>
            </a:r>
            <a:r>
              <a:rPr spc="-5" dirty="0"/>
              <a:t>Rule-based</a:t>
            </a:r>
            <a:r>
              <a:rPr spc="-15" dirty="0"/>
              <a:t> </a:t>
            </a:r>
            <a:r>
              <a:rPr spc="-5" dirty="0"/>
              <a:t>Classifier</a:t>
            </a:r>
            <a:r>
              <a:rPr spc="-10" dirty="0"/>
              <a:t> </a:t>
            </a:r>
            <a:r>
              <a:rPr spc="-45" dirty="0"/>
              <a:t>Work?</a:t>
            </a:r>
            <a:endParaRPr/>
          </a:p>
        </p:txBody>
      </p:sp>
      <p:sp>
        <p:nvSpPr>
          <p:cNvPr id="3" name="object 3"/>
          <p:cNvSpPr txBox="1"/>
          <p:nvPr/>
        </p:nvSpPr>
        <p:spPr>
          <a:xfrm>
            <a:off x="2440026" y="1089786"/>
            <a:ext cx="5936615" cy="1790700"/>
          </a:xfrm>
          <a:prstGeom prst="rect">
            <a:avLst/>
          </a:prstGeom>
        </p:spPr>
        <p:txBody>
          <a:bodyPr vert="horz" wrap="square" lIns="0" tIns="92075" rIns="0" bIns="0" rtlCol="0">
            <a:spAutoFit/>
          </a:bodyPr>
          <a:lstStyle/>
          <a:p>
            <a:pPr marL="12700">
              <a:spcBef>
                <a:spcPts val="725"/>
              </a:spcBef>
            </a:pPr>
            <a:r>
              <a:rPr spc="-5" dirty="0">
                <a:latin typeface="Arial MT"/>
                <a:cs typeface="Arial MT"/>
              </a:rPr>
              <a:t>R1: </a:t>
            </a:r>
            <a:r>
              <a:rPr dirty="0">
                <a:latin typeface="Arial MT"/>
                <a:cs typeface="Arial MT"/>
              </a:rPr>
              <a:t>(Give Birth = </a:t>
            </a:r>
            <a:r>
              <a:rPr spc="-5" dirty="0">
                <a:latin typeface="Arial MT"/>
                <a:cs typeface="Arial MT"/>
              </a:rPr>
              <a:t>no) </a:t>
            </a:r>
            <a:r>
              <a:rPr dirty="0">
                <a:latin typeface="Symbol"/>
                <a:cs typeface="Symbol"/>
              </a:rPr>
              <a:t></a:t>
            </a:r>
            <a:r>
              <a:rPr spc="45" dirty="0">
                <a:latin typeface="Times New Roman"/>
                <a:cs typeface="Times New Roman"/>
              </a:rPr>
              <a:t> </a:t>
            </a:r>
            <a:r>
              <a:rPr spc="-5" dirty="0">
                <a:latin typeface="Arial MT"/>
                <a:cs typeface="Arial MT"/>
              </a:rPr>
              <a:t>(Can</a:t>
            </a:r>
            <a:r>
              <a:rPr spc="-10" dirty="0">
                <a:latin typeface="Arial MT"/>
                <a:cs typeface="Arial MT"/>
              </a:rPr>
              <a:t> </a:t>
            </a:r>
            <a:r>
              <a:rPr dirty="0">
                <a:latin typeface="Arial MT"/>
                <a:cs typeface="Arial MT"/>
              </a:rPr>
              <a:t>Fly =</a:t>
            </a:r>
            <a:r>
              <a:rPr spc="-5" dirty="0">
                <a:latin typeface="Arial MT"/>
                <a:cs typeface="Arial MT"/>
              </a:rPr>
              <a:t> </a:t>
            </a:r>
            <a:r>
              <a:rPr spc="-10" dirty="0">
                <a:latin typeface="Arial MT"/>
                <a:cs typeface="Arial MT"/>
              </a:rPr>
              <a:t>yes)</a:t>
            </a:r>
            <a:r>
              <a:rPr spc="10" dirty="0">
                <a:latin typeface="Arial MT"/>
                <a:cs typeface="Arial MT"/>
              </a:rPr>
              <a:t> </a:t>
            </a:r>
            <a:r>
              <a:rPr dirty="0">
                <a:latin typeface="Symbol"/>
                <a:cs typeface="Symbol"/>
              </a:rPr>
              <a:t></a:t>
            </a:r>
            <a:r>
              <a:rPr spc="50" dirty="0">
                <a:latin typeface="Times New Roman"/>
                <a:cs typeface="Times New Roman"/>
              </a:rPr>
              <a:t> </a:t>
            </a:r>
            <a:r>
              <a:rPr spc="-5" dirty="0">
                <a:latin typeface="Arial MT"/>
                <a:cs typeface="Arial MT"/>
              </a:rPr>
              <a:t>Birds</a:t>
            </a:r>
            <a:endParaRPr>
              <a:latin typeface="Arial MT"/>
              <a:cs typeface="Arial MT"/>
            </a:endParaRPr>
          </a:p>
          <a:p>
            <a:pPr marL="12700">
              <a:spcBef>
                <a:spcPts val="620"/>
              </a:spcBef>
            </a:pPr>
            <a:r>
              <a:rPr spc="-5" dirty="0">
                <a:latin typeface="Arial MT"/>
                <a:cs typeface="Arial MT"/>
              </a:rPr>
              <a:t>R2:</a:t>
            </a:r>
            <a:r>
              <a:rPr dirty="0">
                <a:latin typeface="Arial MT"/>
                <a:cs typeface="Arial MT"/>
              </a:rPr>
              <a:t> (Give Birth = </a:t>
            </a:r>
            <a:r>
              <a:rPr spc="-5" dirty="0">
                <a:latin typeface="Arial MT"/>
                <a:cs typeface="Arial MT"/>
              </a:rPr>
              <a:t>no) </a:t>
            </a:r>
            <a:r>
              <a:rPr dirty="0">
                <a:latin typeface="Symbol"/>
                <a:cs typeface="Symbol"/>
              </a:rPr>
              <a:t></a:t>
            </a:r>
            <a:r>
              <a:rPr spc="45" dirty="0">
                <a:latin typeface="Times New Roman"/>
                <a:cs typeface="Times New Roman"/>
              </a:rPr>
              <a:t> </a:t>
            </a:r>
            <a:r>
              <a:rPr spc="-5" dirty="0">
                <a:latin typeface="Arial MT"/>
                <a:cs typeface="Arial MT"/>
              </a:rPr>
              <a:t>(Live</a:t>
            </a:r>
            <a:r>
              <a:rPr dirty="0">
                <a:latin typeface="Arial MT"/>
                <a:cs typeface="Arial MT"/>
              </a:rPr>
              <a:t> </a:t>
            </a:r>
            <a:r>
              <a:rPr spc="-5" dirty="0">
                <a:latin typeface="Arial MT"/>
                <a:cs typeface="Arial MT"/>
              </a:rPr>
              <a:t>in</a:t>
            </a:r>
            <a:r>
              <a:rPr spc="10" dirty="0">
                <a:latin typeface="Arial MT"/>
                <a:cs typeface="Arial MT"/>
              </a:rPr>
              <a:t> </a:t>
            </a:r>
            <a:r>
              <a:rPr spc="-15" dirty="0">
                <a:latin typeface="Arial MT"/>
                <a:cs typeface="Arial MT"/>
              </a:rPr>
              <a:t>Water</a:t>
            </a:r>
            <a:r>
              <a:rPr dirty="0">
                <a:latin typeface="Arial MT"/>
                <a:cs typeface="Arial MT"/>
              </a:rPr>
              <a:t> =</a:t>
            </a:r>
            <a:r>
              <a:rPr spc="5" dirty="0">
                <a:latin typeface="Arial MT"/>
                <a:cs typeface="Arial MT"/>
              </a:rPr>
              <a:t> </a:t>
            </a:r>
            <a:r>
              <a:rPr spc="-10" dirty="0">
                <a:latin typeface="Arial MT"/>
                <a:cs typeface="Arial MT"/>
              </a:rPr>
              <a:t>yes)</a:t>
            </a:r>
            <a:r>
              <a:rPr spc="5" dirty="0">
                <a:latin typeface="Arial MT"/>
                <a:cs typeface="Arial MT"/>
              </a:rPr>
              <a:t> </a:t>
            </a:r>
            <a:r>
              <a:rPr dirty="0">
                <a:latin typeface="Symbol"/>
                <a:cs typeface="Symbol"/>
              </a:rPr>
              <a:t></a:t>
            </a:r>
            <a:r>
              <a:rPr spc="50" dirty="0">
                <a:latin typeface="Times New Roman"/>
                <a:cs typeface="Times New Roman"/>
              </a:rPr>
              <a:t> </a:t>
            </a:r>
            <a:r>
              <a:rPr spc="-5" dirty="0">
                <a:latin typeface="Arial MT"/>
                <a:cs typeface="Arial MT"/>
              </a:rPr>
              <a:t>Fishes</a:t>
            </a:r>
            <a:endParaRPr>
              <a:latin typeface="Arial MT"/>
              <a:cs typeface="Arial MT"/>
            </a:endParaRPr>
          </a:p>
          <a:p>
            <a:pPr marL="12700">
              <a:spcBef>
                <a:spcPts val="615"/>
              </a:spcBef>
            </a:pPr>
            <a:r>
              <a:rPr spc="-5" dirty="0">
                <a:latin typeface="Arial MT"/>
                <a:cs typeface="Arial MT"/>
              </a:rPr>
              <a:t>R3:</a:t>
            </a:r>
            <a:r>
              <a:rPr dirty="0">
                <a:latin typeface="Arial MT"/>
                <a:cs typeface="Arial MT"/>
              </a:rPr>
              <a:t> (Give Birth =</a:t>
            </a:r>
            <a:r>
              <a:rPr spc="5" dirty="0">
                <a:latin typeface="Arial MT"/>
                <a:cs typeface="Arial MT"/>
              </a:rPr>
              <a:t> </a:t>
            </a:r>
            <a:r>
              <a:rPr spc="-10" dirty="0">
                <a:latin typeface="Arial MT"/>
                <a:cs typeface="Arial MT"/>
              </a:rPr>
              <a:t>yes)</a:t>
            </a:r>
            <a:r>
              <a:rPr spc="10"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(Blood</a:t>
            </a:r>
            <a:r>
              <a:rPr spc="-15" dirty="0">
                <a:latin typeface="Arial MT"/>
                <a:cs typeface="Arial MT"/>
              </a:rPr>
              <a:t> </a:t>
            </a:r>
            <a:r>
              <a:rPr spc="-30" dirty="0">
                <a:latin typeface="Arial MT"/>
                <a:cs typeface="Arial MT"/>
              </a:rPr>
              <a:t>Type</a:t>
            </a:r>
            <a:r>
              <a:rPr spc="5" dirty="0">
                <a:latin typeface="Arial MT"/>
                <a:cs typeface="Arial MT"/>
              </a:rPr>
              <a:t> </a:t>
            </a:r>
            <a:r>
              <a:rPr dirty="0">
                <a:latin typeface="Arial MT"/>
                <a:cs typeface="Arial MT"/>
              </a:rPr>
              <a:t>= </a:t>
            </a:r>
            <a:r>
              <a:rPr spc="-10" dirty="0">
                <a:latin typeface="Arial MT"/>
                <a:cs typeface="Arial MT"/>
              </a:rPr>
              <a:t>warm)</a:t>
            </a:r>
            <a:r>
              <a:rPr spc="15" dirty="0">
                <a:latin typeface="Arial MT"/>
                <a:cs typeface="Arial MT"/>
              </a:rPr>
              <a:t> </a:t>
            </a:r>
            <a:r>
              <a:rPr spc="-5" dirty="0">
                <a:latin typeface="Symbol"/>
                <a:cs typeface="Symbol"/>
              </a:rPr>
              <a:t></a:t>
            </a:r>
            <a:r>
              <a:rPr spc="55" dirty="0">
                <a:latin typeface="Times New Roman"/>
                <a:cs typeface="Times New Roman"/>
              </a:rPr>
              <a:t> </a:t>
            </a:r>
            <a:r>
              <a:rPr spc="-5" dirty="0">
                <a:latin typeface="Arial MT"/>
                <a:cs typeface="Arial MT"/>
              </a:rPr>
              <a:t>Mammals</a:t>
            </a:r>
            <a:endParaRPr>
              <a:latin typeface="Arial MT"/>
              <a:cs typeface="Arial MT"/>
            </a:endParaRPr>
          </a:p>
          <a:p>
            <a:pPr marL="12700">
              <a:spcBef>
                <a:spcPts val="615"/>
              </a:spcBef>
            </a:pPr>
            <a:r>
              <a:rPr spc="-5" dirty="0">
                <a:latin typeface="Arial MT"/>
                <a:cs typeface="Arial MT"/>
              </a:rPr>
              <a:t>R4: </a:t>
            </a:r>
            <a:r>
              <a:rPr dirty="0">
                <a:latin typeface="Arial MT"/>
                <a:cs typeface="Arial MT"/>
              </a:rPr>
              <a:t>(Give Birth = </a:t>
            </a:r>
            <a:r>
              <a:rPr spc="-5" dirty="0">
                <a:latin typeface="Arial MT"/>
                <a:cs typeface="Arial MT"/>
              </a:rPr>
              <a:t>no)</a:t>
            </a:r>
            <a:r>
              <a:rPr spc="-10"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(Can</a:t>
            </a:r>
            <a:r>
              <a:rPr dirty="0">
                <a:latin typeface="Arial MT"/>
                <a:cs typeface="Arial MT"/>
              </a:rPr>
              <a:t> Fly =</a:t>
            </a:r>
            <a:r>
              <a:rPr spc="-10" dirty="0">
                <a:latin typeface="Arial MT"/>
                <a:cs typeface="Arial MT"/>
              </a:rPr>
              <a:t> </a:t>
            </a:r>
            <a:r>
              <a:rPr spc="-5" dirty="0">
                <a:latin typeface="Arial MT"/>
                <a:cs typeface="Arial MT"/>
              </a:rPr>
              <a:t>no)</a:t>
            </a:r>
            <a:r>
              <a:rPr dirty="0">
                <a:latin typeface="Arial MT"/>
                <a:cs typeface="Arial MT"/>
              </a:rPr>
              <a:t> </a:t>
            </a:r>
            <a:r>
              <a:rPr dirty="0">
                <a:latin typeface="Symbol"/>
                <a:cs typeface="Symbol"/>
              </a:rPr>
              <a:t></a:t>
            </a:r>
            <a:r>
              <a:rPr spc="35" dirty="0">
                <a:latin typeface="Times New Roman"/>
                <a:cs typeface="Times New Roman"/>
              </a:rPr>
              <a:t> </a:t>
            </a:r>
            <a:r>
              <a:rPr spc="-5" dirty="0">
                <a:latin typeface="Arial MT"/>
                <a:cs typeface="Arial MT"/>
              </a:rPr>
              <a:t>Reptiles</a:t>
            </a:r>
            <a:endParaRPr>
              <a:latin typeface="Arial MT"/>
              <a:cs typeface="Arial MT"/>
            </a:endParaRPr>
          </a:p>
          <a:p>
            <a:pPr marL="12700">
              <a:spcBef>
                <a:spcPts val="620"/>
              </a:spcBef>
            </a:pPr>
            <a:r>
              <a:rPr spc="-5" dirty="0">
                <a:latin typeface="Arial MT"/>
                <a:cs typeface="Arial MT"/>
              </a:rPr>
              <a:t>R5:</a:t>
            </a:r>
            <a:r>
              <a:rPr spc="5" dirty="0">
                <a:latin typeface="Arial MT"/>
                <a:cs typeface="Arial MT"/>
              </a:rPr>
              <a:t> </a:t>
            </a:r>
            <a:r>
              <a:rPr spc="-5" dirty="0">
                <a:latin typeface="Arial MT"/>
                <a:cs typeface="Arial MT"/>
              </a:rPr>
              <a:t>(Live</a:t>
            </a:r>
            <a:r>
              <a:rPr spc="15" dirty="0">
                <a:latin typeface="Arial MT"/>
                <a:cs typeface="Arial MT"/>
              </a:rPr>
              <a:t> </a:t>
            </a:r>
            <a:r>
              <a:rPr spc="-5" dirty="0">
                <a:latin typeface="Arial MT"/>
                <a:cs typeface="Arial MT"/>
              </a:rPr>
              <a:t>in </a:t>
            </a:r>
            <a:r>
              <a:rPr spc="-15" dirty="0">
                <a:latin typeface="Arial MT"/>
                <a:cs typeface="Arial MT"/>
              </a:rPr>
              <a:t>Water</a:t>
            </a:r>
            <a:r>
              <a:rPr spc="-10" dirty="0">
                <a:latin typeface="Arial MT"/>
                <a:cs typeface="Arial MT"/>
              </a:rPr>
              <a:t> </a:t>
            </a:r>
            <a:r>
              <a:rPr dirty="0">
                <a:latin typeface="Arial MT"/>
                <a:cs typeface="Arial MT"/>
              </a:rPr>
              <a:t>= </a:t>
            </a:r>
            <a:r>
              <a:rPr spc="-5" dirty="0">
                <a:latin typeface="Arial MT"/>
                <a:cs typeface="Arial MT"/>
              </a:rPr>
              <a:t>sometimes)</a:t>
            </a:r>
            <a:r>
              <a:rPr spc="5" dirty="0">
                <a:latin typeface="Arial MT"/>
                <a:cs typeface="Arial MT"/>
              </a:rPr>
              <a:t> </a:t>
            </a:r>
            <a:r>
              <a:rPr spc="-5" dirty="0">
                <a:latin typeface="Symbol"/>
                <a:cs typeface="Symbol"/>
              </a:rPr>
              <a:t></a:t>
            </a:r>
            <a:r>
              <a:rPr spc="-55" dirty="0">
                <a:latin typeface="Times New Roman"/>
                <a:cs typeface="Times New Roman"/>
              </a:rPr>
              <a:t> </a:t>
            </a:r>
            <a:r>
              <a:rPr spc="-5" dirty="0">
                <a:latin typeface="Arial MT"/>
                <a:cs typeface="Arial MT"/>
              </a:rPr>
              <a:t>Amphibians</a:t>
            </a:r>
            <a:endParaRPr>
              <a:latin typeface="Arial MT"/>
              <a:cs typeface="Arial MT"/>
            </a:endParaRPr>
          </a:p>
        </p:txBody>
      </p:sp>
      <p:sp>
        <p:nvSpPr>
          <p:cNvPr id="4" name="object 4"/>
          <p:cNvSpPr txBox="1"/>
          <p:nvPr/>
        </p:nvSpPr>
        <p:spPr>
          <a:xfrm>
            <a:off x="2287626" y="4673500"/>
            <a:ext cx="5636895" cy="1083310"/>
          </a:xfrm>
          <a:prstGeom prst="rect">
            <a:avLst/>
          </a:prstGeom>
        </p:spPr>
        <p:txBody>
          <a:bodyPr vert="horz" wrap="square" lIns="0" tIns="90170" rIns="0" bIns="0" rtlCol="0">
            <a:spAutoFit/>
          </a:bodyPr>
          <a:lstStyle/>
          <a:p>
            <a:pPr marL="12700">
              <a:spcBef>
                <a:spcPts val="710"/>
              </a:spcBef>
            </a:pPr>
            <a:r>
              <a:rPr dirty="0">
                <a:latin typeface="Arial MT"/>
                <a:cs typeface="Arial MT"/>
              </a:rPr>
              <a:t>A</a:t>
            </a:r>
            <a:r>
              <a:rPr spc="-110" dirty="0">
                <a:latin typeface="Arial MT"/>
                <a:cs typeface="Arial MT"/>
              </a:rPr>
              <a:t> </a:t>
            </a:r>
            <a:r>
              <a:rPr spc="-5" dirty="0">
                <a:latin typeface="Arial MT"/>
                <a:cs typeface="Arial MT"/>
              </a:rPr>
              <a:t>lemur</a:t>
            </a:r>
            <a:r>
              <a:rPr spc="15" dirty="0">
                <a:latin typeface="Arial MT"/>
                <a:cs typeface="Arial MT"/>
              </a:rPr>
              <a:t> </a:t>
            </a:r>
            <a:r>
              <a:rPr spc="-5" dirty="0">
                <a:latin typeface="Arial MT"/>
                <a:cs typeface="Arial MT"/>
              </a:rPr>
              <a:t>triggers</a:t>
            </a:r>
            <a:r>
              <a:rPr spc="10" dirty="0">
                <a:latin typeface="Arial MT"/>
                <a:cs typeface="Arial MT"/>
              </a:rPr>
              <a:t> </a:t>
            </a:r>
            <a:r>
              <a:rPr spc="-5" dirty="0">
                <a:latin typeface="Arial MT"/>
                <a:cs typeface="Arial MT"/>
              </a:rPr>
              <a:t>rule</a:t>
            </a:r>
            <a:r>
              <a:rPr spc="5" dirty="0">
                <a:latin typeface="Arial MT"/>
                <a:cs typeface="Arial MT"/>
              </a:rPr>
              <a:t> </a:t>
            </a:r>
            <a:r>
              <a:rPr spc="-5" dirty="0">
                <a:latin typeface="Arial MT"/>
                <a:cs typeface="Arial MT"/>
              </a:rPr>
              <a:t>R3,</a:t>
            </a:r>
            <a:r>
              <a:rPr spc="10" dirty="0">
                <a:latin typeface="Arial MT"/>
                <a:cs typeface="Arial MT"/>
              </a:rPr>
              <a:t> </a:t>
            </a:r>
            <a:r>
              <a:rPr spc="-5" dirty="0">
                <a:latin typeface="Arial MT"/>
                <a:cs typeface="Arial MT"/>
              </a:rPr>
              <a:t>so</a:t>
            </a:r>
            <a:r>
              <a:rPr spc="5" dirty="0">
                <a:latin typeface="Arial MT"/>
                <a:cs typeface="Arial MT"/>
              </a:rPr>
              <a:t> </a:t>
            </a:r>
            <a:r>
              <a:rPr dirty="0">
                <a:latin typeface="Arial MT"/>
                <a:cs typeface="Arial MT"/>
              </a:rPr>
              <a:t>it </a:t>
            </a:r>
            <a:r>
              <a:rPr spc="-5" dirty="0">
                <a:latin typeface="Arial MT"/>
                <a:cs typeface="Arial MT"/>
              </a:rPr>
              <a:t>is</a:t>
            </a:r>
            <a:r>
              <a:rPr spc="5" dirty="0">
                <a:latin typeface="Arial MT"/>
                <a:cs typeface="Arial MT"/>
              </a:rPr>
              <a:t> </a:t>
            </a:r>
            <a:r>
              <a:rPr spc="-5" dirty="0">
                <a:latin typeface="Arial MT"/>
                <a:cs typeface="Arial MT"/>
              </a:rPr>
              <a:t>classified</a:t>
            </a:r>
            <a:r>
              <a:rPr spc="10" dirty="0">
                <a:latin typeface="Arial MT"/>
                <a:cs typeface="Arial MT"/>
              </a:rPr>
              <a:t> </a:t>
            </a:r>
            <a:r>
              <a:rPr spc="-5" dirty="0">
                <a:latin typeface="Arial MT"/>
                <a:cs typeface="Arial MT"/>
              </a:rPr>
              <a:t>as</a:t>
            </a:r>
            <a:r>
              <a:rPr spc="5" dirty="0">
                <a:latin typeface="Arial MT"/>
                <a:cs typeface="Arial MT"/>
              </a:rPr>
              <a:t> </a:t>
            </a:r>
            <a:r>
              <a:rPr spc="-5" dirty="0">
                <a:latin typeface="Arial MT"/>
                <a:cs typeface="Arial MT"/>
              </a:rPr>
              <a:t>a mammal</a:t>
            </a:r>
            <a:endParaRPr>
              <a:latin typeface="Arial MT"/>
              <a:cs typeface="Arial MT"/>
            </a:endParaRPr>
          </a:p>
          <a:p>
            <a:pPr marL="12700">
              <a:spcBef>
                <a:spcPts val="615"/>
              </a:spcBef>
            </a:pPr>
            <a:r>
              <a:rPr dirty="0">
                <a:latin typeface="Arial MT"/>
                <a:cs typeface="Arial MT"/>
              </a:rPr>
              <a:t>A</a:t>
            </a:r>
            <a:r>
              <a:rPr spc="-120" dirty="0">
                <a:latin typeface="Arial MT"/>
                <a:cs typeface="Arial MT"/>
              </a:rPr>
              <a:t> </a:t>
            </a:r>
            <a:r>
              <a:rPr dirty="0">
                <a:latin typeface="Arial MT"/>
                <a:cs typeface="Arial MT"/>
              </a:rPr>
              <a:t>turtle</a:t>
            </a:r>
            <a:r>
              <a:rPr spc="-15" dirty="0">
                <a:latin typeface="Arial MT"/>
                <a:cs typeface="Arial MT"/>
              </a:rPr>
              <a:t> </a:t>
            </a:r>
            <a:r>
              <a:rPr spc="-5" dirty="0">
                <a:latin typeface="Arial MT"/>
                <a:cs typeface="Arial MT"/>
              </a:rPr>
              <a:t>triggers</a:t>
            </a:r>
            <a:r>
              <a:rPr dirty="0">
                <a:latin typeface="Arial MT"/>
                <a:cs typeface="Arial MT"/>
              </a:rPr>
              <a:t> </a:t>
            </a:r>
            <a:r>
              <a:rPr spc="-5" dirty="0">
                <a:latin typeface="Arial MT"/>
                <a:cs typeface="Arial MT"/>
              </a:rPr>
              <a:t>both</a:t>
            </a:r>
            <a:r>
              <a:rPr spc="-10" dirty="0">
                <a:latin typeface="Arial MT"/>
                <a:cs typeface="Arial MT"/>
              </a:rPr>
              <a:t> </a:t>
            </a:r>
            <a:r>
              <a:rPr spc="-5" dirty="0">
                <a:latin typeface="Arial MT"/>
                <a:cs typeface="Arial MT"/>
              </a:rPr>
              <a:t>R4 </a:t>
            </a:r>
            <a:r>
              <a:rPr spc="-10" dirty="0">
                <a:latin typeface="Arial MT"/>
                <a:cs typeface="Arial MT"/>
              </a:rPr>
              <a:t>and </a:t>
            </a:r>
            <a:r>
              <a:rPr dirty="0">
                <a:latin typeface="Arial MT"/>
                <a:cs typeface="Arial MT"/>
              </a:rPr>
              <a:t>R5</a:t>
            </a:r>
            <a:endParaRPr>
              <a:latin typeface="Arial MT"/>
              <a:cs typeface="Arial MT"/>
            </a:endParaRPr>
          </a:p>
          <a:p>
            <a:pPr marL="12700">
              <a:spcBef>
                <a:spcPts val="620"/>
              </a:spcBef>
            </a:pPr>
            <a:r>
              <a:rPr dirty="0">
                <a:latin typeface="Arial MT"/>
                <a:cs typeface="Arial MT"/>
              </a:rPr>
              <a:t>A</a:t>
            </a:r>
            <a:r>
              <a:rPr spc="-110" dirty="0">
                <a:latin typeface="Arial MT"/>
                <a:cs typeface="Arial MT"/>
              </a:rPr>
              <a:t> </a:t>
            </a:r>
            <a:r>
              <a:rPr spc="-5" dirty="0">
                <a:latin typeface="Arial MT"/>
                <a:cs typeface="Arial MT"/>
              </a:rPr>
              <a:t>dogfish</a:t>
            </a:r>
            <a:r>
              <a:rPr spc="5" dirty="0">
                <a:latin typeface="Arial MT"/>
                <a:cs typeface="Arial MT"/>
              </a:rPr>
              <a:t> </a:t>
            </a:r>
            <a:r>
              <a:rPr spc="-5" dirty="0">
                <a:latin typeface="Arial MT"/>
                <a:cs typeface="Arial MT"/>
              </a:rPr>
              <a:t>shark</a:t>
            </a:r>
            <a:r>
              <a:rPr spc="15" dirty="0">
                <a:latin typeface="Arial MT"/>
                <a:cs typeface="Arial MT"/>
              </a:rPr>
              <a:t> </a:t>
            </a:r>
            <a:r>
              <a:rPr spc="-5" dirty="0">
                <a:latin typeface="Arial MT"/>
                <a:cs typeface="Arial MT"/>
              </a:rPr>
              <a:t>triggers</a:t>
            </a:r>
            <a:r>
              <a:rPr dirty="0">
                <a:latin typeface="Arial MT"/>
                <a:cs typeface="Arial MT"/>
              </a:rPr>
              <a:t> </a:t>
            </a:r>
            <a:r>
              <a:rPr spc="-10" dirty="0">
                <a:latin typeface="Arial MT"/>
                <a:cs typeface="Arial MT"/>
              </a:rPr>
              <a:t>none</a:t>
            </a:r>
            <a:r>
              <a:rPr spc="5" dirty="0">
                <a:latin typeface="Arial MT"/>
                <a:cs typeface="Arial MT"/>
              </a:rPr>
              <a:t> </a:t>
            </a:r>
            <a:r>
              <a:rPr dirty="0">
                <a:latin typeface="Arial MT"/>
                <a:cs typeface="Arial MT"/>
              </a:rPr>
              <a:t>of</a:t>
            </a:r>
            <a:r>
              <a:rPr spc="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rules</a:t>
            </a:r>
            <a:endParaRPr>
              <a:latin typeface="Arial MT"/>
              <a:cs typeface="Arial MT"/>
            </a:endParaRPr>
          </a:p>
        </p:txBody>
      </p:sp>
      <p:graphicFrame>
        <p:nvGraphicFramePr>
          <p:cNvPr id="5" name="object 5"/>
          <p:cNvGraphicFramePr>
            <a:graphicFrameLocks noGrp="1"/>
          </p:cNvGraphicFramePr>
          <p:nvPr/>
        </p:nvGraphicFramePr>
        <p:xfrm>
          <a:off x="1905000" y="3352752"/>
          <a:ext cx="8284208" cy="946311"/>
        </p:xfrm>
        <a:graphic>
          <a:graphicData uri="http://schemas.openxmlformats.org/drawingml/2006/table">
            <a:tbl>
              <a:tblPr firstRow="1" bandRow="1">
                <a:tableStyleId>{2D5ABB26-0587-4C30-8999-92F81FD0307C}</a:tableStyleId>
              </a:tblPr>
              <a:tblGrid>
                <a:gridCol w="1551940">
                  <a:extLst>
                    <a:ext uri="{9D8B030D-6E8A-4147-A177-3AD203B41FA5}">
                      <a16:colId xmlns:a16="http://schemas.microsoft.com/office/drawing/2014/main" val="20000"/>
                    </a:ext>
                  </a:extLst>
                </a:gridCol>
                <a:gridCol w="1551940">
                  <a:extLst>
                    <a:ext uri="{9D8B030D-6E8A-4147-A177-3AD203B41FA5}">
                      <a16:colId xmlns:a16="http://schemas.microsoft.com/office/drawing/2014/main" val="20001"/>
                    </a:ext>
                  </a:extLst>
                </a:gridCol>
                <a:gridCol w="1219834">
                  <a:extLst>
                    <a:ext uri="{9D8B030D-6E8A-4147-A177-3AD203B41FA5}">
                      <a16:colId xmlns:a16="http://schemas.microsoft.com/office/drawing/2014/main" val="20002"/>
                    </a:ext>
                  </a:extLst>
                </a:gridCol>
                <a:gridCol w="1219835">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521459">
                  <a:extLst>
                    <a:ext uri="{9D8B030D-6E8A-4147-A177-3AD203B41FA5}">
                      <a16:colId xmlns:a16="http://schemas.microsoft.com/office/drawing/2014/main" val="20005"/>
                    </a:ext>
                  </a:extLst>
                </a:gridCol>
              </a:tblGrid>
              <a:tr h="217551">
                <a:tc>
                  <a:txBody>
                    <a:bodyPr/>
                    <a:lstStyle/>
                    <a:p>
                      <a:pPr marL="13970" algn="ctr">
                        <a:lnSpc>
                          <a:spcPts val="1570"/>
                        </a:lnSpc>
                      </a:pPr>
                      <a:r>
                        <a:rPr sz="1400" b="1" spc="15" dirty="0">
                          <a:latin typeface="Arial"/>
                          <a:cs typeface="Arial"/>
                        </a:rPr>
                        <a:t>Name</a:t>
                      </a:r>
                      <a:endParaRPr sz="14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292100">
                        <a:lnSpc>
                          <a:spcPts val="1570"/>
                        </a:lnSpc>
                      </a:pPr>
                      <a:r>
                        <a:rPr sz="1400" b="1" spc="10" dirty="0">
                          <a:latin typeface="Arial"/>
                          <a:cs typeface="Arial"/>
                        </a:rPr>
                        <a:t>Blood</a:t>
                      </a:r>
                      <a:r>
                        <a:rPr sz="1400" b="1" spc="-40" dirty="0">
                          <a:latin typeface="Arial"/>
                          <a:cs typeface="Arial"/>
                        </a:rPr>
                        <a:t> </a:t>
                      </a:r>
                      <a:r>
                        <a:rPr sz="1400" b="1" dirty="0">
                          <a:latin typeface="Arial"/>
                          <a:cs typeface="Arial"/>
                        </a:rPr>
                        <a:t>Type</a:t>
                      </a:r>
                      <a:endParaRPr sz="14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5875" algn="ctr">
                        <a:lnSpc>
                          <a:spcPts val="1570"/>
                        </a:lnSpc>
                      </a:pPr>
                      <a:r>
                        <a:rPr sz="1400" b="1" spc="5" dirty="0">
                          <a:latin typeface="Arial"/>
                          <a:cs typeface="Arial"/>
                        </a:rPr>
                        <a:t>Give</a:t>
                      </a:r>
                      <a:r>
                        <a:rPr sz="1400" b="1" spc="-35" dirty="0">
                          <a:latin typeface="Arial"/>
                          <a:cs typeface="Arial"/>
                        </a:rPr>
                        <a:t> </a:t>
                      </a:r>
                      <a:r>
                        <a:rPr sz="1400" b="1" spc="10" dirty="0">
                          <a:latin typeface="Arial"/>
                          <a:cs typeface="Arial"/>
                        </a:rPr>
                        <a:t>Birth</a:t>
                      </a:r>
                      <a:endParaRPr sz="14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9685" algn="ctr">
                        <a:lnSpc>
                          <a:spcPts val="1570"/>
                        </a:lnSpc>
                      </a:pPr>
                      <a:r>
                        <a:rPr sz="1400" b="1" spc="15" dirty="0">
                          <a:latin typeface="Arial"/>
                          <a:cs typeface="Arial"/>
                        </a:rPr>
                        <a:t>Can</a:t>
                      </a:r>
                      <a:r>
                        <a:rPr sz="1400" b="1" spc="-45" dirty="0">
                          <a:latin typeface="Arial"/>
                          <a:cs typeface="Arial"/>
                        </a:rPr>
                        <a:t> </a:t>
                      </a:r>
                      <a:r>
                        <a:rPr sz="1400" b="1" spc="10" dirty="0">
                          <a:latin typeface="Arial"/>
                          <a:cs typeface="Arial"/>
                        </a:rPr>
                        <a:t>Fly</a:t>
                      </a:r>
                      <a:endParaRPr sz="14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5240" algn="ctr">
                        <a:lnSpc>
                          <a:spcPts val="1570"/>
                        </a:lnSpc>
                      </a:pPr>
                      <a:r>
                        <a:rPr sz="1400" b="1" spc="5" dirty="0">
                          <a:latin typeface="Arial"/>
                          <a:cs typeface="Arial"/>
                        </a:rPr>
                        <a:t>Live</a:t>
                      </a:r>
                      <a:r>
                        <a:rPr sz="1400" b="1" spc="-25" dirty="0">
                          <a:latin typeface="Arial"/>
                          <a:cs typeface="Arial"/>
                        </a:rPr>
                        <a:t> </a:t>
                      </a:r>
                      <a:r>
                        <a:rPr sz="1400" b="1" spc="10" dirty="0">
                          <a:latin typeface="Arial"/>
                          <a:cs typeface="Arial"/>
                        </a:rPr>
                        <a:t>in</a:t>
                      </a:r>
                      <a:r>
                        <a:rPr sz="1400" b="1" spc="-20" dirty="0">
                          <a:latin typeface="Arial"/>
                          <a:cs typeface="Arial"/>
                        </a:rPr>
                        <a:t> </a:t>
                      </a:r>
                      <a:r>
                        <a:rPr sz="1400" b="1" spc="15" dirty="0">
                          <a:latin typeface="Arial"/>
                          <a:cs typeface="Arial"/>
                        </a:rPr>
                        <a:t>Water</a:t>
                      </a:r>
                      <a:endParaRPr sz="14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3335" algn="ctr">
                        <a:lnSpc>
                          <a:spcPts val="1570"/>
                        </a:lnSpc>
                      </a:pPr>
                      <a:r>
                        <a:rPr sz="1400" b="1" spc="15" dirty="0">
                          <a:latin typeface="Arial"/>
                          <a:cs typeface="Arial"/>
                        </a:rPr>
                        <a:t>Class</a:t>
                      </a:r>
                      <a:endParaRPr sz="1400">
                        <a:latin typeface="Arial"/>
                        <a:cs typeface="Arial"/>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CCFFFF"/>
                    </a:solidFill>
                  </a:tcPr>
                </a:tc>
                <a:extLst>
                  <a:ext uri="{0D108BD9-81ED-4DB2-BD59-A6C34878D82A}">
                    <a16:rowId xmlns:a16="http://schemas.microsoft.com/office/drawing/2014/main" val="10000"/>
                  </a:ext>
                </a:extLst>
              </a:tr>
              <a:tr h="242982">
                <a:tc>
                  <a:txBody>
                    <a:bodyPr/>
                    <a:lstStyle/>
                    <a:p>
                      <a:pPr marL="37465">
                        <a:lnSpc>
                          <a:spcPts val="1814"/>
                        </a:lnSpc>
                      </a:pPr>
                      <a:r>
                        <a:rPr sz="1650" dirty="0">
                          <a:latin typeface="Arial MT"/>
                          <a:cs typeface="Arial MT"/>
                        </a:rPr>
                        <a:t>lemur</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7465">
                        <a:lnSpc>
                          <a:spcPts val="1814"/>
                        </a:lnSpc>
                      </a:pPr>
                      <a:r>
                        <a:rPr sz="1650" dirty="0">
                          <a:latin typeface="Arial MT"/>
                          <a:cs typeface="Arial MT"/>
                        </a:rPr>
                        <a:t>warm</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4604" algn="ctr">
                        <a:lnSpc>
                          <a:spcPts val="1814"/>
                        </a:lnSpc>
                      </a:pPr>
                      <a:r>
                        <a:rPr sz="1650" spc="-5" dirty="0">
                          <a:latin typeface="Arial MT"/>
                          <a:cs typeface="Arial MT"/>
                        </a:rPr>
                        <a:t>yes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14"/>
                        </a:lnSpc>
                      </a:pPr>
                      <a:r>
                        <a:rPr sz="165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700" algn="ctr">
                        <a:lnSpc>
                          <a:spcPts val="1814"/>
                        </a:lnSpc>
                      </a:pPr>
                      <a:r>
                        <a:rPr sz="165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6510" algn="ctr">
                        <a:lnSpc>
                          <a:spcPts val="1814"/>
                        </a:lnSpc>
                      </a:pPr>
                      <a:r>
                        <a:rPr sz="1650" dirty="0">
                          <a:latin typeface="Arial MT"/>
                          <a:cs typeface="Arial MT"/>
                        </a:rPr>
                        <a:t>?</a:t>
                      </a:r>
                      <a:endParaRPr sz="165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42982">
                <a:tc>
                  <a:txBody>
                    <a:bodyPr/>
                    <a:lstStyle/>
                    <a:p>
                      <a:pPr marL="37465">
                        <a:lnSpc>
                          <a:spcPts val="1814"/>
                        </a:lnSpc>
                      </a:pPr>
                      <a:r>
                        <a:rPr sz="1650" spc="5" dirty="0">
                          <a:latin typeface="Arial MT"/>
                          <a:cs typeface="Arial MT"/>
                        </a:rPr>
                        <a:t>turtle</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7465">
                        <a:lnSpc>
                          <a:spcPts val="1814"/>
                        </a:lnSpc>
                      </a:pPr>
                      <a:r>
                        <a:rPr sz="1650" spc="5" dirty="0">
                          <a:latin typeface="Arial MT"/>
                          <a:cs typeface="Arial MT"/>
                        </a:rPr>
                        <a:t>cold</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14"/>
                        </a:lnSpc>
                      </a:pPr>
                      <a:r>
                        <a:rPr sz="165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14"/>
                        </a:lnSpc>
                      </a:pPr>
                      <a:r>
                        <a:rPr sz="165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14"/>
                        </a:lnSpc>
                      </a:pPr>
                      <a:r>
                        <a:rPr sz="1650" spc="5" dirty="0">
                          <a:latin typeface="Arial MT"/>
                          <a:cs typeface="Arial MT"/>
                        </a:rPr>
                        <a:t>sometimes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6510" algn="ctr">
                        <a:lnSpc>
                          <a:spcPts val="1814"/>
                        </a:lnSpc>
                      </a:pPr>
                      <a:r>
                        <a:rPr sz="1650" dirty="0">
                          <a:latin typeface="Arial MT"/>
                          <a:cs typeface="Arial MT"/>
                        </a:rPr>
                        <a:t>?</a:t>
                      </a:r>
                      <a:endParaRPr sz="165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242796">
                <a:tc>
                  <a:txBody>
                    <a:bodyPr/>
                    <a:lstStyle/>
                    <a:p>
                      <a:pPr marL="37465">
                        <a:lnSpc>
                          <a:spcPts val="1810"/>
                        </a:lnSpc>
                      </a:pPr>
                      <a:r>
                        <a:rPr sz="1650" spc="5" dirty="0">
                          <a:latin typeface="Arial MT"/>
                          <a:cs typeface="Arial MT"/>
                        </a:rPr>
                        <a:t>dogfish</a:t>
                      </a:r>
                      <a:r>
                        <a:rPr sz="1650" spc="-30" dirty="0">
                          <a:latin typeface="Arial MT"/>
                          <a:cs typeface="Arial MT"/>
                        </a:rPr>
                        <a:t> </a:t>
                      </a:r>
                      <a:r>
                        <a:rPr sz="1650" spc="5" dirty="0">
                          <a:latin typeface="Arial MT"/>
                          <a:cs typeface="Arial MT"/>
                        </a:rPr>
                        <a:t>shark</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7465">
                        <a:lnSpc>
                          <a:spcPts val="1810"/>
                        </a:lnSpc>
                      </a:pPr>
                      <a:r>
                        <a:rPr sz="1650" spc="5" dirty="0">
                          <a:latin typeface="Arial MT"/>
                          <a:cs typeface="Arial MT"/>
                        </a:rPr>
                        <a:t>cold</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4604" algn="ctr">
                        <a:lnSpc>
                          <a:spcPts val="1810"/>
                        </a:lnSpc>
                      </a:pPr>
                      <a:r>
                        <a:rPr sz="1650" spc="-5" dirty="0">
                          <a:latin typeface="Arial MT"/>
                          <a:cs typeface="Arial MT"/>
                        </a:rPr>
                        <a:t>yes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2065" algn="ctr">
                        <a:lnSpc>
                          <a:spcPts val="1810"/>
                        </a:lnSpc>
                      </a:pPr>
                      <a:r>
                        <a:rPr sz="1650" dirty="0">
                          <a:latin typeface="Arial MT"/>
                          <a:cs typeface="Arial MT"/>
                        </a:rPr>
                        <a:t>no</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3970" algn="ctr">
                        <a:lnSpc>
                          <a:spcPts val="1810"/>
                        </a:lnSpc>
                      </a:pPr>
                      <a:r>
                        <a:rPr sz="1650" spc="-5" dirty="0">
                          <a:latin typeface="Arial MT"/>
                          <a:cs typeface="Arial MT"/>
                        </a:rPr>
                        <a:t>yes</a:t>
                      </a:r>
                      <a:endParaRPr sz="165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6510" algn="ctr">
                        <a:lnSpc>
                          <a:spcPts val="1810"/>
                        </a:lnSpc>
                      </a:pPr>
                      <a:r>
                        <a:rPr sz="1650" dirty="0">
                          <a:latin typeface="Arial MT"/>
                          <a:cs typeface="Arial MT"/>
                        </a:rPr>
                        <a:t>?</a:t>
                      </a:r>
                      <a:endParaRPr sz="165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5398" y="126315"/>
            <a:ext cx="6600825" cy="1244571"/>
          </a:xfrm>
          <a:prstGeom prst="rect">
            <a:avLst/>
          </a:prstGeom>
        </p:spPr>
        <p:txBody>
          <a:bodyPr vert="horz" wrap="square" lIns="0" tIns="13335" rIns="0" bIns="0" rtlCol="0">
            <a:spAutoFit/>
          </a:bodyPr>
          <a:lstStyle/>
          <a:p>
            <a:pPr marL="2283460" marR="5080" indent="-2271395">
              <a:spcBef>
                <a:spcPts val="105"/>
              </a:spcBef>
            </a:pPr>
            <a:r>
              <a:rPr spc="-15" dirty="0"/>
              <a:t>Characteristics </a:t>
            </a:r>
            <a:r>
              <a:rPr dirty="0"/>
              <a:t>of Rule-Based </a:t>
            </a:r>
            <a:r>
              <a:rPr spc="-980" dirty="0"/>
              <a:t> </a:t>
            </a:r>
            <a:r>
              <a:rPr dirty="0"/>
              <a:t>Classifier</a:t>
            </a:r>
          </a:p>
        </p:txBody>
      </p:sp>
      <p:sp>
        <p:nvSpPr>
          <p:cNvPr id="3" name="object 3"/>
          <p:cNvSpPr txBox="1"/>
          <p:nvPr/>
        </p:nvSpPr>
        <p:spPr>
          <a:xfrm>
            <a:off x="2059941" y="1506538"/>
            <a:ext cx="8038465" cy="4147289"/>
          </a:xfrm>
          <a:prstGeom prst="rect">
            <a:avLst/>
          </a:prstGeom>
        </p:spPr>
        <p:txBody>
          <a:bodyPr vert="horz" wrap="square" lIns="0" tIns="114300" rIns="0" bIns="0" rtlCol="0">
            <a:spAutoFit/>
          </a:bodyPr>
          <a:lstStyle/>
          <a:p>
            <a:pPr marL="355600" indent="-343535">
              <a:spcBef>
                <a:spcPts val="900"/>
              </a:spcBef>
              <a:buFont typeface="Arial MT"/>
              <a:buChar char="•"/>
              <a:tabLst>
                <a:tab pos="355600" algn="l"/>
                <a:tab pos="356235" algn="l"/>
              </a:tabLst>
            </a:pPr>
            <a:r>
              <a:rPr sz="3200" dirty="0">
                <a:latin typeface="Calibri"/>
                <a:cs typeface="Calibri"/>
              </a:rPr>
              <a:t>Mutually</a:t>
            </a:r>
            <a:r>
              <a:rPr sz="3200" spc="-5" dirty="0">
                <a:latin typeface="Calibri"/>
                <a:cs typeface="Calibri"/>
              </a:rPr>
              <a:t> </a:t>
            </a:r>
            <a:r>
              <a:rPr sz="3200" spc="-20" dirty="0">
                <a:latin typeface="Calibri"/>
                <a:cs typeface="Calibri"/>
              </a:rPr>
              <a:t>exclusive</a:t>
            </a:r>
            <a:r>
              <a:rPr sz="3200" spc="-15" dirty="0">
                <a:latin typeface="Calibri"/>
                <a:cs typeface="Calibri"/>
              </a:rPr>
              <a:t> </a:t>
            </a:r>
            <a:r>
              <a:rPr sz="3200" spc="-5" dirty="0">
                <a:latin typeface="Calibri"/>
                <a:cs typeface="Calibri"/>
              </a:rPr>
              <a:t>rules</a:t>
            </a:r>
            <a:endParaRPr sz="3200">
              <a:latin typeface="Calibri"/>
              <a:cs typeface="Calibri"/>
            </a:endParaRPr>
          </a:p>
          <a:p>
            <a:pPr marL="756285" marR="456565" lvl="1" indent="-287020">
              <a:spcBef>
                <a:spcPts val="690"/>
              </a:spcBef>
              <a:buFont typeface="Arial MT"/>
              <a:buChar char="–"/>
              <a:tabLst>
                <a:tab pos="756920" algn="l"/>
              </a:tabLst>
            </a:pPr>
            <a:r>
              <a:rPr sz="2800" spc="-5" dirty="0">
                <a:latin typeface="Calibri"/>
                <a:cs typeface="Calibri"/>
              </a:rPr>
              <a:t>Classifier </a:t>
            </a:r>
            <a:r>
              <a:rPr sz="2800" spc="-15" dirty="0">
                <a:latin typeface="Calibri"/>
                <a:cs typeface="Calibri"/>
              </a:rPr>
              <a:t>contains</a:t>
            </a:r>
            <a:r>
              <a:rPr sz="2800" spc="5" dirty="0">
                <a:latin typeface="Calibri"/>
                <a:cs typeface="Calibri"/>
              </a:rPr>
              <a:t> </a:t>
            </a:r>
            <a:r>
              <a:rPr sz="2800" spc="-5" dirty="0">
                <a:latin typeface="Calibri"/>
                <a:cs typeface="Calibri"/>
              </a:rPr>
              <a:t>mutually</a:t>
            </a:r>
            <a:r>
              <a:rPr sz="2800" spc="20" dirty="0">
                <a:latin typeface="Calibri"/>
                <a:cs typeface="Calibri"/>
              </a:rPr>
              <a:t> </a:t>
            </a:r>
            <a:r>
              <a:rPr sz="2800" spc="-20" dirty="0">
                <a:latin typeface="Calibri"/>
                <a:cs typeface="Calibri"/>
              </a:rPr>
              <a:t>exclusive</a:t>
            </a:r>
            <a:r>
              <a:rPr sz="2800" spc="5" dirty="0">
                <a:latin typeface="Calibri"/>
                <a:cs typeface="Calibri"/>
              </a:rPr>
              <a:t> </a:t>
            </a:r>
            <a:r>
              <a:rPr sz="2800" spc="-5" dirty="0">
                <a:latin typeface="Calibri"/>
                <a:cs typeface="Calibri"/>
              </a:rPr>
              <a:t>rules</a:t>
            </a:r>
            <a:r>
              <a:rPr sz="2800" spc="10" dirty="0">
                <a:latin typeface="Calibri"/>
                <a:cs typeface="Calibri"/>
              </a:rPr>
              <a:t> </a:t>
            </a:r>
            <a:r>
              <a:rPr sz="2800" spc="-5" dirty="0">
                <a:latin typeface="Calibri"/>
                <a:cs typeface="Calibri"/>
              </a:rPr>
              <a:t>if</a:t>
            </a:r>
            <a:r>
              <a:rPr sz="2800" spc="-10" dirty="0">
                <a:latin typeface="Calibri"/>
                <a:cs typeface="Calibri"/>
              </a:rPr>
              <a:t> no </a:t>
            </a:r>
            <a:r>
              <a:rPr sz="2800" spc="-615" dirty="0">
                <a:latin typeface="Calibri"/>
                <a:cs typeface="Calibri"/>
              </a:rPr>
              <a:t> </a:t>
            </a:r>
            <a:r>
              <a:rPr sz="2800" spc="-10" dirty="0">
                <a:latin typeface="Calibri"/>
                <a:cs typeface="Calibri"/>
              </a:rPr>
              <a:t>two</a:t>
            </a:r>
            <a:r>
              <a:rPr sz="2800" spc="-5" dirty="0">
                <a:latin typeface="Calibri"/>
                <a:cs typeface="Calibri"/>
              </a:rPr>
              <a:t> rules</a:t>
            </a:r>
            <a:r>
              <a:rPr sz="2800" spc="5" dirty="0">
                <a:latin typeface="Calibri"/>
                <a:cs typeface="Calibri"/>
              </a:rPr>
              <a:t> </a:t>
            </a:r>
            <a:r>
              <a:rPr sz="2800" spc="-20" dirty="0">
                <a:latin typeface="Calibri"/>
                <a:cs typeface="Calibri"/>
              </a:rPr>
              <a:t>are</a:t>
            </a:r>
            <a:r>
              <a:rPr sz="2800" dirty="0">
                <a:latin typeface="Calibri"/>
                <a:cs typeface="Calibri"/>
              </a:rPr>
              <a:t> </a:t>
            </a:r>
            <a:r>
              <a:rPr sz="2800" spc="-10" dirty="0">
                <a:latin typeface="Calibri"/>
                <a:cs typeface="Calibri"/>
              </a:rPr>
              <a:t>triggered</a:t>
            </a:r>
            <a:r>
              <a:rPr sz="2800" dirty="0">
                <a:latin typeface="Calibri"/>
                <a:cs typeface="Calibri"/>
              </a:rPr>
              <a:t> </a:t>
            </a:r>
            <a:r>
              <a:rPr sz="2800" spc="-15" dirty="0">
                <a:latin typeface="Calibri"/>
                <a:cs typeface="Calibri"/>
              </a:rPr>
              <a:t>by</a:t>
            </a:r>
            <a:r>
              <a:rPr sz="2800" spc="5" dirty="0">
                <a:latin typeface="Calibri"/>
                <a:cs typeface="Calibri"/>
              </a:rPr>
              <a:t> </a:t>
            </a:r>
            <a:r>
              <a:rPr sz="2800" spc="-5" dirty="0">
                <a:latin typeface="Calibri"/>
                <a:cs typeface="Calibri"/>
              </a:rPr>
              <a:t>the</a:t>
            </a:r>
            <a:r>
              <a:rPr sz="2800" spc="5" dirty="0">
                <a:latin typeface="Calibri"/>
                <a:cs typeface="Calibri"/>
              </a:rPr>
              <a:t> </a:t>
            </a:r>
            <a:r>
              <a:rPr sz="2800" spc="-10" dirty="0">
                <a:latin typeface="Calibri"/>
                <a:cs typeface="Calibri"/>
              </a:rPr>
              <a:t>same</a:t>
            </a:r>
            <a:r>
              <a:rPr sz="2800" spc="-5" dirty="0">
                <a:latin typeface="Calibri"/>
                <a:cs typeface="Calibri"/>
              </a:rPr>
              <a:t> </a:t>
            </a:r>
            <a:r>
              <a:rPr sz="2800" spc="-20" dirty="0">
                <a:latin typeface="Calibri"/>
                <a:cs typeface="Calibri"/>
              </a:rPr>
              <a:t>record.</a:t>
            </a:r>
            <a:endParaRPr sz="2800">
              <a:latin typeface="Calibri"/>
              <a:cs typeface="Calibri"/>
            </a:endParaRPr>
          </a:p>
          <a:p>
            <a:pPr marL="756285" lvl="1" indent="-287020">
              <a:spcBef>
                <a:spcPts val="670"/>
              </a:spcBef>
              <a:buFont typeface="Arial MT"/>
              <a:buChar char="–"/>
              <a:tabLst>
                <a:tab pos="756920" algn="l"/>
              </a:tabLst>
            </a:pPr>
            <a:r>
              <a:rPr sz="2800" spc="-20" dirty="0">
                <a:latin typeface="Calibri"/>
                <a:cs typeface="Calibri"/>
              </a:rPr>
              <a:t>Every</a:t>
            </a:r>
            <a:r>
              <a:rPr sz="2800" dirty="0">
                <a:latin typeface="Calibri"/>
                <a:cs typeface="Calibri"/>
              </a:rPr>
              <a:t> </a:t>
            </a:r>
            <a:r>
              <a:rPr sz="2800" spc="-25" dirty="0">
                <a:latin typeface="Calibri"/>
                <a:cs typeface="Calibri"/>
              </a:rPr>
              <a:t>record</a:t>
            </a:r>
            <a:r>
              <a:rPr sz="2800" spc="5" dirty="0">
                <a:latin typeface="Calibri"/>
                <a:cs typeface="Calibri"/>
              </a:rPr>
              <a:t> </a:t>
            </a:r>
            <a:r>
              <a:rPr sz="2800" spc="-5" dirty="0">
                <a:latin typeface="Calibri"/>
                <a:cs typeface="Calibri"/>
              </a:rPr>
              <a:t>is</a:t>
            </a:r>
            <a:r>
              <a:rPr sz="2800" spc="5" dirty="0">
                <a:latin typeface="Calibri"/>
                <a:cs typeface="Calibri"/>
              </a:rPr>
              <a:t> </a:t>
            </a:r>
            <a:r>
              <a:rPr sz="2800" spc="-20" dirty="0">
                <a:latin typeface="Calibri"/>
                <a:cs typeface="Calibri"/>
              </a:rPr>
              <a:t>covered</a:t>
            </a:r>
            <a:r>
              <a:rPr sz="2800" dirty="0">
                <a:latin typeface="Calibri"/>
                <a:cs typeface="Calibri"/>
              </a:rPr>
              <a:t> </a:t>
            </a:r>
            <a:r>
              <a:rPr sz="2800" spc="-15" dirty="0">
                <a:latin typeface="Calibri"/>
                <a:cs typeface="Calibri"/>
              </a:rPr>
              <a:t>by</a:t>
            </a:r>
            <a:r>
              <a:rPr sz="2800" spc="25" dirty="0">
                <a:latin typeface="Calibri"/>
                <a:cs typeface="Calibri"/>
              </a:rPr>
              <a:t> </a:t>
            </a:r>
            <a:r>
              <a:rPr sz="2800" spc="-15" dirty="0">
                <a:latin typeface="Calibri"/>
                <a:cs typeface="Calibri"/>
              </a:rPr>
              <a:t>at</a:t>
            </a:r>
            <a:r>
              <a:rPr sz="2800" spc="-10" dirty="0">
                <a:latin typeface="Calibri"/>
                <a:cs typeface="Calibri"/>
              </a:rPr>
              <a:t> </a:t>
            </a:r>
            <a:r>
              <a:rPr sz="2800" spc="-15" dirty="0">
                <a:latin typeface="Calibri"/>
                <a:cs typeface="Calibri"/>
              </a:rPr>
              <a:t>most</a:t>
            </a:r>
            <a:r>
              <a:rPr sz="2800" spc="25" dirty="0">
                <a:latin typeface="Calibri"/>
                <a:cs typeface="Calibri"/>
              </a:rPr>
              <a:t> </a:t>
            </a:r>
            <a:r>
              <a:rPr sz="2800" spc="-10" dirty="0">
                <a:latin typeface="Calibri"/>
                <a:cs typeface="Calibri"/>
              </a:rPr>
              <a:t>one</a:t>
            </a:r>
            <a:r>
              <a:rPr sz="2800" spc="-5" dirty="0">
                <a:latin typeface="Calibri"/>
                <a:cs typeface="Calibri"/>
              </a:rPr>
              <a:t> </a:t>
            </a:r>
            <a:r>
              <a:rPr sz="2800" spc="-10" dirty="0">
                <a:latin typeface="Calibri"/>
                <a:cs typeface="Calibri"/>
              </a:rPr>
              <a:t>rule</a:t>
            </a:r>
            <a:endParaRPr sz="2800">
              <a:latin typeface="Calibri"/>
              <a:cs typeface="Calibri"/>
            </a:endParaRPr>
          </a:p>
          <a:p>
            <a:pPr marL="355600" indent="-343535">
              <a:spcBef>
                <a:spcPts val="755"/>
              </a:spcBef>
              <a:buFont typeface="Arial MT"/>
              <a:buChar char="•"/>
              <a:tabLst>
                <a:tab pos="355600" algn="l"/>
                <a:tab pos="356235" algn="l"/>
              </a:tabLst>
            </a:pPr>
            <a:r>
              <a:rPr sz="3200" spc="-10" dirty="0">
                <a:latin typeface="Calibri"/>
                <a:cs typeface="Calibri"/>
              </a:rPr>
              <a:t>Exhaustive</a:t>
            </a:r>
            <a:r>
              <a:rPr sz="3200" spc="-25" dirty="0">
                <a:latin typeface="Calibri"/>
                <a:cs typeface="Calibri"/>
              </a:rPr>
              <a:t> </a:t>
            </a:r>
            <a:r>
              <a:rPr sz="3200" dirty="0">
                <a:latin typeface="Calibri"/>
                <a:cs typeface="Calibri"/>
              </a:rPr>
              <a:t>rules</a:t>
            </a:r>
            <a:endParaRPr sz="3200">
              <a:latin typeface="Calibri"/>
              <a:cs typeface="Calibri"/>
            </a:endParaRPr>
          </a:p>
          <a:p>
            <a:pPr marL="756285" marR="5080" lvl="1" indent="-287020">
              <a:spcBef>
                <a:spcPts val="690"/>
              </a:spcBef>
              <a:buFont typeface="Arial MT"/>
              <a:buChar char="–"/>
              <a:tabLst>
                <a:tab pos="756920" algn="l"/>
              </a:tabLst>
            </a:pPr>
            <a:r>
              <a:rPr sz="2800" spc="-5" dirty="0">
                <a:latin typeface="Calibri"/>
                <a:cs typeface="Calibri"/>
              </a:rPr>
              <a:t>Classifier</a:t>
            </a:r>
            <a:r>
              <a:rPr sz="2800" dirty="0">
                <a:latin typeface="Calibri"/>
                <a:cs typeface="Calibri"/>
              </a:rPr>
              <a:t> </a:t>
            </a:r>
            <a:r>
              <a:rPr sz="2800" spc="-10" dirty="0">
                <a:latin typeface="Calibri"/>
                <a:cs typeface="Calibri"/>
              </a:rPr>
              <a:t>has</a:t>
            </a:r>
            <a:r>
              <a:rPr sz="2800" spc="10" dirty="0">
                <a:latin typeface="Calibri"/>
                <a:cs typeface="Calibri"/>
              </a:rPr>
              <a:t> </a:t>
            </a:r>
            <a:r>
              <a:rPr sz="2800" spc="-20" dirty="0">
                <a:latin typeface="Calibri"/>
                <a:cs typeface="Calibri"/>
              </a:rPr>
              <a:t>exhaustive</a:t>
            </a:r>
            <a:r>
              <a:rPr sz="2800" spc="35" dirty="0">
                <a:latin typeface="Calibri"/>
                <a:cs typeface="Calibri"/>
              </a:rPr>
              <a:t> </a:t>
            </a:r>
            <a:r>
              <a:rPr sz="2800" spc="-20" dirty="0">
                <a:latin typeface="Calibri"/>
                <a:cs typeface="Calibri"/>
              </a:rPr>
              <a:t>coverage</a:t>
            </a:r>
            <a:r>
              <a:rPr sz="2800" spc="-25" dirty="0">
                <a:latin typeface="Calibri"/>
                <a:cs typeface="Calibri"/>
              </a:rPr>
              <a:t> </a:t>
            </a:r>
            <a:r>
              <a:rPr sz="2800" spc="-5" dirty="0">
                <a:latin typeface="Calibri"/>
                <a:cs typeface="Calibri"/>
              </a:rPr>
              <a:t>if</a:t>
            </a:r>
            <a:r>
              <a:rPr sz="2800" dirty="0">
                <a:latin typeface="Calibri"/>
                <a:cs typeface="Calibri"/>
              </a:rPr>
              <a:t> </a:t>
            </a:r>
            <a:r>
              <a:rPr sz="2800" spc="-10" dirty="0">
                <a:latin typeface="Calibri"/>
                <a:cs typeface="Calibri"/>
              </a:rPr>
              <a:t>it</a:t>
            </a:r>
            <a:r>
              <a:rPr sz="2800" spc="10" dirty="0">
                <a:latin typeface="Calibri"/>
                <a:cs typeface="Calibri"/>
              </a:rPr>
              <a:t> </a:t>
            </a:r>
            <a:r>
              <a:rPr sz="2800" spc="-10" dirty="0">
                <a:latin typeface="Calibri"/>
                <a:cs typeface="Calibri"/>
              </a:rPr>
              <a:t>accounts</a:t>
            </a:r>
            <a:r>
              <a:rPr sz="2800" spc="15" dirty="0">
                <a:latin typeface="Calibri"/>
                <a:cs typeface="Calibri"/>
              </a:rPr>
              <a:t> </a:t>
            </a:r>
            <a:r>
              <a:rPr sz="2800" spc="-30" dirty="0">
                <a:latin typeface="Calibri"/>
                <a:cs typeface="Calibri"/>
              </a:rPr>
              <a:t>for </a:t>
            </a:r>
            <a:r>
              <a:rPr sz="2800" spc="-615" dirty="0">
                <a:latin typeface="Calibri"/>
                <a:cs typeface="Calibri"/>
              </a:rPr>
              <a:t> </a:t>
            </a:r>
            <a:r>
              <a:rPr sz="2800" spc="-10" dirty="0">
                <a:latin typeface="Calibri"/>
                <a:cs typeface="Calibri"/>
              </a:rPr>
              <a:t>every</a:t>
            </a:r>
            <a:r>
              <a:rPr sz="2800" spc="-5" dirty="0">
                <a:latin typeface="Calibri"/>
                <a:cs typeface="Calibri"/>
              </a:rPr>
              <a:t> </a:t>
            </a:r>
            <a:r>
              <a:rPr sz="2800" spc="-10" dirty="0">
                <a:latin typeface="Calibri"/>
                <a:cs typeface="Calibri"/>
              </a:rPr>
              <a:t>possible</a:t>
            </a:r>
            <a:r>
              <a:rPr sz="2800" spc="25" dirty="0">
                <a:latin typeface="Calibri"/>
                <a:cs typeface="Calibri"/>
              </a:rPr>
              <a:t> </a:t>
            </a:r>
            <a:r>
              <a:rPr sz="2800" spc="-10" dirty="0">
                <a:latin typeface="Calibri"/>
                <a:cs typeface="Calibri"/>
              </a:rPr>
              <a:t>combination</a:t>
            </a:r>
            <a:r>
              <a:rPr sz="2800" spc="25" dirty="0">
                <a:latin typeface="Calibri"/>
                <a:cs typeface="Calibri"/>
              </a:rPr>
              <a:t> </a:t>
            </a:r>
            <a:r>
              <a:rPr sz="2800" spc="-5" dirty="0">
                <a:latin typeface="Calibri"/>
                <a:cs typeface="Calibri"/>
              </a:rPr>
              <a:t>of</a:t>
            </a:r>
            <a:r>
              <a:rPr sz="2800" spc="-10" dirty="0">
                <a:latin typeface="Calibri"/>
                <a:cs typeface="Calibri"/>
              </a:rPr>
              <a:t> </a:t>
            </a:r>
            <a:r>
              <a:rPr sz="2800" spc="-15" dirty="0">
                <a:latin typeface="Calibri"/>
                <a:cs typeface="Calibri"/>
              </a:rPr>
              <a:t>attribute</a:t>
            </a:r>
            <a:r>
              <a:rPr sz="2800" spc="-5" dirty="0">
                <a:latin typeface="Calibri"/>
                <a:cs typeface="Calibri"/>
              </a:rPr>
              <a:t> </a:t>
            </a:r>
            <a:r>
              <a:rPr sz="2800" spc="-10" dirty="0">
                <a:latin typeface="Calibri"/>
                <a:cs typeface="Calibri"/>
              </a:rPr>
              <a:t>values</a:t>
            </a:r>
            <a:endParaRPr sz="2800">
              <a:latin typeface="Calibri"/>
              <a:cs typeface="Calibri"/>
            </a:endParaRPr>
          </a:p>
          <a:p>
            <a:pPr marL="756285" lvl="1" indent="-287020">
              <a:spcBef>
                <a:spcPts val="675"/>
              </a:spcBef>
              <a:buFont typeface="Arial MT"/>
              <a:buChar char="–"/>
              <a:tabLst>
                <a:tab pos="756920" algn="l"/>
              </a:tabLst>
            </a:pPr>
            <a:r>
              <a:rPr sz="2800" spc="-15" dirty="0">
                <a:latin typeface="Calibri"/>
                <a:cs typeface="Calibri"/>
              </a:rPr>
              <a:t>Each</a:t>
            </a:r>
            <a:r>
              <a:rPr sz="2800" spc="-5" dirty="0">
                <a:latin typeface="Calibri"/>
                <a:cs typeface="Calibri"/>
              </a:rPr>
              <a:t> </a:t>
            </a:r>
            <a:r>
              <a:rPr sz="2800" spc="-20" dirty="0">
                <a:latin typeface="Calibri"/>
                <a:cs typeface="Calibri"/>
              </a:rPr>
              <a:t>record</a:t>
            </a:r>
            <a:r>
              <a:rPr sz="2800" spc="5" dirty="0">
                <a:latin typeface="Calibri"/>
                <a:cs typeface="Calibri"/>
              </a:rPr>
              <a:t> </a:t>
            </a:r>
            <a:r>
              <a:rPr sz="2800" spc="-5" dirty="0">
                <a:latin typeface="Calibri"/>
                <a:cs typeface="Calibri"/>
              </a:rPr>
              <a:t>is</a:t>
            </a:r>
            <a:r>
              <a:rPr sz="2800" dirty="0">
                <a:latin typeface="Calibri"/>
                <a:cs typeface="Calibri"/>
              </a:rPr>
              <a:t> </a:t>
            </a:r>
            <a:r>
              <a:rPr sz="2800" spc="-20" dirty="0">
                <a:latin typeface="Calibri"/>
                <a:cs typeface="Calibri"/>
              </a:rPr>
              <a:t>covered</a:t>
            </a:r>
            <a:r>
              <a:rPr sz="2800" dirty="0">
                <a:latin typeface="Calibri"/>
                <a:cs typeface="Calibri"/>
              </a:rPr>
              <a:t> </a:t>
            </a:r>
            <a:r>
              <a:rPr sz="2800" spc="-15" dirty="0">
                <a:latin typeface="Calibri"/>
                <a:cs typeface="Calibri"/>
              </a:rPr>
              <a:t>by</a:t>
            </a:r>
            <a:r>
              <a:rPr sz="2800" spc="5" dirty="0">
                <a:latin typeface="Calibri"/>
                <a:cs typeface="Calibri"/>
              </a:rPr>
              <a:t> </a:t>
            </a:r>
            <a:r>
              <a:rPr sz="2800" spc="-15" dirty="0">
                <a:latin typeface="Calibri"/>
                <a:cs typeface="Calibri"/>
              </a:rPr>
              <a:t>at</a:t>
            </a:r>
            <a:r>
              <a:rPr sz="2800" spc="-5" dirty="0">
                <a:latin typeface="Calibri"/>
                <a:cs typeface="Calibri"/>
              </a:rPr>
              <a:t> </a:t>
            </a:r>
            <a:r>
              <a:rPr sz="2800" spc="-10" dirty="0">
                <a:latin typeface="Calibri"/>
                <a:cs typeface="Calibri"/>
              </a:rPr>
              <a:t>least</a:t>
            </a:r>
            <a:r>
              <a:rPr sz="2800" spc="-5" dirty="0">
                <a:latin typeface="Calibri"/>
                <a:cs typeface="Calibri"/>
              </a:rPr>
              <a:t> </a:t>
            </a:r>
            <a:r>
              <a:rPr sz="2800" spc="-10" dirty="0">
                <a:latin typeface="Calibri"/>
                <a:cs typeface="Calibri"/>
              </a:rPr>
              <a:t>one</a:t>
            </a:r>
            <a:r>
              <a:rPr sz="2800" spc="10" dirty="0">
                <a:latin typeface="Calibri"/>
                <a:cs typeface="Calibri"/>
              </a:rPr>
              <a:t> </a:t>
            </a:r>
            <a:r>
              <a:rPr sz="2800" spc="-10" dirty="0">
                <a:latin typeface="Calibri"/>
                <a:cs typeface="Calibri"/>
              </a:rPr>
              <a:t>rule</a:t>
            </a:r>
            <a:endParaRPr sz="28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3017" y="461594"/>
            <a:ext cx="6583045" cy="629018"/>
          </a:xfrm>
          <a:prstGeom prst="rect">
            <a:avLst/>
          </a:prstGeom>
        </p:spPr>
        <p:txBody>
          <a:bodyPr vert="horz" wrap="square" lIns="0" tIns="13335" rIns="0" bIns="0" rtlCol="0">
            <a:spAutoFit/>
          </a:bodyPr>
          <a:lstStyle/>
          <a:p>
            <a:pPr marL="12700">
              <a:spcBef>
                <a:spcPts val="105"/>
              </a:spcBef>
            </a:pPr>
            <a:r>
              <a:rPr spc="-20" dirty="0"/>
              <a:t>From</a:t>
            </a:r>
            <a:r>
              <a:rPr spc="-10" dirty="0"/>
              <a:t> </a:t>
            </a:r>
            <a:r>
              <a:rPr spc="-5" dirty="0"/>
              <a:t>Decision</a:t>
            </a:r>
            <a:r>
              <a:rPr spc="-10" dirty="0"/>
              <a:t> </a:t>
            </a:r>
            <a:r>
              <a:rPr spc="-70" dirty="0"/>
              <a:t>Trees</a:t>
            </a:r>
            <a:r>
              <a:rPr dirty="0"/>
              <a:t> </a:t>
            </a:r>
            <a:r>
              <a:rPr spc="-200" dirty="0"/>
              <a:t>To</a:t>
            </a:r>
            <a:r>
              <a:rPr spc="5" dirty="0"/>
              <a:t> </a:t>
            </a:r>
            <a:r>
              <a:rPr dirty="0"/>
              <a:t>Rules</a:t>
            </a:r>
          </a:p>
        </p:txBody>
      </p:sp>
      <p:grpSp>
        <p:nvGrpSpPr>
          <p:cNvPr id="3" name="object 3"/>
          <p:cNvGrpSpPr/>
          <p:nvPr/>
        </p:nvGrpSpPr>
        <p:grpSpPr>
          <a:xfrm>
            <a:off x="3618008" y="4318405"/>
            <a:ext cx="716915" cy="782320"/>
            <a:chOff x="2094007" y="4318405"/>
            <a:chExt cx="716915" cy="782320"/>
          </a:xfrm>
        </p:grpSpPr>
        <p:sp>
          <p:nvSpPr>
            <p:cNvPr id="4" name="object 4"/>
            <p:cNvSpPr/>
            <p:nvPr/>
          </p:nvSpPr>
          <p:spPr>
            <a:xfrm>
              <a:off x="2098878" y="4323277"/>
              <a:ext cx="240665" cy="370840"/>
            </a:xfrm>
            <a:custGeom>
              <a:avLst/>
              <a:gdLst/>
              <a:ahLst/>
              <a:cxnLst/>
              <a:rect l="l" t="t" r="r" b="b"/>
              <a:pathLst>
                <a:path w="240664" h="370839">
                  <a:moveTo>
                    <a:pt x="0" y="0"/>
                  </a:moveTo>
                  <a:lnTo>
                    <a:pt x="240172" y="370565"/>
                  </a:lnTo>
                </a:path>
              </a:pathLst>
            </a:custGeom>
            <a:ln w="9743">
              <a:solidFill>
                <a:srgbClr val="000000"/>
              </a:solidFill>
            </a:ln>
          </p:spPr>
          <p:txBody>
            <a:bodyPr wrap="square" lIns="0" tIns="0" rIns="0" bIns="0" rtlCol="0"/>
            <a:lstStyle/>
            <a:p>
              <a:endParaRPr/>
            </a:p>
          </p:txBody>
        </p:sp>
        <p:sp>
          <p:nvSpPr>
            <p:cNvPr id="5" name="object 5"/>
            <p:cNvSpPr/>
            <p:nvPr/>
          </p:nvSpPr>
          <p:spPr>
            <a:xfrm>
              <a:off x="2271772" y="4648695"/>
              <a:ext cx="115570" cy="108585"/>
            </a:xfrm>
            <a:custGeom>
              <a:avLst/>
              <a:gdLst/>
              <a:ahLst/>
              <a:cxnLst/>
              <a:rect l="l" t="t" r="r" b="b"/>
              <a:pathLst>
                <a:path w="115569" h="108585">
                  <a:moveTo>
                    <a:pt x="96221" y="0"/>
                  </a:moveTo>
                  <a:lnTo>
                    <a:pt x="0" y="54295"/>
                  </a:lnTo>
                  <a:lnTo>
                    <a:pt x="115389" y="108274"/>
                  </a:lnTo>
                  <a:lnTo>
                    <a:pt x="96221" y="0"/>
                  </a:lnTo>
                  <a:close/>
                </a:path>
              </a:pathLst>
            </a:custGeom>
            <a:solidFill>
              <a:srgbClr val="000000"/>
            </a:solidFill>
          </p:spPr>
          <p:txBody>
            <a:bodyPr wrap="square" lIns="0" tIns="0" rIns="0" bIns="0" rtlCol="0"/>
            <a:lstStyle/>
            <a:p>
              <a:endParaRPr/>
            </a:p>
          </p:txBody>
        </p:sp>
        <p:sp>
          <p:nvSpPr>
            <p:cNvPr id="6" name="object 6"/>
            <p:cNvSpPr/>
            <p:nvPr/>
          </p:nvSpPr>
          <p:spPr>
            <a:xfrm>
              <a:off x="2175802" y="4756975"/>
              <a:ext cx="635000" cy="344170"/>
            </a:xfrm>
            <a:custGeom>
              <a:avLst/>
              <a:gdLst/>
              <a:ahLst/>
              <a:cxnLst/>
              <a:rect l="l" t="t" r="r" b="b"/>
              <a:pathLst>
                <a:path w="635000" h="344170">
                  <a:moveTo>
                    <a:pt x="634707" y="54279"/>
                  </a:moveTo>
                  <a:lnTo>
                    <a:pt x="629577" y="34353"/>
                  </a:lnTo>
                  <a:lnTo>
                    <a:pt x="615442" y="16967"/>
                  </a:lnTo>
                  <a:lnTo>
                    <a:pt x="594106" y="4660"/>
                  </a:lnTo>
                  <a:lnTo>
                    <a:pt x="567423" y="0"/>
                  </a:lnTo>
                  <a:lnTo>
                    <a:pt x="57632" y="0"/>
                  </a:lnTo>
                  <a:lnTo>
                    <a:pt x="36410" y="4660"/>
                  </a:lnTo>
                  <a:lnTo>
                    <a:pt x="17957" y="16967"/>
                  </a:lnTo>
                  <a:lnTo>
                    <a:pt x="4927" y="34353"/>
                  </a:lnTo>
                  <a:lnTo>
                    <a:pt x="0" y="54279"/>
                  </a:lnTo>
                  <a:lnTo>
                    <a:pt x="0" y="289433"/>
                  </a:lnTo>
                  <a:lnTo>
                    <a:pt x="4927" y="313105"/>
                  </a:lnTo>
                  <a:lnTo>
                    <a:pt x="17957" y="330073"/>
                  </a:lnTo>
                  <a:lnTo>
                    <a:pt x="36410" y="340296"/>
                  </a:lnTo>
                  <a:lnTo>
                    <a:pt x="57632" y="343725"/>
                  </a:lnTo>
                  <a:lnTo>
                    <a:pt x="567423" y="343725"/>
                  </a:lnTo>
                  <a:lnTo>
                    <a:pt x="594106" y="340296"/>
                  </a:lnTo>
                  <a:lnTo>
                    <a:pt x="615442" y="330073"/>
                  </a:lnTo>
                  <a:lnTo>
                    <a:pt x="629577" y="313105"/>
                  </a:lnTo>
                  <a:lnTo>
                    <a:pt x="634707" y="289433"/>
                  </a:lnTo>
                  <a:lnTo>
                    <a:pt x="634707" y="54279"/>
                  </a:lnTo>
                  <a:close/>
                </a:path>
              </a:pathLst>
            </a:custGeom>
            <a:solidFill>
              <a:srgbClr val="33CCFF"/>
            </a:solidFill>
          </p:spPr>
          <p:txBody>
            <a:bodyPr wrap="square" lIns="0" tIns="0" rIns="0" bIns="0" rtlCol="0"/>
            <a:lstStyle/>
            <a:p>
              <a:endParaRPr/>
            </a:p>
          </p:txBody>
        </p:sp>
      </p:grpSp>
      <p:grpSp>
        <p:nvGrpSpPr>
          <p:cNvPr id="7" name="object 7"/>
          <p:cNvGrpSpPr/>
          <p:nvPr/>
        </p:nvGrpSpPr>
        <p:grpSpPr>
          <a:xfrm>
            <a:off x="2190362" y="4318406"/>
            <a:ext cx="663575" cy="800735"/>
            <a:chOff x="666361" y="4318405"/>
            <a:chExt cx="663575" cy="800735"/>
          </a:xfrm>
        </p:grpSpPr>
        <p:sp>
          <p:nvSpPr>
            <p:cNvPr id="8" name="object 8"/>
            <p:cNvSpPr/>
            <p:nvPr/>
          </p:nvSpPr>
          <p:spPr>
            <a:xfrm>
              <a:off x="1041218" y="4323277"/>
              <a:ext cx="212090" cy="361950"/>
            </a:xfrm>
            <a:custGeom>
              <a:avLst/>
              <a:gdLst/>
              <a:ahLst/>
              <a:cxnLst/>
              <a:rect l="l" t="t" r="r" b="b"/>
              <a:pathLst>
                <a:path w="212090" h="361950">
                  <a:moveTo>
                    <a:pt x="211648" y="0"/>
                  </a:moveTo>
                  <a:lnTo>
                    <a:pt x="0" y="361404"/>
                  </a:lnTo>
                </a:path>
              </a:pathLst>
            </a:custGeom>
            <a:ln w="9743">
              <a:solidFill>
                <a:srgbClr val="000000"/>
              </a:solidFill>
            </a:ln>
          </p:spPr>
          <p:txBody>
            <a:bodyPr wrap="square" lIns="0" tIns="0" rIns="0" bIns="0" rtlCol="0"/>
            <a:lstStyle/>
            <a:p>
              <a:endParaRPr/>
            </a:p>
          </p:txBody>
        </p:sp>
        <p:sp>
          <p:nvSpPr>
            <p:cNvPr id="9" name="object 9"/>
            <p:cNvSpPr/>
            <p:nvPr/>
          </p:nvSpPr>
          <p:spPr>
            <a:xfrm>
              <a:off x="1002857" y="4648695"/>
              <a:ext cx="96520" cy="108585"/>
            </a:xfrm>
            <a:custGeom>
              <a:avLst/>
              <a:gdLst/>
              <a:ahLst/>
              <a:cxnLst/>
              <a:rect l="l" t="t" r="r" b="b"/>
              <a:pathLst>
                <a:path w="96519" h="108585">
                  <a:moveTo>
                    <a:pt x="0" y="0"/>
                  </a:moveTo>
                  <a:lnTo>
                    <a:pt x="0" y="108274"/>
                  </a:lnTo>
                  <a:lnTo>
                    <a:pt x="96221" y="45146"/>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666356" y="4775276"/>
              <a:ext cx="663575" cy="343535"/>
            </a:xfrm>
            <a:custGeom>
              <a:avLst/>
              <a:gdLst/>
              <a:ahLst/>
              <a:cxnLst/>
              <a:rect l="l" t="t" r="r" b="b"/>
              <a:pathLst>
                <a:path w="663575" h="343535">
                  <a:moveTo>
                    <a:pt x="663244" y="53975"/>
                  </a:moveTo>
                  <a:lnTo>
                    <a:pt x="658317" y="34213"/>
                  </a:lnTo>
                  <a:lnTo>
                    <a:pt x="645312" y="16929"/>
                  </a:lnTo>
                  <a:lnTo>
                    <a:pt x="626884" y="4660"/>
                  </a:lnTo>
                  <a:lnTo>
                    <a:pt x="605688" y="0"/>
                  </a:lnTo>
                  <a:lnTo>
                    <a:pt x="67284" y="0"/>
                  </a:lnTo>
                  <a:lnTo>
                    <a:pt x="40589" y="4660"/>
                  </a:lnTo>
                  <a:lnTo>
                    <a:pt x="19253" y="16929"/>
                  </a:lnTo>
                  <a:lnTo>
                    <a:pt x="5118" y="34213"/>
                  </a:lnTo>
                  <a:lnTo>
                    <a:pt x="0" y="53975"/>
                  </a:lnTo>
                  <a:lnTo>
                    <a:pt x="0" y="289128"/>
                  </a:lnTo>
                  <a:lnTo>
                    <a:pt x="5118" y="309067"/>
                  </a:lnTo>
                  <a:lnTo>
                    <a:pt x="19253" y="326453"/>
                  </a:lnTo>
                  <a:lnTo>
                    <a:pt x="40589" y="338747"/>
                  </a:lnTo>
                  <a:lnTo>
                    <a:pt x="67284" y="343420"/>
                  </a:lnTo>
                  <a:lnTo>
                    <a:pt x="605688" y="343420"/>
                  </a:lnTo>
                  <a:lnTo>
                    <a:pt x="626884" y="338747"/>
                  </a:lnTo>
                  <a:lnTo>
                    <a:pt x="645312" y="326453"/>
                  </a:lnTo>
                  <a:lnTo>
                    <a:pt x="658317" y="309067"/>
                  </a:lnTo>
                  <a:lnTo>
                    <a:pt x="663244" y="289128"/>
                  </a:lnTo>
                  <a:lnTo>
                    <a:pt x="663244" y="53975"/>
                  </a:lnTo>
                  <a:close/>
                </a:path>
              </a:pathLst>
            </a:custGeom>
            <a:solidFill>
              <a:srgbClr val="33CCFF"/>
            </a:solidFill>
          </p:spPr>
          <p:txBody>
            <a:bodyPr wrap="square" lIns="0" tIns="0" rIns="0" bIns="0" rtlCol="0"/>
            <a:lstStyle/>
            <a:p>
              <a:endParaRPr/>
            </a:p>
          </p:txBody>
        </p:sp>
      </p:grpSp>
      <p:grpSp>
        <p:nvGrpSpPr>
          <p:cNvPr id="11" name="object 11"/>
          <p:cNvGrpSpPr/>
          <p:nvPr/>
        </p:nvGrpSpPr>
        <p:grpSpPr>
          <a:xfrm>
            <a:off x="3180616" y="3305859"/>
            <a:ext cx="370840" cy="402590"/>
            <a:chOff x="1656616" y="3305859"/>
            <a:chExt cx="370840" cy="402590"/>
          </a:xfrm>
        </p:grpSpPr>
        <p:sp>
          <p:nvSpPr>
            <p:cNvPr id="12" name="object 12"/>
            <p:cNvSpPr/>
            <p:nvPr/>
          </p:nvSpPr>
          <p:spPr>
            <a:xfrm>
              <a:off x="1695079" y="3310730"/>
              <a:ext cx="327025" cy="344170"/>
            </a:xfrm>
            <a:custGeom>
              <a:avLst/>
              <a:gdLst/>
              <a:ahLst/>
              <a:cxnLst/>
              <a:rect l="l" t="t" r="r" b="b"/>
              <a:pathLst>
                <a:path w="327025" h="344170">
                  <a:moveTo>
                    <a:pt x="327000" y="0"/>
                  </a:moveTo>
                  <a:lnTo>
                    <a:pt x="0" y="343741"/>
                  </a:lnTo>
                </a:path>
              </a:pathLst>
            </a:custGeom>
            <a:ln w="9742">
              <a:solidFill>
                <a:srgbClr val="000000"/>
              </a:solidFill>
            </a:ln>
          </p:spPr>
          <p:txBody>
            <a:bodyPr wrap="square" lIns="0" tIns="0" rIns="0" bIns="0" rtlCol="0"/>
            <a:lstStyle/>
            <a:p>
              <a:endParaRPr/>
            </a:p>
          </p:txBody>
        </p:sp>
        <p:sp>
          <p:nvSpPr>
            <p:cNvPr id="13" name="object 13"/>
            <p:cNvSpPr/>
            <p:nvPr/>
          </p:nvSpPr>
          <p:spPr>
            <a:xfrm>
              <a:off x="1656616" y="3600163"/>
              <a:ext cx="106045" cy="108585"/>
            </a:xfrm>
            <a:custGeom>
              <a:avLst/>
              <a:gdLst/>
              <a:ahLst/>
              <a:cxnLst/>
              <a:rect l="l" t="t" r="r" b="b"/>
              <a:pathLst>
                <a:path w="106044" h="108585">
                  <a:moveTo>
                    <a:pt x="28942" y="0"/>
                  </a:moveTo>
                  <a:lnTo>
                    <a:pt x="0" y="108236"/>
                  </a:lnTo>
                  <a:lnTo>
                    <a:pt x="105741" y="72326"/>
                  </a:lnTo>
                  <a:lnTo>
                    <a:pt x="28942" y="0"/>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4464197" y="3305859"/>
            <a:ext cx="774065" cy="782320"/>
            <a:chOff x="2940196" y="3305859"/>
            <a:chExt cx="774065" cy="782320"/>
          </a:xfrm>
        </p:grpSpPr>
        <p:sp>
          <p:nvSpPr>
            <p:cNvPr id="15" name="object 15"/>
            <p:cNvSpPr/>
            <p:nvPr/>
          </p:nvSpPr>
          <p:spPr>
            <a:xfrm>
              <a:off x="2945067" y="3310730"/>
              <a:ext cx="356235" cy="344170"/>
            </a:xfrm>
            <a:custGeom>
              <a:avLst/>
              <a:gdLst/>
              <a:ahLst/>
              <a:cxnLst/>
              <a:rect l="l" t="t" r="r" b="b"/>
              <a:pathLst>
                <a:path w="356235" h="344170">
                  <a:moveTo>
                    <a:pt x="0" y="0"/>
                  </a:moveTo>
                  <a:lnTo>
                    <a:pt x="355688" y="343741"/>
                  </a:lnTo>
                </a:path>
              </a:pathLst>
            </a:custGeom>
            <a:ln w="9742">
              <a:solidFill>
                <a:srgbClr val="000000"/>
              </a:solidFill>
            </a:ln>
          </p:spPr>
          <p:txBody>
            <a:bodyPr wrap="square" lIns="0" tIns="0" rIns="0" bIns="0" rtlCol="0"/>
            <a:lstStyle/>
            <a:p>
              <a:endParaRPr/>
            </a:p>
          </p:txBody>
        </p:sp>
        <p:sp>
          <p:nvSpPr>
            <p:cNvPr id="16" name="object 16"/>
            <p:cNvSpPr/>
            <p:nvPr/>
          </p:nvSpPr>
          <p:spPr>
            <a:xfrm>
              <a:off x="3242871" y="3600163"/>
              <a:ext cx="125730" cy="108585"/>
            </a:xfrm>
            <a:custGeom>
              <a:avLst/>
              <a:gdLst/>
              <a:ahLst/>
              <a:cxnLst/>
              <a:rect l="l" t="t" r="r" b="b"/>
              <a:pathLst>
                <a:path w="125729" h="108585">
                  <a:moveTo>
                    <a:pt x="77053" y="0"/>
                  </a:moveTo>
                  <a:lnTo>
                    <a:pt x="0" y="72326"/>
                  </a:lnTo>
                  <a:lnTo>
                    <a:pt x="125163" y="108236"/>
                  </a:lnTo>
                  <a:lnTo>
                    <a:pt x="77053" y="0"/>
                  </a:lnTo>
                  <a:close/>
                </a:path>
              </a:pathLst>
            </a:custGeom>
            <a:solidFill>
              <a:srgbClr val="000000"/>
            </a:solidFill>
          </p:spPr>
          <p:txBody>
            <a:bodyPr wrap="square" lIns="0" tIns="0" rIns="0" bIns="0" rtlCol="0"/>
            <a:lstStyle/>
            <a:p>
              <a:endParaRPr/>
            </a:p>
          </p:txBody>
        </p:sp>
        <p:sp>
          <p:nvSpPr>
            <p:cNvPr id="17" name="object 17"/>
            <p:cNvSpPr/>
            <p:nvPr/>
          </p:nvSpPr>
          <p:spPr>
            <a:xfrm>
              <a:off x="3021863" y="3726675"/>
              <a:ext cx="692150" cy="361950"/>
            </a:xfrm>
            <a:custGeom>
              <a:avLst/>
              <a:gdLst/>
              <a:ahLst/>
              <a:cxnLst/>
              <a:rect l="l" t="t" r="r" b="b"/>
              <a:pathLst>
                <a:path w="692150" h="361950">
                  <a:moveTo>
                    <a:pt x="692073" y="63195"/>
                  </a:moveTo>
                  <a:lnTo>
                    <a:pt x="687006" y="38112"/>
                  </a:lnTo>
                  <a:lnTo>
                    <a:pt x="672960" y="18084"/>
                  </a:lnTo>
                  <a:lnTo>
                    <a:pt x="651649" y="4813"/>
                  </a:lnTo>
                  <a:lnTo>
                    <a:pt x="624801" y="0"/>
                  </a:lnTo>
                  <a:lnTo>
                    <a:pt x="67271" y="0"/>
                  </a:lnTo>
                  <a:lnTo>
                    <a:pt x="40538" y="4813"/>
                  </a:lnTo>
                  <a:lnTo>
                    <a:pt x="19215" y="18084"/>
                  </a:lnTo>
                  <a:lnTo>
                    <a:pt x="5105" y="38112"/>
                  </a:lnTo>
                  <a:lnTo>
                    <a:pt x="0" y="63195"/>
                  </a:lnTo>
                  <a:lnTo>
                    <a:pt x="0" y="307174"/>
                  </a:lnTo>
                  <a:lnTo>
                    <a:pt x="5105" y="330962"/>
                  </a:lnTo>
                  <a:lnTo>
                    <a:pt x="19215" y="347929"/>
                  </a:lnTo>
                  <a:lnTo>
                    <a:pt x="40538" y="358076"/>
                  </a:lnTo>
                  <a:lnTo>
                    <a:pt x="67271" y="361454"/>
                  </a:lnTo>
                  <a:lnTo>
                    <a:pt x="624801" y="361454"/>
                  </a:lnTo>
                  <a:lnTo>
                    <a:pt x="651649" y="358076"/>
                  </a:lnTo>
                  <a:lnTo>
                    <a:pt x="672960" y="347929"/>
                  </a:lnTo>
                  <a:lnTo>
                    <a:pt x="687006" y="330962"/>
                  </a:lnTo>
                  <a:lnTo>
                    <a:pt x="692073" y="307174"/>
                  </a:lnTo>
                  <a:lnTo>
                    <a:pt x="692073" y="63195"/>
                  </a:lnTo>
                  <a:close/>
                </a:path>
              </a:pathLst>
            </a:custGeom>
            <a:solidFill>
              <a:srgbClr val="33CCFF"/>
            </a:solidFill>
          </p:spPr>
          <p:txBody>
            <a:bodyPr wrap="square" lIns="0" tIns="0" rIns="0" bIns="0" rtlCol="0"/>
            <a:lstStyle/>
            <a:p>
              <a:endParaRPr/>
            </a:p>
          </p:txBody>
        </p:sp>
      </p:grpSp>
      <p:grpSp>
        <p:nvGrpSpPr>
          <p:cNvPr id="18" name="object 18"/>
          <p:cNvGrpSpPr/>
          <p:nvPr/>
        </p:nvGrpSpPr>
        <p:grpSpPr>
          <a:xfrm>
            <a:off x="3329597" y="2257633"/>
            <a:ext cx="581660" cy="456565"/>
            <a:chOff x="1805597" y="2257632"/>
            <a:chExt cx="581660" cy="456565"/>
          </a:xfrm>
        </p:grpSpPr>
        <p:sp>
          <p:nvSpPr>
            <p:cNvPr id="19" name="object 19"/>
            <p:cNvSpPr/>
            <p:nvPr/>
          </p:nvSpPr>
          <p:spPr>
            <a:xfrm>
              <a:off x="1810468" y="2262503"/>
              <a:ext cx="509905" cy="398145"/>
            </a:xfrm>
            <a:custGeom>
              <a:avLst/>
              <a:gdLst/>
              <a:ahLst/>
              <a:cxnLst/>
              <a:rect l="l" t="t" r="r" b="b"/>
              <a:pathLst>
                <a:path w="509905" h="398144">
                  <a:moveTo>
                    <a:pt x="0" y="0"/>
                  </a:moveTo>
                  <a:lnTo>
                    <a:pt x="509414" y="397669"/>
                  </a:lnTo>
                </a:path>
              </a:pathLst>
            </a:custGeom>
            <a:ln w="9742">
              <a:solidFill>
                <a:srgbClr val="000000"/>
              </a:solidFill>
            </a:ln>
          </p:spPr>
          <p:txBody>
            <a:bodyPr wrap="square" lIns="0" tIns="0" rIns="0" bIns="0" rtlCol="0"/>
            <a:lstStyle/>
            <a:p>
              <a:endParaRPr/>
            </a:p>
          </p:txBody>
        </p:sp>
        <p:sp>
          <p:nvSpPr>
            <p:cNvPr id="20" name="object 20"/>
            <p:cNvSpPr/>
            <p:nvPr/>
          </p:nvSpPr>
          <p:spPr>
            <a:xfrm>
              <a:off x="2262378" y="2605864"/>
              <a:ext cx="125095" cy="108585"/>
            </a:xfrm>
            <a:custGeom>
              <a:avLst/>
              <a:gdLst/>
              <a:ahLst/>
              <a:cxnLst/>
              <a:rect l="l" t="t" r="r" b="b"/>
              <a:pathLst>
                <a:path w="125094" h="108585">
                  <a:moveTo>
                    <a:pt x="76672" y="0"/>
                  </a:moveTo>
                  <a:lnTo>
                    <a:pt x="0" y="72326"/>
                  </a:lnTo>
                  <a:lnTo>
                    <a:pt x="124783" y="108236"/>
                  </a:lnTo>
                  <a:lnTo>
                    <a:pt x="76672" y="0"/>
                  </a:lnTo>
                  <a:close/>
                </a:path>
              </a:pathLst>
            </a:custGeom>
            <a:solidFill>
              <a:srgbClr val="000000"/>
            </a:solidFill>
          </p:spPr>
          <p:txBody>
            <a:bodyPr wrap="square" lIns="0" tIns="0" rIns="0" bIns="0" rtlCol="0"/>
            <a:lstStyle/>
            <a:p>
              <a:endParaRPr/>
            </a:p>
          </p:txBody>
        </p:sp>
      </p:grpSp>
      <p:grpSp>
        <p:nvGrpSpPr>
          <p:cNvPr id="21" name="object 21"/>
          <p:cNvGrpSpPr/>
          <p:nvPr/>
        </p:nvGrpSpPr>
        <p:grpSpPr>
          <a:xfrm>
            <a:off x="1623039" y="2257632"/>
            <a:ext cx="899160" cy="791210"/>
            <a:chOff x="99039" y="2257632"/>
            <a:chExt cx="899160" cy="791210"/>
          </a:xfrm>
        </p:grpSpPr>
        <p:sp>
          <p:nvSpPr>
            <p:cNvPr id="22" name="object 22"/>
            <p:cNvSpPr/>
            <p:nvPr/>
          </p:nvSpPr>
          <p:spPr>
            <a:xfrm>
              <a:off x="483642" y="2262503"/>
              <a:ext cx="509905" cy="398145"/>
            </a:xfrm>
            <a:custGeom>
              <a:avLst/>
              <a:gdLst/>
              <a:ahLst/>
              <a:cxnLst/>
              <a:rect l="l" t="t" r="r" b="b"/>
              <a:pathLst>
                <a:path w="509905" h="398144">
                  <a:moveTo>
                    <a:pt x="509465" y="0"/>
                  </a:moveTo>
                  <a:lnTo>
                    <a:pt x="0" y="397669"/>
                  </a:lnTo>
                </a:path>
              </a:pathLst>
            </a:custGeom>
            <a:ln w="9742">
              <a:solidFill>
                <a:srgbClr val="000000"/>
              </a:solidFill>
            </a:ln>
          </p:spPr>
          <p:txBody>
            <a:bodyPr wrap="square" lIns="0" tIns="0" rIns="0" bIns="0" rtlCol="0"/>
            <a:lstStyle/>
            <a:p>
              <a:endParaRPr/>
            </a:p>
          </p:txBody>
        </p:sp>
        <p:sp>
          <p:nvSpPr>
            <p:cNvPr id="23" name="object 23"/>
            <p:cNvSpPr/>
            <p:nvPr/>
          </p:nvSpPr>
          <p:spPr>
            <a:xfrm>
              <a:off x="426087" y="2605864"/>
              <a:ext cx="125095" cy="108585"/>
            </a:xfrm>
            <a:custGeom>
              <a:avLst/>
              <a:gdLst/>
              <a:ahLst/>
              <a:cxnLst/>
              <a:rect l="l" t="t" r="r" b="b"/>
              <a:pathLst>
                <a:path w="125095" h="108585">
                  <a:moveTo>
                    <a:pt x="47818" y="0"/>
                  </a:moveTo>
                  <a:lnTo>
                    <a:pt x="0" y="108236"/>
                  </a:lnTo>
                  <a:lnTo>
                    <a:pt x="124859" y="72326"/>
                  </a:lnTo>
                  <a:lnTo>
                    <a:pt x="47818" y="0"/>
                  </a:lnTo>
                  <a:close/>
                </a:path>
              </a:pathLst>
            </a:custGeom>
            <a:solidFill>
              <a:srgbClr val="000000"/>
            </a:solidFill>
          </p:spPr>
          <p:txBody>
            <a:bodyPr wrap="square" lIns="0" tIns="0" rIns="0" bIns="0" rtlCol="0"/>
            <a:lstStyle/>
            <a:p>
              <a:endParaRPr/>
            </a:p>
          </p:txBody>
        </p:sp>
        <p:sp>
          <p:nvSpPr>
            <p:cNvPr id="24" name="object 24"/>
            <p:cNvSpPr/>
            <p:nvPr/>
          </p:nvSpPr>
          <p:spPr>
            <a:xfrm>
              <a:off x="99034" y="2723375"/>
              <a:ext cx="692785" cy="325755"/>
            </a:xfrm>
            <a:custGeom>
              <a:avLst/>
              <a:gdLst/>
              <a:ahLst/>
              <a:cxnLst/>
              <a:rect l="l" t="t" r="r" b="b"/>
              <a:pathLst>
                <a:path w="692785" h="325755">
                  <a:moveTo>
                    <a:pt x="692162" y="54178"/>
                  </a:moveTo>
                  <a:lnTo>
                    <a:pt x="687247" y="30403"/>
                  </a:lnTo>
                  <a:lnTo>
                    <a:pt x="674243" y="13474"/>
                  </a:lnTo>
                  <a:lnTo>
                    <a:pt x="655815" y="3352"/>
                  </a:lnTo>
                  <a:lnTo>
                    <a:pt x="634606" y="0"/>
                  </a:lnTo>
                  <a:lnTo>
                    <a:pt x="57556" y="0"/>
                  </a:lnTo>
                  <a:lnTo>
                    <a:pt x="36487" y="3352"/>
                  </a:lnTo>
                  <a:lnTo>
                    <a:pt x="18046" y="13474"/>
                  </a:lnTo>
                  <a:lnTo>
                    <a:pt x="4965" y="30403"/>
                  </a:lnTo>
                  <a:lnTo>
                    <a:pt x="0" y="54178"/>
                  </a:lnTo>
                  <a:lnTo>
                    <a:pt x="0" y="271030"/>
                  </a:lnTo>
                  <a:lnTo>
                    <a:pt x="4965" y="290969"/>
                  </a:lnTo>
                  <a:lnTo>
                    <a:pt x="18046" y="308368"/>
                  </a:lnTo>
                  <a:lnTo>
                    <a:pt x="36487" y="320675"/>
                  </a:lnTo>
                  <a:lnTo>
                    <a:pt x="57556" y="325335"/>
                  </a:lnTo>
                  <a:lnTo>
                    <a:pt x="634606" y="325335"/>
                  </a:lnTo>
                  <a:lnTo>
                    <a:pt x="655815" y="320675"/>
                  </a:lnTo>
                  <a:lnTo>
                    <a:pt x="674243" y="308368"/>
                  </a:lnTo>
                  <a:lnTo>
                    <a:pt x="687247" y="290969"/>
                  </a:lnTo>
                  <a:lnTo>
                    <a:pt x="692162" y="271030"/>
                  </a:lnTo>
                  <a:lnTo>
                    <a:pt x="692162" y="54178"/>
                  </a:lnTo>
                  <a:close/>
                </a:path>
              </a:pathLst>
            </a:custGeom>
            <a:solidFill>
              <a:srgbClr val="33CCFF"/>
            </a:solidFill>
          </p:spPr>
          <p:txBody>
            <a:bodyPr wrap="square" lIns="0" tIns="0" rIns="0" bIns="0" rtlCol="0"/>
            <a:lstStyle/>
            <a:p>
              <a:endParaRPr/>
            </a:p>
          </p:txBody>
        </p:sp>
      </p:grpSp>
      <p:sp>
        <p:nvSpPr>
          <p:cNvPr id="25" name="object 25"/>
          <p:cNvSpPr txBox="1"/>
          <p:nvPr/>
        </p:nvSpPr>
        <p:spPr>
          <a:xfrm>
            <a:off x="3763904" y="4790089"/>
            <a:ext cx="411480" cy="242374"/>
          </a:xfrm>
          <a:prstGeom prst="rect">
            <a:avLst/>
          </a:prstGeom>
        </p:spPr>
        <p:txBody>
          <a:bodyPr vert="horz" wrap="square" lIns="0" tIns="11430" rIns="0" bIns="0" rtlCol="0">
            <a:spAutoFit/>
          </a:bodyPr>
          <a:lstStyle/>
          <a:p>
            <a:pPr marL="12700">
              <a:spcBef>
                <a:spcPts val="90"/>
              </a:spcBef>
            </a:pPr>
            <a:r>
              <a:rPr sz="1500" b="1" spc="-20" dirty="0">
                <a:solidFill>
                  <a:srgbClr val="800000"/>
                </a:solidFill>
                <a:latin typeface="Arial"/>
                <a:cs typeface="Arial"/>
              </a:rPr>
              <a:t>Y</a:t>
            </a:r>
            <a:r>
              <a:rPr sz="1500" b="1" spc="50" dirty="0">
                <a:solidFill>
                  <a:srgbClr val="800000"/>
                </a:solidFill>
                <a:latin typeface="Arial"/>
                <a:cs typeface="Arial"/>
              </a:rPr>
              <a:t>E</a:t>
            </a:r>
            <a:r>
              <a:rPr sz="1500" b="1" spc="-10" dirty="0">
                <a:solidFill>
                  <a:srgbClr val="800000"/>
                </a:solidFill>
                <a:latin typeface="Arial"/>
                <a:cs typeface="Arial"/>
              </a:rPr>
              <a:t>S</a:t>
            </a:r>
            <a:endParaRPr sz="1500">
              <a:latin typeface="Arial"/>
              <a:cs typeface="Arial"/>
            </a:endParaRPr>
          </a:p>
        </p:txBody>
      </p:sp>
      <p:sp>
        <p:nvSpPr>
          <p:cNvPr id="26" name="object 26"/>
          <p:cNvSpPr txBox="1"/>
          <p:nvPr/>
        </p:nvSpPr>
        <p:spPr>
          <a:xfrm>
            <a:off x="2369812" y="4790089"/>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7" name="object 27"/>
          <p:cNvSpPr txBox="1"/>
          <p:nvPr/>
        </p:nvSpPr>
        <p:spPr>
          <a:xfrm>
            <a:off x="1802487" y="2738058"/>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8" name="object 28"/>
          <p:cNvSpPr txBox="1"/>
          <p:nvPr/>
        </p:nvSpPr>
        <p:spPr>
          <a:xfrm>
            <a:off x="4706060" y="3759525"/>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9" name="object 29"/>
          <p:cNvSpPr txBox="1"/>
          <p:nvPr/>
        </p:nvSpPr>
        <p:spPr>
          <a:xfrm>
            <a:off x="1821986" y="2295216"/>
            <a:ext cx="370205" cy="242374"/>
          </a:xfrm>
          <a:prstGeom prst="rect">
            <a:avLst/>
          </a:prstGeom>
        </p:spPr>
        <p:txBody>
          <a:bodyPr vert="horz" wrap="square" lIns="0" tIns="11430" rIns="0" bIns="0" rtlCol="0">
            <a:spAutoFit/>
          </a:bodyPr>
          <a:lstStyle/>
          <a:p>
            <a:pPr marL="12700">
              <a:spcBef>
                <a:spcPts val="90"/>
              </a:spcBef>
            </a:pPr>
            <a:r>
              <a:rPr sz="1500" spc="50" dirty="0">
                <a:latin typeface="Arial MT"/>
                <a:cs typeface="Arial MT"/>
              </a:rPr>
              <a:t>Y</a:t>
            </a:r>
            <a:r>
              <a:rPr sz="1500" spc="70" dirty="0">
                <a:latin typeface="Arial MT"/>
                <a:cs typeface="Arial MT"/>
              </a:rPr>
              <a:t>e</a:t>
            </a:r>
            <a:r>
              <a:rPr sz="1500" spc="-5" dirty="0">
                <a:latin typeface="Arial MT"/>
                <a:cs typeface="Arial MT"/>
              </a:rPr>
              <a:t>s</a:t>
            </a:r>
            <a:endParaRPr sz="1500">
              <a:latin typeface="Arial MT"/>
              <a:cs typeface="Arial MT"/>
            </a:endParaRPr>
          </a:p>
        </p:txBody>
      </p:sp>
      <p:sp>
        <p:nvSpPr>
          <p:cNvPr id="30" name="object 30"/>
          <p:cNvSpPr txBox="1"/>
          <p:nvPr/>
        </p:nvSpPr>
        <p:spPr>
          <a:xfrm>
            <a:off x="3696626" y="2295216"/>
            <a:ext cx="263525" cy="242374"/>
          </a:xfrm>
          <a:prstGeom prst="rect">
            <a:avLst/>
          </a:prstGeom>
        </p:spPr>
        <p:txBody>
          <a:bodyPr vert="horz" wrap="square" lIns="0" tIns="11430" rIns="0" bIns="0" rtlCol="0">
            <a:spAutoFit/>
          </a:bodyPr>
          <a:lstStyle/>
          <a:p>
            <a:pPr marL="12700">
              <a:spcBef>
                <a:spcPts val="90"/>
              </a:spcBef>
            </a:pPr>
            <a:r>
              <a:rPr sz="1500" spc="-30" dirty="0">
                <a:latin typeface="Arial MT"/>
                <a:cs typeface="Arial MT"/>
              </a:rPr>
              <a:t>No</a:t>
            </a:r>
            <a:endParaRPr sz="1500">
              <a:latin typeface="Arial MT"/>
              <a:cs typeface="Arial MT"/>
            </a:endParaRPr>
          </a:p>
        </p:txBody>
      </p:sp>
      <p:sp>
        <p:nvSpPr>
          <p:cNvPr id="31" name="object 31"/>
          <p:cNvSpPr txBox="1"/>
          <p:nvPr/>
        </p:nvSpPr>
        <p:spPr>
          <a:xfrm>
            <a:off x="4706060" y="3199298"/>
            <a:ext cx="847090" cy="242374"/>
          </a:xfrm>
          <a:prstGeom prst="rect">
            <a:avLst/>
          </a:prstGeom>
        </p:spPr>
        <p:txBody>
          <a:bodyPr vert="horz" wrap="square" lIns="0" tIns="11430" rIns="0" bIns="0" rtlCol="0">
            <a:spAutoFit/>
          </a:bodyPr>
          <a:lstStyle/>
          <a:p>
            <a:pPr marL="12700">
              <a:spcBef>
                <a:spcPts val="90"/>
              </a:spcBef>
            </a:pPr>
            <a:r>
              <a:rPr sz="1500" spc="35" dirty="0">
                <a:latin typeface="Arial MT"/>
                <a:cs typeface="Arial MT"/>
              </a:rPr>
              <a:t>{Married}</a:t>
            </a:r>
            <a:endParaRPr sz="1500">
              <a:latin typeface="Arial MT"/>
              <a:cs typeface="Arial MT"/>
            </a:endParaRPr>
          </a:p>
        </p:txBody>
      </p:sp>
      <p:sp>
        <p:nvSpPr>
          <p:cNvPr id="32" name="object 32"/>
          <p:cNvSpPr txBox="1"/>
          <p:nvPr/>
        </p:nvSpPr>
        <p:spPr>
          <a:xfrm>
            <a:off x="2398743" y="3010682"/>
            <a:ext cx="894715" cy="537327"/>
          </a:xfrm>
          <a:prstGeom prst="rect">
            <a:avLst/>
          </a:prstGeom>
        </p:spPr>
        <p:txBody>
          <a:bodyPr vert="horz" wrap="square" lIns="0" tIns="12700" rIns="0" bIns="0" rtlCol="0">
            <a:spAutoFit/>
          </a:bodyPr>
          <a:lstStyle/>
          <a:p>
            <a:pPr marL="12700" marR="5080" indent="124460">
              <a:lnSpc>
                <a:spcPct val="118600"/>
              </a:lnSpc>
              <a:spcBef>
                <a:spcPts val="100"/>
              </a:spcBef>
            </a:pPr>
            <a:r>
              <a:rPr sz="1500" spc="25" dirty="0">
                <a:latin typeface="Arial MT"/>
                <a:cs typeface="Arial MT"/>
              </a:rPr>
              <a:t>{Single, </a:t>
            </a:r>
            <a:r>
              <a:rPr sz="1500" spc="30" dirty="0">
                <a:latin typeface="Arial MT"/>
                <a:cs typeface="Arial MT"/>
              </a:rPr>
              <a:t> </a:t>
            </a:r>
            <a:r>
              <a:rPr sz="1500" spc="45" dirty="0">
                <a:latin typeface="Arial MT"/>
                <a:cs typeface="Arial MT"/>
              </a:rPr>
              <a:t>D</a:t>
            </a:r>
            <a:r>
              <a:rPr sz="1500" spc="40" dirty="0">
                <a:latin typeface="Arial MT"/>
                <a:cs typeface="Arial MT"/>
              </a:rPr>
              <a:t>i</a:t>
            </a:r>
            <a:r>
              <a:rPr sz="1500" spc="80" dirty="0">
                <a:latin typeface="Arial MT"/>
                <a:cs typeface="Arial MT"/>
              </a:rPr>
              <a:t>v</a:t>
            </a:r>
            <a:r>
              <a:rPr sz="1500" spc="70" dirty="0">
                <a:latin typeface="Arial MT"/>
                <a:cs typeface="Arial MT"/>
              </a:rPr>
              <a:t>o</a:t>
            </a:r>
            <a:r>
              <a:rPr sz="1500" spc="25" dirty="0">
                <a:latin typeface="Arial MT"/>
                <a:cs typeface="Arial MT"/>
              </a:rPr>
              <a:t>r</a:t>
            </a:r>
            <a:r>
              <a:rPr sz="1500" spc="80" dirty="0">
                <a:latin typeface="Arial MT"/>
                <a:cs typeface="Arial MT"/>
              </a:rPr>
              <a:t>c</a:t>
            </a:r>
            <a:r>
              <a:rPr sz="1500" spc="70" dirty="0">
                <a:latin typeface="Arial MT"/>
                <a:cs typeface="Arial MT"/>
              </a:rPr>
              <a:t>e</a:t>
            </a:r>
            <a:r>
              <a:rPr sz="1500" spc="-5" dirty="0">
                <a:latin typeface="Arial MT"/>
                <a:cs typeface="Arial MT"/>
              </a:rPr>
              <a:t>d}</a:t>
            </a:r>
            <a:endParaRPr sz="1500">
              <a:latin typeface="Arial MT"/>
              <a:cs typeface="Arial MT"/>
            </a:endParaRPr>
          </a:p>
        </p:txBody>
      </p:sp>
      <p:sp>
        <p:nvSpPr>
          <p:cNvPr id="33" name="object 33"/>
          <p:cNvSpPr txBox="1"/>
          <p:nvPr/>
        </p:nvSpPr>
        <p:spPr>
          <a:xfrm>
            <a:off x="2071995" y="4347235"/>
            <a:ext cx="554990" cy="242374"/>
          </a:xfrm>
          <a:prstGeom prst="rect">
            <a:avLst/>
          </a:prstGeom>
        </p:spPr>
        <p:txBody>
          <a:bodyPr vert="horz" wrap="square" lIns="0" tIns="11430" rIns="0" bIns="0" rtlCol="0">
            <a:spAutoFit/>
          </a:bodyPr>
          <a:lstStyle/>
          <a:p>
            <a:pPr marL="12700">
              <a:spcBef>
                <a:spcPts val="90"/>
              </a:spcBef>
            </a:pPr>
            <a:r>
              <a:rPr sz="1500" spc="-5" dirty="0">
                <a:latin typeface="Arial MT"/>
                <a:cs typeface="Arial MT"/>
              </a:rPr>
              <a:t>&lt;</a:t>
            </a:r>
            <a:r>
              <a:rPr sz="1500" dirty="0">
                <a:latin typeface="Arial MT"/>
                <a:cs typeface="Arial MT"/>
              </a:rPr>
              <a:t> </a:t>
            </a:r>
            <a:r>
              <a:rPr sz="1500" spc="40" dirty="0">
                <a:latin typeface="Arial MT"/>
                <a:cs typeface="Arial MT"/>
              </a:rPr>
              <a:t>80K</a:t>
            </a:r>
            <a:endParaRPr sz="1500">
              <a:latin typeface="Arial MT"/>
              <a:cs typeface="Arial MT"/>
            </a:endParaRPr>
          </a:p>
        </p:txBody>
      </p:sp>
      <p:sp>
        <p:nvSpPr>
          <p:cNvPr id="34" name="object 34"/>
          <p:cNvSpPr txBox="1"/>
          <p:nvPr/>
        </p:nvSpPr>
        <p:spPr>
          <a:xfrm>
            <a:off x="3860125" y="4347235"/>
            <a:ext cx="554990" cy="242374"/>
          </a:xfrm>
          <a:prstGeom prst="rect">
            <a:avLst/>
          </a:prstGeom>
        </p:spPr>
        <p:txBody>
          <a:bodyPr vert="horz" wrap="square" lIns="0" tIns="11430" rIns="0" bIns="0" rtlCol="0">
            <a:spAutoFit/>
          </a:bodyPr>
          <a:lstStyle/>
          <a:p>
            <a:pPr marL="12700">
              <a:spcBef>
                <a:spcPts val="90"/>
              </a:spcBef>
            </a:pPr>
            <a:r>
              <a:rPr sz="1500" spc="-5" dirty="0">
                <a:latin typeface="Arial MT"/>
                <a:cs typeface="Arial MT"/>
              </a:rPr>
              <a:t>&gt;</a:t>
            </a:r>
            <a:r>
              <a:rPr sz="1500" dirty="0">
                <a:latin typeface="Arial MT"/>
                <a:cs typeface="Arial MT"/>
              </a:rPr>
              <a:t> </a:t>
            </a:r>
            <a:r>
              <a:rPr sz="1500" spc="40" dirty="0">
                <a:latin typeface="Arial MT"/>
                <a:cs typeface="Arial MT"/>
              </a:rPr>
              <a:t>80K</a:t>
            </a:r>
            <a:endParaRPr sz="1500">
              <a:latin typeface="Arial MT"/>
              <a:cs typeface="Arial MT"/>
            </a:endParaRPr>
          </a:p>
        </p:txBody>
      </p:sp>
      <p:sp>
        <p:nvSpPr>
          <p:cNvPr id="35" name="object 35"/>
          <p:cNvSpPr txBox="1"/>
          <p:nvPr/>
        </p:nvSpPr>
        <p:spPr>
          <a:xfrm>
            <a:off x="2699815" y="3744715"/>
            <a:ext cx="1000125" cy="498342"/>
          </a:xfrm>
          <a:prstGeom prst="rect">
            <a:avLst/>
          </a:prstGeom>
          <a:solidFill>
            <a:srgbClr val="FFFF00"/>
          </a:solidFill>
          <a:ln w="9741">
            <a:solidFill>
              <a:srgbClr val="000000"/>
            </a:solidFill>
          </a:ln>
        </p:spPr>
        <p:txBody>
          <a:bodyPr vert="horz" wrap="square" lIns="0" tIns="38100" rIns="0" bIns="0" rtlCol="0">
            <a:spAutoFit/>
          </a:bodyPr>
          <a:lstStyle/>
          <a:p>
            <a:pPr marL="133985" marR="127635" indent="-19685">
              <a:lnSpc>
                <a:spcPct val="102699"/>
              </a:lnSpc>
              <a:spcBef>
                <a:spcPts val="300"/>
              </a:spcBef>
            </a:pPr>
            <a:r>
              <a:rPr sz="1500" b="1" spc="60" dirty="0">
                <a:latin typeface="Arial"/>
                <a:cs typeface="Arial"/>
              </a:rPr>
              <a:t>T</a:t>
            </a:r>
            <a:r>
              <a:rPr sz="1500" b="1" spc="70" dirty="0">
                <a:latin typeface="Arial"/>
                <a:cs typeface="Arial"/>
              </a:rPr>
              <a:t>axa</a:t>
            </a:r>
            <a:r>
              <a:rPr sz="1500" b="1" spc="60" dirty="0">
                <a:latin typeface="Arial"/>
                <a:cs typeface="Arial"/>
              </a:rPr>
              <a:t>b</a:t>
            </a:r>
            <a:r>
              <a:rPr sz="1500" b="1" spc="-45" dirty="0">
                <a:latin typeface="Arial"/>
                <a:cs typeface="Arial"/>
              </a:rPr>
              <a:t>l</a:t>
            </a:r>
            <a:r>
              <a:rPr sz="1500" b="1" spc="-5" dirty="0">
                <a:latin typeface="Arial"/>
                <a:cs typeface="Arial"/>
              </a:rPr>
              <a:t>e  </a:t>
            </a:r>
            <a:r>
              <a:rPr sz="1500" b="1" spc="40" dirty="0">
                <a:latin typeface="Arial"/>
                <a:cs typeface="Arial"/>
              </a:rPr>
              <a:t>Income</a:t>
            </a:r>
            <a:endParaRPr sz="1500">
              <a:latin typeface="Arial"/>
              <a:cs typeface="Arial"/>
            </a:endParaRPr>
          </a:p>
        </p:txBody>
      </p:sp>
      <p:sp>
        <p:nvSpPr>
          <p:cNvPr id="36" name="object 36"/>
          <p:cNvSpPr txBox="1"/>
          <p:nvPr/>
        </p:nvSpPr>
        <p:spPr>
          <a:xfrm>
            <a:off x="3546079" y="2732448"/>
            <a:ext cx="923290" cy="497700"/>
          </a:xfrm>
          <a:prstGeom prst="rect">
            <a:avLst/>
          </a:prstGeom>
          <a:solidFill>
            <a:srgbClr val="FFFF00"/>
          </a:solidFill>
          <a:ln w="9741">
            <a:solidFill>
              <a:srgbClr val="000000"/>
            </a:solidFill>
          </a:ln>
        </p:spPr>
        <p:txBody>
          <a:bodyPr vert="horz" wrap="square" lIns="0" tIns="37465" rIns="0" bIns="0" rtlCol="0">
            <a:spAutoFit/>
          </a:bodyPr>
          <a:lstStyle/>
          <a:p>
            <a:pPr marL="143510" marR="132715" indent="-19685">
              <a:lnSpc>
                <a:spcPct val="102899"/>
              </a:lnSpc>
              <a:spcBef>
                <a:spcPts val="295"/>
              </a:spcBef>
            </a:pPr>
            <a:r>
              <a:rPr sz="1500" b="1" spc="30" dirty="0">
                <a:latin typeface="Arial"/>
                <a:cs typeface="Arial"/>
              </a:rPr>
              <a:t>M</a:t>
            </a:r>
            <a:r>
              <a:rPr sz="1500" b="1" spc="70" dirty="0">
                <a:latin typeface="Arial"/>
                <a:cs typeface="Arial"/>
              </a:rPr>
              <a:t>a</a:t>
            </a:r>
            <a:r>
              <a:rPr sz="1500" b="1" spc="90" dirty="0">
                <a:latin typeface="Arial"/>
                <a:cs typeface="Arial"/>
              </a:rPr>
              <a:t>r</a:t>
            </a:r>
            <a:r>
              <a:rPr sz="1500" b="1" spc="-45" dirty="0">
                <a:latin typeface="Arial"/>
                <a:cs typeface="Arial"/>
              </a:rPr>
              <a:t>i</a:t>
            </a:r>
            <a:r>
              <a:rPr sz="1500" b="1" spc="25" dirty="0">
                <a:latin typeface="Arial"/>
                <a:cs typeface="Arial"/>
              </a:rPr>
              <a:t>t</a:t>
            </a:r>
            <a:r>
              <a:rPr sz="1500" b="1" spc="150" dirty="0">
                <a:latin typeface="Arial"/>
                <a:cs typeface="Arial"/>
              </a:rPr>
              <a:t>a</a:t>
            </a:r>
            <a:r>
              <a:rPr sz="1500" b="1" spc="-5" dirty="0">
                <a:latin typeface="Arial"/>
                <a:cs typeface="Arial"/>
              </a:rPr>
              <a:t>l  </a:t>
            </a:r>
            <a:r>
              <a:rPr sz="1500" b="1" spc="35" dirty="0">
                <a:latin typeface="Arial"/>
                <a:cs typeface="Arial"/>
              </a:rPr>
              <a:t>Status</a:t>
            </a:r>
            <a:endParaRPr sz="1500">
              <a:latin typeface="Arial"/>
              <a:cs typeface="Arial"/>
            </a:endParaRPr>
          </a:p>
        </p:txBody>
      </p:sp>
      <p:sp>
        <p:nvSpPr>
          <p:cNvPr id="37" name="object 37"/>
          <p:cNvSpPr txBox="1"/>
          <p:nvPr/>
        </p:nvSpPr>
        <p:spPr>
          <a:xfrm>
            <a:off x="2468997" y="1936996"/>
            <a:ext cx="923290" cy="275717"/>
          </a:xfrm>
          <a:prstGeom prst="rect">
            <a:avLst/>
          </a:prstGeom>
          <a:solidFill>
            <a:srgbClr val="FFFF00"/>
          </a:solidFill>
          <a:ln w="9741">
            <a:solidFill>
              <a:srgbClr val="000000"/>
            </a:solidFill>
          </a:ln>
        </p:spPr>
        <p:txBody>
          <a:bodyPr vert="horz" wrap="square" lIns="0" tIns="44450" rIns="0" bIns="0" rtlCol="0">
            <a:spAutoFit/>
          </a:bodyPr>
          <a:lstStyle/>
          <a:p>
            <a:pPr marL="105410">
              <a:spcBef>
                <a:spcPts val="350"/>
              </a:spcBef>
            </a:pPr>
            <a:r>
              <a:rPr sz="1500" b="1" spc="45" dirty="0">
                <a:latin typeface="Arial"/>
                <a:cs typeface="Arial"/>
              </a:rPr>
              <a:t>Refund</a:t>
            </a:r>
            <a:endParaRPr sz="1500">
              <a:latin typeface="Arial"/>
              <a:cs typeface="Arial"/>
            </a:endParaRPr>
          </a:p>
        </p:txBody>
      </p:sp>
      <p:sp>
        <p:nvSpPr>
          <p:cNvPr id="38" name="object 38"/>
          <p:cNvSpPr txBox="1"/>
          <p:nvPr/>
        </p:nvSpPr>
        <p:spPr>
          <a:xfrm>
            <a:off x="6575636" y="1317875"/>
            <a:ext cx="3897629" cy="2560316"/>
          </a:xfrm>
          <a:prstGeom prst="rect">
            <a:avLst/>
          </a:prstGeom>
          <a:ln w="11802">
            <a:solidFill>
              <a:srgbClr val="000000"/>
            </a:solidFill>
          </a:ln>
        </p:spPr>
        <p:txBody>
          <a:bodyPr vert="horz" wrap="square" lIns="0" tIns="84455" rIns="0" bIns="0" rtlCol="0">
            <a:spAutoFit/>
          </a:bodyPr>
          <a:lstStyle/>
          <a:p>
            <a:pPr marL="865505">
              <a:spcBef>
                <a:spcPts val="665"/>
              </a:spcBef>
            </a:pPr>
            <a:r>
              <a:rPr sz="1850" b="1" dirty="0">
                <a:latin typeface="Arial"/>
                <a:cs typeface="Arial"/>
              </a:rPr>
              <a:t>Classification</a:t>
            </a:r>
            <a:r>
              <a:rPr sz="1850" b="1" spc="-15" dirty="0">
                <a:latin typeface="Arial"/>
                <a:cs typeface="Arial"/>
              </a:rPr>
              <a:t> </a:t>
            </a:r>
            <a:r>
              <a:rPr sz="1850" b="1" dirty="0">
                <a:latin typeface="Arial"/>
                <a:cs typeface="Arial"/>
              </a:rPr>
              <a:t>Rules</a:t>
            </a:r>
            <a:endParaRPr sz="1850">
              <a:latin typeface="Arial"/>
              <a:cs typeface="Arial"/>
            </a:endParaRPr>
          </a:p>
          <a:p>
            <a:pPr marL="117475">
              <a:spcBef>
                <a:spcPts val="1720"/>
              </a:spcBef>
            </a:pPr>
            <a:r>
              <a:rPr sz="1400" spc="-5" dirty="0">
                <a:latin typeface="Arial MT"/>
                <a:cs typeface="Arial MT"/>
              </a:rPr>
              <a:t>(Refund=Yes)</a:t>
            </a:r>
            <a:r>
              <a:rPr sz="1400" spc="-30" dirty="0">
                <a:latin typeface="Arial MT"/>
                <a:cs typeface="Arial MT"/>
              </a:rPr>
              <a:t> </a:t>
            </a:r>
            <a:r>
              <a:rPr sz="1400" spc="-5" dirty="0">
                <a:latin typeface="Arial MT"/>
                <a:cs typeface="Arial MT"/>
              </a:rPr>
              <a:t>==&gt;</a:t>
            </a:r>
            <a:r>
              <a:rPr sz="1400" spc="-25" dirty="0">
                <a:latin typeface="Arial MT"/>
                <a:cs typeface="Arial MT"/>
              </a:rPr>
              <a:t> </a:t>
            </a:r>
            <a:r>
              <a:rPr sz="1400" spc="-5" dirty="0">
                <a:latin typeface="Arial MT"/>
                <a:cs typeface="Arial MT"/>
              </a:rPr>
              <a:t>No</a:t>
            </a:r>
            <a:endParaRPr sz="1400">
              <a:latin typeface="Arial MT"/>
              <a:cs typeface="Arial MT"/>
            </a:endParaRPr>
          </a:p>
          <a:p>
            <a:pPr>
              <a:spcBef>
                <a:spcPts val="5"/>
              </a:spcBef>
            </a:pPr>
            <a:endParaRPr sz="1450">
              <a:latin typeface="Arial MT"/>
              <a:cs typeface="Arial MT"/>
            </a:endParaRPr>
          </a:p>
          <a:p>
            <a:pPr marL="117475">
              <a:lnSpc>
                <a:spcPts val="1680"/>
              </a:lnSpc>
            </a:pPr>
            <a:r>
              <a:rPr sz="1400" spc="-10" dirty="0">
                <a:latin typeface="Arial MT"/>
                <a:cs typeface="Arial MT"/>
              </a:rPr>
              <a:t>(Refund=No, </a:t>
            </a:r>
            <a:r>
              <a:rPr sz="1400" spc="-5" dirty="0">
                <a:latin typeface="Arial MT"/>
                <a:cs typeface="Arial MT"/>
              </a:rPr>
              <a:t>Marital</a:t>
            </a:r>
            <a:r>
              <a:rPr sz="1400" spc="-10" dirty="0">
                <a:latin typeface="Arial MT"/>
                <a:cs typeface="Arial MT"/>
              </a:rPr>
              <a:t> </a:t>
            </a:r>
            <a:r>
              <a:rPr sz="1400" spc="-5" dirty="0">
                <a:latin typeface="Arial MT"/>
                <a:cs typeface="Arial MT"/>
              </a:rPr>
              <a:t>Status={Single,Divorced},</a:t>
            </a:r>
            <a:endParaRPr sz="1400">
              <a:latin typeface="Arial MT"/>
              <a:cs typeface="Arial MT"/>
            </a:endParaRPr>
          </a:p>
          <a:p>
            <a:pPr marL="117475">
              <a:lnSpc>
                <a:spcPts val="1680"/>
              </a:lnSpc>
            </a:pPr>
            <a:r>
              <a:rPr sz="1400" spc="-5" dirty="0">
                <a:latin typeface="Arial MT"/>
                <a:cs typeface="Arial MT"/>
              </a:rPr>
              <a:t>Taxable</a:t>
            </a:r>
            <a:r>
              <a:rPr sz="1400" spc="-30" dirty="0">
                <a:latin typeface="Arial MT"/>
                <a:cs typeface="Arial MT"/>
              </a:rPr>
              <a:t> </a:t>
            </a:r>
            <a:r>
              <a:rPr sz="1400" spc="-5" dirty="0">
                <a:latin typeface="Arial MT"/>
                <a:cs typeface="Arial MT"/>
              </a:rPr>
              <a:t>Income&lt;80K)</a:t>
            </a:r>
            <a:r>
              <a:rPr sz="1400" spc="-25" dirty="0">
                <a:latin typeface="Arial MT"/>
                <a:cs typeface="Arial MT"/>
              </a:rPr>
              <a:t> </a:t>
            </a:r>
            <a:r>
              <a:rPr sz="1400" spc="-5" dirty="0">
                <a:latin typeface="Arial MT"/>
                <a:cs typeface="Arial MT"/>
              </a:rPr>
              <a:t>==&gt;</a:t>
            </a:r>
            <a:r>
              <a:rPr sz="1400" spc="-25" dirty="0">
                <a:latin typeface="Arial MT"/>
                <a:cs typeface="Arial MT"/>
              </a:rPr>
              <a:t> </a:t>
            </a:r>
            <a:r>
              <a:rPr sz="1400" spc="-5" dirty="0">
                <a:latin typeface="Arial MT"/>
                <a:cs typeface="Arial MT"/>
              </a:rPr>
              <a:t>No</a:t>
            </a:r>
            <a:endParaRPr sz="1400">
              <a:latin typeface="Arial MT"/>
              <a:cs typeface="Arial MT"/>
            </a:endParaRPr>
          </a:p>
          <a:p>
            <a:pPr>
              <a:spcBef>
                <a:spcPts val="5"/>
              </a:spcBef>
            </a:pPr>
            <a:endParaRPr sz="1450">
              <a:latin typeface="Arial MT"/>
              <a:cs typeface="Arial MT"/>
            </a:endParaRPr>
          </a:p>
          <a:p>
            <a:pPr marL="117475">
              <a:lnSpc>
                <a:spcPts val="1680"/>
              </a:lnSpc>
            </a:pPr>
            <a:r>
              <a:rPr sz="1400" spc="-10" dirty="0">
                <a:latin typeface="Arial MT"/>
                <a:cs typeface="Arial MT"/>
              </a:rPr>
              <a:t>(Refund=No, </a:t>
            </a:r>
            <a:r>
              <a:rPr sz="1400" spc="-5" dirty="0">
                <a:latin typeface="Arial MT"/>
                <a:cs typeface="Arial MT"/>
              </a:rPr>
              <a:t>Marital</a:t>
            </a:r>
            <a:r>
              <a:rPr sz="1400" spc="-10" dirty="0">
                <a:latin typeface="Arial MT"/>
                <a:cs typeface="Arial MT"/>
              </a:rPr>
              <a:t> </a:t>
            </a:r>
            <a:r>
              <a:rPr sz="1400" spc="-5" dirty="0">
                <a:latin typeface="Arial MT"/>
                <a:cs typeface="Arial MT"/>
              </a:rPr>
              <a:t>Status={Single,Divorced},</a:t>
            </a:r>
            <a:endParaRPr sz="1400">
              <a:latin typeface="Arial MT"/>
              <a:cs typeface="Arial MT"/>
            </a:endParaRPr>
          </a:p>
          <a:p>
            <a:pPr marL="117475">
              <a:lnSpc>
                <a:spcPts val="1680"/>
              </a:lnSpc>
            </a:pPr>
            <a:r>
              <a:rPr sz="1400" spc="-5" dirty="0">
                <a:latin typeface="Arial MT"/>
                <a:cs typeface="Arial MT"/>
              </a:rPr>
              <a:t>Taxable</a:t>
            </a:r>
            <a:r>
              <a:rPr sz="1400" spc="-30" dirty="0">
                <a:latin typeface="Arial MT"/>
                <a:cs typeface="Arial MT"/>
              </a:rPr>
              <a:t> </a:t>
            </a:r>
            <a:r>
              <a:rPr sz="1400" spc="-5" dirty="0">
                <a:latin typeface="Arial MT"/>
                <a:cs typeface="Arial MT"/>
              </a:rPr>
              <a:t>Income&gt;80K)</a:t>
            </a:r>
            <a:r>
              <a:rPr sz="1400" spc="-25" dirty="0">
                <a:latin typeface="Arial MT"/>
                <a:cs typeface="Arial MT"/>
              </a:rPr>
              <a:t> </a:t>
            </a:r>
            <a:r>
              <a:rPr sz="1400" spc="-5" dirty="0">
                <a:latin typeface="Arial MT"/>
                <a:cs typeface="Arial MT"/>
              </a:rPr>
              <a:t>==&gt;</a:t>
            </a:r>
            <a:r>
              <a:rPr sz="1400" spc="-20" dirty="0">
                <a:latin typeface="Arial MT"/>
                <a:cs typeface="Arial MT"/>
              </a:rPr>
              <a:t> </a:t>
            </a:r>
            <a:r>
              <a:rPr sz="1400" spc="-5" dirty="0">
                <a:latin typeface="Arial MT"/>
                <a:cs typeface="Arial MT"/>
              </a:rPr>
              <a:t>Yes</a:t>
            </a:r>
            <a:endParaRPr sz="1400">
              <a:latin typeface="Arial MT"/>
              <a:cs typeface="Arial MT"/>
            </a:endParaRPr>
          </a:p>
          <a:p>
            <a:pPr>
              <a:spcBef>
                <a:spcPts val="5"/>
              </a:spcBef>
            </a:pPr>
            <a:endParaRPr sz="1450">
              <a:latin typeface="Arial MT"/>
              <a:cs typeface="Arial MT"/>
            </a:endParaRPr>
          </a:p>
          <a:p>
            <a:pPr marL="117475"/>
            <a:r>
              <a:rPr sz="1400" spc="-10" dirty="0">
                <a:latin typeface="Arial MT"/>
                <a:cs typeface="Arial MT"/>
              </a:rPr>
              <a:t>(Refund=No,</a:t>
            </a:r>
            <a:r>
              <a:rPr sz="1400" spc="-5" dirty="0">
                <a:latin typeface="Arial MT"/>
                <a:cs typeface="Arial MT"/>
              </a:rPr>
              <a:t> Marital Status={Married}) ==&gt; No</a:t>
            </a:r>
            <a:endParaRPr sz="1400">
              <a:latin typeface="Arial MT"/>
              <a:cs typeface="Arial MT"/>
            </a:endParaRPr>
          </a:p>
        </p:txBody>
      </p:sp>
      <p:sp>
        <p:nvSpPr>
          <p:cNvPr id="39" name="object 39"/>
          <p:cNvSpPr/>
          <p:nvPr/>
        </p:nvSpPr>
        <p:spPr>
          <a:xfrm>
            <a:off x="5715000" y="2619375"/>
            <a:ext cx="609600" cy="95250"/>
          </a:xfrm>
          <a:custGeom>
            <a:avLst/>
            <a:gdLst/>
            <a:ahLst/>
            <a:cxnLst/>
            <a:rect l="l" t="t" r="r" b="b"/>
            <a:pathLst>
              <a:path w="609600" h="95250">
                <a:moveTo>
                  <a:pt x="514350" y="0"/>
                </a:moveTo>
                <a:lnTo>
                  <a:pt x="514350" y="95250"/>
                </a:lnTo>
                <a:lnTo>
                  <a:pt x="577850" y="63500"/>
                </a:lnTo>
                <a:lnTo>
                  <a:pt x="530225" y="63500"/>
                </a:lnTo>
                <a:lnTo>
                  <a:pt x="530225" y="31750"/>
                </a:lnTo>
                <a:lnTo>
                  <a:pt x="577850" y="31750"/>
                </a:lnTo>
                <a:lnTo>
                  <a:pt x="514350" y="0"/>
                </a:lnTo>
                <a:close/>
              </a:path>
              <a:path w="609600" h="95250">
                <a:moveTo>
                  <a:pt x="514350" y="31750"/>
                </a:moveTo>
                <a:lnTo>
                  <a:pt x="0" y="31750"/>
                </a:lnTo>
                <a:lnTo>
                  <a:pt x="0" y="63500"/>
                </a:lnTo>
                <a:lnTo>
                  <a:pt x="514350" y="63500"/>
                </a:lnTo>
                <a:lnTo>
                  <a:pt x="514350" y="31750"/>
                </a:lnTo>
                <a:close/>
              </a:path>
              <a:path w="609600" h="95250">
                <a:moveTo>
                  <a:pt x="577850" y="31750"/>
                </a:moveTo>
                <a:lnTo>
                  <a:pt x="530225" y="31750"/>
                </a:lnTo>
                <a:lnTo>
                  <a:pt x="530225" y="63500"/>
                </a:lnTo>
                <a:lnTo>
                  <a:pt x="577850" y="63500"/>
                </a:lnTo>
                <a:lnTo>
                  <a:pt x="609600" y="47625"/>
                </a:lnTo>
                <a:lnTo>
                  <a:pt x="577850" y="31750"/>
                </a:lnTo>
                <a:close/>
              </a:path>
            </a:pathLst>
          </a:custGeom>
          <a:solidFill>
            <a:srgbClr val="CC3300"/>
          </a:solidFill>
        </p:spPr>
        <p:txBody>
          <a:bodyPr wrap="square" lIns="0" tIns="0" rIns="0" bIns="0" rtlCol="0"/>
          <a:lstStyle/>
          <a:p>
            <a:endParaRPr/>
          </a:p>
        </p:txBody>
      </p:sp>
      <p:sp>
        <p:nvSpPr>
          <p:cNvPr id="40" name="object 40"/>
          <p:cNvSpPr txBox="1"/>
          <p:nvPr/>
        </p:nvSpPr>
        <p:spPr>
          <a:xfrm>
            <a:off x="5413375" y="4767408"/>
            <a:ext cx="4584700" cy="1123315"/>
          </a:xfrm>
          <a:prstGeom prst="rect">
            <a:avLst/>
          </a:prstGeom>
        </p:spPr>
        <p:txBody>
          <a:bodyPr vert="horz" wrap="square" lIns="0" tIns="149860" rIns="0" bIns="0" rtlCol="0">
            <a:spAutoFit/>
          </a:bodyPr>
          <a:lstStyle/>
          <a:p>
            <a:pPr marL="12700">
              <a:spcBef>
                <a:spcPts val="1180"/>
              </a:spcBef>
            </a:pPr>
            <a:r>
              <a:rPr spc="-5" dirty="0">
                <a:latin typeface="Arial MT"/>
                <a:cs typeface="Arial MT"/>
              </a:rPr>
              <a:t>Rules</a:t>
            </a:r>
            <a:r>
              <a:rPr dirty="0">
                <a:latin typeface="Arial MT"/>
                <a:cs typeface="Arial MT"/>
              </a:rPr>
              <a:t> </a:t>
            </a:r>
            <a:r>
              <a:rPr spc="-5" dirty="0">
                <a:latin typeface="Arial MT"/>
                <a:cs typeface="Arial MT"/>
              </a:rPr>
              <a:t>are</a:t>
            </a:r>
            <a:r>
              <a:rPr spc="-20" dirty="0">
                <a:latin typeface="Arial MT"/>
                <a:cs typeface="Arial MT"/>
              </a:rPr>
              <a:t> </a:t>
            </a:r>
            <a:r>
              <a:rPr spc="-5" dirty="0">
                <a:latin typeface="Arial MT"/>
                <a:cs typeface="Arial MT"/>
              </a:rPr>
              <a:t>mutually</a:t>
            </a:r>
            <a:r>
              <a:rPr spc="5" dirty="0">
                <a:latin typeface="Arial MT"/>
                <a:cs typeface="Arial MT"/>
              </a:rPr>
              <a:t> </a:t>
            </a:r>
            <a:r>
              <a:rPr spc="-5" dirty="0">
                <a:latin typeface="Arial MT"/>
                <a:cs typeface="Arial MT"/>
              </a:rPr>
              <a:t>exclusive</a:t>
            </a:r>
            <a:r>
              <a:rPr spc="20" dirty="0">
                <a:latin typeface="Arial MT"/>
                <a:cs typeface="Arial MT"/>
              </a:rPr>
              <a:t> </a:t>
            </a:r>
            <a:r>
              <a:rPr spc="-10" dirty="0">
                <a:latin typeface="Arial MT"/>
                <a:cs typeface="Arial MT"/>
              </a:rPr>
              <a:t>and </a:t>
            </a:r>
            <a:r>
              <a:rPr spc="-5" dirty="0">
                <a:latin typeface="Arial MT"/>
                <a:cs typeface="Arial MT"/>
              </a:rPr>
              <a:t>exhaustive</a:t>
            </a:r>
            <a:endParaRPr>
              <a:latin typeface="Arial MT"/>
              <a:cs typeface="Arial MT"/>
            </a:endParaRPr>
          </a:p>
          <a:p>
            <a:pPr marL="12700" marR="5080">
              <a:spcBef>
                <a:spcPts val="1080"/>
              </a:spcBef>
            </a:pPr>
            <a:r>
              <a:rPr spc="-5" dirty="0">
                <a:latin typeface="Arial MT"/>
                <a:cs typeface="Arial MT"/>
              </a:rPr>
              <a:t>Rule</a:t>
            </a:r>
            <a:r>
              <a:rPr dirty="0">
                <a:latin typeface="Arial MT"/>
                <a:cs typeface="Arial MT"/>
              </a:rPr>
              <a:t> set </a:t>
            </a:r>
            <a:r>
              <a:rPr spc="-5" dirty="0">
                <a:latin typeface="Arial MT"/>
                <a:cs typeface="Arial MT"/>
              </a:rPr>
              <a:t>contains</a:t>
            </a:r>
            <a:r>
              <a:rPr spc="10" dirty="0">
                <a:latin typeface="Arial MT"/>
                <a:cs typeface="Arial MT"/>
              </a:rPr>
              <a:t> </a:t>
            </a:r>
            <a:r>
              <a:rPr spc="-5" dirty="0">
                <a:latin typeface="Arial MT"/>
                <a:cs typeface="Arial MT"/>
              </a:rPr>
              <a:t>as much</a:t>
            </a:r>
            <a:r>
              <a:rPr dirty="0">
                <a:latin typeface="Arial MT"/>
                <a:cs typeface="Arial MT"/>
              </a:rPr>
              <a:t> </a:t>
            </a:r>
            <a:r>
              <a:rPr spc="-5" dirty="0">
                <a:latin typeface="Arial MT"/>
                <a:cs typeface="Arial MT"/>
              </a:rPr>
              <a:t>information</a:t>
            </a:r>
            <a:r>
              <a:rPr spc="5" dirty="0">
                <a:latin typeface="Arial MT"/>
                <a:cs typeface="Arial MT"/>
              </a:rPr>
              <a:t> </a:t>
            </a:r>
            <a:r>
              <a:rPr spc="-5" dirty="0">
                <a:latin typeface="Arial MT"/>
                <a:cs typeface="Arial MT"/>
              </a:rPr>
              <a:t>as</a:t>
            </a:r>
            <a:r>
              <a:rPr dirty="0">
                <a:latin typeface="Arial MT"/>
                <a:cs typeface="Arial MT"/>
              </a:rPr>
              <a:t> the </a:t>
            </a:r>
            <a:r>
              <a:rPr spc="-484" dirty="0">
                <a:latin typeface="Arial MT"/>
                <a:cs typeface="Arial MT"/>
              </a:rPr>
              <a:t> </a:t>
            </a:r>
            <a:r>
              <a:rPr dirty="0">
                <a:latin typeface="Arial MT"/>
                <a:cs typeface="Arial MT"/>
              </a:rPr>
              <a:t>tree</a:t>
            </a:r>
            <a:endParaRPr>
              <a:latin typeface="Arial MT"/>
              <a:cs typeface="Arial M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3952" y="461594"/>
            <a:ext cx="5321300" cy="629018"/>
          </a:xfrm>
          <a:prstGeom prst="rect">
            <a:avLst/>
          </a:prstGeom>
        </p:spPr>
        <p:txBody>
          <a:bodyPr vert="horz" wrap="square" lIns="0" tIns="13335" rIns="0" bIns="0" rtlCol="0">
            <a:spAutoFit/>
          </a:bodyPr>
          <a:lstStyle/>
          <a:p>
            <a:pPr marL="12700">
              <a:spcBef>
                <a:spcPts val="105"/>
              </a:spcBef>
            </a:pPr>
            <a:r>
              <a:rPr dirty="0"/>
              <a:t>Rules</a:t>
            </a:r>
            <a:r>
              <a:rPr spc="-20" dirty="0"/>
              <a:t> </a:t>
            </a:r>
            <a:r>
              <a:rPr spc="-5" dirty="0"/>
              <a:t>Can</a:t>
            </a:r>
            <a:r>
              <a:rPr spc="-20" dirty="0"/>
              <a:t> </a:t>
            </a:r>
            <a:r>
              <a:rPr dirty="0"/>
              <a:t>Be</a:t>
            </a:r>
            <a:r>
              <a:rPr spc="-20" dirty="0"/>
              <a:t> </a:t>
            </a:r>
            <a:r>
              <a:rPr spc="-5" dirty="0"/>
              <a:t>Simplified</a:t>
            </a:r>
          </a:p>
        </p:txBody>
      </p:sp>
      <p:grpSp>
        <p:nvGrpSpPr>
          <p:cNvPr id="3" name="object 3"/>
          <p:cNvGrpSpPr/>
          <p:nvPr/>
        </p:nvGrpSpPr>
        <p:grpSpPr>
          <a:xfrm>
            <a:off x="3998799" y="2848451"/>
            <a:ext cx="1274445" cy="1795145"/>
            <a:chOff x="2474798" y="2848450"/>
            <a:chExt cx="1274445" cy="1795145"/>
          </a:xfrm>
        </p:grpSpPr>
        <p:sp>
          <p:nvSpPr>
            <p:cNvPr id="4" name="object 4"/>
            <p:cNvSpPr/>
            <p:nvPr/>
          </p:nvSpPr>
          <p:spPr>
            <a:xfrm>
              <a:off x="2479878" y="3866077"/>
              <a:ext cx="240665" cy="370840"/>
            </a:xfrm>
            <a:custGeom>
              <a:avLst/>
              <a:gdLst/>
              <a:ahLst/>
              <a:cxnLst/>
              <a:rect l="l" t="t" r="r" b="b"/>
              <a:pathLst>
                <a:path w="240664" h="370839">
                  <a:moveTo>
                    <a:pt x="0" y="0"/>
                  </a:moveTo>
                  <a:lnTo>
                    <a:pt x="240172" y="370565"/>
                  </a:lnTo>
                </a:path>
              </a:pathLst>
            </a:custGeom>
            <a:ln w="9743">
              <a:solidFill>
                <a:srgbClr val="000000"/>
              </a:solidFill>
            </a:ln>
          </p:spPr>
          <p:txBody>
            <a:bodyPr wrap="square" lIns="0" tIns="0" rIns="0" bIns="0" rtlCol="0"/>
            <a:lstStyle/>
            <a:p>
              <a:endParaRPr/>
            </a:p>
          </p:txBody>
        </p:sp>
        <p:sp>
          <p:nvSpPr>
            <p:cNvPr id="5" name="object 5"/>
            <p:cNvSpPr/>
            <p:nvPr/>
          </p:nvSpPr>
          <p:spPr>
            <a:xfrm>
              <a:off x="2652772" y="4191495"/>
              <a:ext cx="115570" cy="108585"/>
            </a:xfrm>
            <a:custGeom>
              <a:avLst/>
              <a:gdLst/>
              <a:ahLst/>
              <a:cxnLst/>
              <a:rect l="l" t="t" r="r" b="b"/>
              <a:pathLst>
                <a:path w="115569" h="108585">
                  <a:moveTo>
                    <a:pt x="96221" y="0"/>
                  </a:moveTo>
                  <a:lnTo>
                    <a:pt x="0" y="54295"/>
                  </a:lnTo>
                  <a:lnTo>
                    <a:pt x="115389" y="108274"/>
                  </a:lnTo>
                  <a:lnTo>
                    <a:pt x="96221" y="0"/>
                  </a:lnTo>
                  <a:close/>
                </a:path>
              </a:pathLst>
            </a:custGeom>
            <a:solidFill>
              <a:srgbClr val="000000"/>
            </a:solidFill>
          </p:spPr>
          <p:txBody>
            <a:bodyPr wrap="square" lIns="0" tIns="0" rIns="0" bIns="0" rtlCol="0"/>
            <a:lstStyle/>
            <a:p>
              <a:endParaRPr/>
            </a:p>
          </p:txBody>
        </p:sp>
        <p:sp>
          <p:nvSpPr>
            <p:cNvPr id="6" name="object 6"/>
            <p:cNvSpPr/>
            <p:nvPr/>
          </p:nvSpPr>
          <p:spPr>
            <a:xfrm>
              <a:off x="2556802" y="4299775"/>
              <a:ext cx="635000" cy="344170"/>
            </a:xfrm>
            <a:custGeom>
              <a:avLst/>
              <a:gdLst/>
              <a:ahLst/>
              <a:cxnLst/>
              <a:rect l="l" t="t" r="r" b="b"/>
              <a:pathLst>
                <a:path w="635000" h="344170">
                  <a:moveTo>
                    <a:pt x="634707" y="54279"/>
                  </a:moveTo>
                  <a:lnTo>
                    <a:pt x="629577" y="34353"/>
                  </a:lnTo>
                  <a:lnTo>
                    <a:pt x="615442" y="16967"/>
                  </a:lnTo>
                  <a:lnTo>
                    <a:pt x="594106" y="4660"/>
                  </a:lnTo>
                  <a:lnTo>
                    <a:pt x="567423" y="0"/>
                  </a:lnTo>
                  <a:lnTo>
                    <a:pt x="57632" y="0"/>
                  </a:lnTo>
                  <a:lnTo>
                    <a:pt x="36410" y="4660"/>
                  </a:lnTo>
                  <a:lnTo>
                    <a:pt x="17957" y="16967"/>
                  </a:lnTo>
                  <a:lnTo>
                    <a:pt x="4927" y="34353"/>
                  </a:lnTo>
                  <a:lnTo>
                    <a:pt x="0" y="54279"/>
                  </a:lnTo>
                  <a:lnTo>
                    <a:pt x="0" y="289433"/>
                  </a:lnTo>
                  <a:lnTo>
                    <a:pt x="4927" y="313105"/>
                  </a:lnTo>
                  <a:lnTo>
                    <a:pt x="17957" y="330073"/>
                  </a:lnTo>
                  <a:lnTo>
                    <a:pt x="36410" y="340296"/>
                  </a:lnTo>
                  <a:lnTo>
                    <a:pt x="57632" y="343725"/>
                  </a:lnTo>
                  <a:lnTo>
                    <a:pt x="567423" y="343725"/>
                  </a:lnTo>
                  <a:lnTo>
                    <a:pt x="594106" y="340296"/>
                  </a:lnTo>
                  <a:lnTo>
                    <a:pt x="615442" y="330073"/>
                  </a:lnTo>
                  <a:lnTo>
                    <a:pt x="629577" y="313105"/>
                  </a:lnTo>
                  <a:lnTo>
                    <a:pt x="634707" y="289433"/>
                  </a:lnTo>
                  <a:lnTo>
                    <a:pt x="634707" y="54279"/>
                  </a:lnTo>
                  <a:close/>
                </a:path>
              </a:pathLst>
            </a:custGeom>
            <a:solidFill>
              <a:srgbClr val="33CCFF"/>
            </a:solidFill>
          </p:spPr>
          <p:txBody>
            <a:bodyPr wrap="square" lIns="0" tIns="0" rIns="0" bIns="0" rtlCol="0"/>
            <a:lstStyle/>
            <a:p>
              <a:endParaRPr/>
            </a:p>
          </p:txBody>
        </p:sp>
        <p:sp>
          <p:nvSpPr>
            <p:cNvPr id="7" name="object 7"/>
            <p:cNvSpPr/>
            <p:nvPr/>
          </p:nvSpPr>
          <p:spPr>
            <a:xfrm>
              <a:off x="3326067" y="2853530"/>
              <a:ext cx="356235" cy="344170"/>
            </a:xfrm>
            <a:custGeom>
              <a:avLst/>
              <a:gdLst/>
              <a:ahLst/>
              <a:cxnLst/>
              <a:rect l="l" t="t" r="r" b="b"/>
              <a:pathLst>
                <a:path w="356235" h="344169">
                  <a:moveTo>
                    <a:pt x="0" y="0"/>
                  </a:moveTo>
                  <a:lnTo>
                    <a:pt x="355688" y="343741"/>
                  </a:lnTo>
                </a:path>
              </a:pathLst>
            </a:custGeom>
            <a:ln w="9742">
              <a:solidFill>
                <a:srgbClr val="000000"/>
              </a:solidFill>
            </a:ln>
          </p:spPr>
          <p:txBody>
            <a:bodyPr wrap="square" lIns="0" tIns="0" rIns="0" bIns="0" rtlCol="0"/>
            <a:lstStyle/>
            <a:p>
              <a:endParaRPr/>
            </a:p>
          </p:txBody>
        </p:sp>
        <p:sp>
          <p:nvSpPr>
            <p:cNvPr id="8" name="object 8"/>
            <p:cNvSpPr/>
            <p:nvPr/>
          </p:nvSpPr>
          <p:spPr>
            <a:xfrm>
              <a:off x="3623871" y="3142963"/>
              <a:ext cx="125730" cy="108585"/>
            </a:xfrm>
            <a:custGeom>
              <a:avLst/>
              <a:gdLst/>
              <a:ahLst/>
              <a:cxnLst/>
              <a:rect l="l" t="t" r="r" b="b"/>
              <a:pathLst>
                <a:path w="125729" h="108585">
                  <a:moveTo>
                    <a:pt x="77053" y="0"/>
                  </a:moveTo>
                  <a:lnTo>
                    <a:pt x="0" y="72326"/>
                  </a:lnTo>
                  <a:lnTo>
                    <a:pt x="125163" y="108236"/>
                  </a:lnTo>
                  <a:lnTo>
                    <a:pt x="77053" y="0"/>
                  </a:lnTo>
                  <a:close/>
                </a:path>
              </a:pathLst>
            </a:custGeom>
            <a:solidFill>
              <a:srgbClr val="000000"/>
            </a:solidFill>
          </p:spPr>
          <p:txBody>
            <a:bodyPr wrap="square" lIns="0" tIns="0" rIns="0" bIns="0" rtlCol="0"/>
            <a:lstStyle/>
            <a:p>
              <a:endParaRPr/>
            </a:p>
          </p:txBody>
        </p:sp>
      </p:grpSp>
      <p:grpSp>
        <p:nvGrpSpPr>
          <p:cNvPr id="9" name="object 9"/>
          <p:cNvGrpSpPr/>
          <p:nvPr/>
        </p:nvGrpSpPr>
        <p:grpSpPr>
          <a:xfrm>
            <a:off x="2571362" y="3861206"/>
            <a:ext cx="663575" cy="800735"/>
            <a:chOff x="1047361" y="3861205"/>
            <a:chExt cx="663575" cy="800735"/>
          </a:xfrm>
        </p:grpSpPr>
        <p:sp>
          <p:nvSpPr>
            <p:cNvPr id="10" name="object 10"/>
            <p:cNvSpPr/>
            <p:nvPr/>
          </p:nvSpPr>
          <p:spPr>
            <a:xfrm>
              <a:off x="1422218" y="3866077"/>
              <a:ext cx="212090" cy="361950"/>
            </a:xfrm>
            <a:custGeom>
              <a:avLst/>
              <a:gdLst/>
              <a:ahLst/>
              <a:cxnLst/>
              <a:rect l="l" t="t" r="r" b="b"/>
              <a:pathLst>
                <a:path w="212089" h="361950">
                  <a:moveTo>
                    <a:pt x="211648" y="0"/>
                  </a:moveTo>
                  <a:lnTo>
                    <a:pt x="0" y="361404"/>
                  </a:lnTo>
                </a:path>
              </a:pathLst>
            </a:custGeom>
            <a:ln w="9743">
              <a:solidFill>
                <a:srgbClr val="000000"/>
              </a:solidFill>
            </a:ln>
          </p:spPr>
          <p:txBody>
            <a:bodyPr wrap="square" lIns="0" tIns="0" rIns="0" bIns="0" rtlCol="0"/>
            <a:lstStyle/>
            <a:p>
              <a:endParaRPr/>
            </a:p>
          </p:txBody>
        </p:sp>
        <p:sp>
          <p:nvSpPr>
            <p:cNvPr id="11" name="object 11"/>
            <p:cNvSpPr/>
            <p:nvPr/>
          </p:nvSpPr>
          <p:spPr>
            <a:xfrm>
              <a:off x="1383857" y="4191495"/>
              <a:ext cx="96520" cy="108585"/>
            </a:xfrm>
            <a:custGeom>
              <a:avLst/>
              <a:gdLst/>
              <a:ahLst/>
              <a:cxnLst/>
              <a:rect l="l" t="t" r="r" b="b"/>
              <a:pathLst>
                <a:path w="96519" h="108585">
                  <a:moveTo>
                    <a:pt x="0" y="0"/>
                  </a:moveTo>
                  <a:lnTo>
                    <a:pt x="0" y="108274"/>
                  </a:lnTo>
                  <a:lnTo>
                    <a:pt x="96221" y="45146"/>
                  </a:lnTo>
                  <a:lnTo>
                    <a:pt x="0" y="0"/>
                  </a:lnTo>
                  <a:close/>
                </a:path>
              </a:pathLst>
            </a:custGeom>
            <a:solidFill>
              <a:srgbClr val="000000"/>
            </a:solidFill>
          </p:spPr>
          <p:txBody>
            <a:bodyPr wrap="square" lIns="0" tIns="0" rIns="0" bIns="0" rtlCol="0"/>
            <a:lstStyle/>
            <a:p>
              <a:endParaRPr/>
            </a:p>
          </p:txBody>
        </p:sp>
        <p:sp>
          <p:nvSpPr>
            <p:cNvPr id="12" name="object 12"/>
            <p:cNvSpPr/>
            <p:nvPr/>
          </p:nvSpPr>
          <p:spPr>
            <a:xfrm>
              <a:off x="1047356" y="4318076"/>
              <a:ext cx="663575" cy="343535"/>
            </a:xfrm>
            <a:custGeom>
              <a:avLst/>
              <a:gdLst/>
              <a:ahLst/>
              <a:cxnLst/>
              <a:rect l="l" t="t" r="r" b="b"/>
              <a:pathLst>
                <a:path w="663575" h="343535">
                  <a:moveTo>
                    <a:pt x="663244" y="53975"/>
                  </a:moveTo>
                  <a:lnTo>
                    <a:pt x="658317" y="34213"/>
                  </a:lnTo>
                  <a:lnTo>
                    <a:pt x="645312" y="16929"/>
                  </a:lnTo>
                  <a:lnTo>
                    <a:pt x="626884" y="4660"/>
                  </a:lnTo>
                  <a:lnTo>
                    <a:pt x="605688" y="0"/>
                  </a:lnTo>
                  <a:lnTo>
                    <a:pt x="67284" y="0"/>
                  </a:lnTo>
                  <a:lnTo>
                    <a:pt x="40589" y="4660"/>
                  </a:lnTo>
                  <a:lnTo>
                    <a:pt x="19253" y="16929"/>
                  </a:lnTo>
                  <a:lnTo>
                    <a:pt x="5118" y="34213"/>
                  </a:lnTo>
                  <a:lnTo>
                    <a:pt x="0" y="53975"/>
                  </a:lnTo>
                  <a:lnTo>
                    <a:pt x="0" y="289128"/>
                  </a:lnTo>
                  <a:lnTo>
                    <a:pt x="5118" y="309067"/>
                  </a:lnTo>
                  <a:lnTo>
                    <a:pt x="19253" y="326453"/>
                  </a:lnTo>
                  <a:lnTo>
                    <a:pt x="40589" y="338747"/>
                  </a:lnTo>
                  <a:lnTo>
                    <a:pt x="67284" y="343420"/>
                  </a:lnTo>
                  <a:lnTo>
                    <a:pt x="605688" y="343420"/>
                  </a:lnTo>
                  <a:lnTo>
                    <a:pt x="626884" y="338747"/>
                  </a:lnTo>
                  <a:lnTo>
                    <a:pt x="645312" y="326453"/>
                  </a:lnTo>
                  <a:lnTo>
                    <a:pt x="658317" y="309067"/>
                  </a:lnTo>
                  <a:lnTo>
                    <a:pt x="663244" y="289128"/>
                  </a:lnTo>
                  <a:lnTo>
                    <a:pt x="663244" y="53975"/>
                  </a:lnTo>
                  <a:close/>
                </a:path>
              </a:pathLst>
            </a:custGeom>
            <a:solidFill>
              <a:srgbClr val="33CCFF"/>
            </a:solidFill>
          </p:spPr>
          <p:txBody>
            <a:bodyPr wrap="square" lIns="0" tIns="0" rIns="0" bIns="0" rtlCol="0"/>
            <a:lstStyle/>
            <a:p>
              <a:endParaRPr/>
            </a:p>
          </p:txBody>
        </p:sp>
      </p:grpSp>
      <p:grpSp>
        <p:nvGrpSpPr>
          <p:cNvPr id="13" name="object 13"/>
          <p:cNvGrpSpPr/>
          <p:nvPr/>
        </p:nvGrpSpPr>
        <p:grpSpPr>
          <a:xfrm>
            <a:off x="3561616" y="2848659"/>
            <a:ext cx="370840" cy="402590"/>
            <a:chOff x="2037616" y="2848659"/>
            <a:chExt cx="370840" cy="402590"/>
          </a:xfrm>
        </p:grpSpPr>
        <p:sp>
          <p:nvSpPr>
            <p:cNvPr id="14" name="object 14"/>
            <p:cNvSpPr/>
            <p:nvPr/>
          </p:nvSpPr>
          <p:spPr>
            <a:xfrm>
              <a:off x="2076079" y="2853530"/>
              <a:ext cx="327025" cy="344170"/>
            </a:xfrm>
            <a:custGeom>
              <a:avLst/>
              <a:gdLst/>
              <a:ahLst/>
              <a:cxnLst/>
              <a:rect l="l" t="t" r="r" b="b"/>
              <a:pathLst>
                <a:path w="327025" h="344169">
                  <a:moveTo>
                    <a:pt x="327000" y="0"/>
                  </a:moveTo>
                  <a:lnTo>
                    <a:pt x="0" y="343741"/>
                  </a:lnTo>
                </a:path>
              </a:pathLst>
            </a:custGeom>
            <a:ln w="9742">
              <a:solidFill>
                <a:srgbClr val="000000"/>
              </a:solidFill>
            </a:ln>
          </p:spPr>
          <p:txBody>
            <a:bodyPr wrap="square" lIns="0" tIns="0" rIns="0" bIns="0" rtlCol="0"/>
            <a:lstStyle/>
            <a:p>
              <a:endParaRPr/>
            </a:p>
          </p:txBody>
        </p:sp>
        <p:sp>
          <p:nvSpPr>
            <p:cNvPr id="15" name="object 15"/>
            <p:cNvSpPr/>
            <p:nvPr/>
          </p:nvSpPr>
          <p:spPr>
            <a:xfrm>
              <a:off x="2037616" y="3142963"/>
              <a:ext cx="106045" cy="108585"/>
            </a:xfrm>
            <a:custGeom>
              <a:avLst/>
              <a:gdLst/>
              <a:ahLst/>
              <a:cxnLst/>
              <a:rect l="l" t="t" r="r" b="b"/>
              <a:pathLst>
                <a:path w="106044" h="108585">
                  <a:moveTo>
                    <a:pt x="28942" y="0"/>
                  </a:moveTo>
                  <a:lnTo>
                    <a:pt x="0" y="108236"/>
                  </a:lnTo>
                  <a:lnTo>
                    <a:pt x="105741" y="72326"/>
                  </a:lnTo>
                  <a:lnTo>
                    <a:pt x="28942" y="0"/>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3710597" y="1800433"/>
            <a:ext cx="581660" cy="456565"/>
            <a:chOff x="2186597" y="1800432"/>
            <a:chExt cx="581660" cy="456565"/>
          </a:xfrm>
        </p:grpSpPr>
        <p:sp>
          <p:nvSpPr>
            <p:cNvPr id="17" name="object 17"/>
            <p:cNvSpPr/>
            <p:nvPr/>
          </p:nvSpPr>
          <p:spPr>
            <a:xfrm>
              <a:off x="2191468" y="1805303"/>
              <a:ext cx="509905" cy="398145"/>
            </a:xfrm>
            <a:custGeom>
              <a:avLst/>
              <a:gdLst/>
              <a:ahLst/>
              <a:cxnLst/>
              <a:rect l="l" t="t" r="r" b="b"/>
              <a:pathLst>
                <a:path w="509905" h="398144">
                  <a:moveTo>
                    <a:pt x="0" y="0"/>
                  </a:moveTo>
                  <a:lnTo>
                    <a:pt x="509414" y="397669"/>
                  </a:lnTo>
                </a:path>
              </a:pathLst>
            </a:custGeom>
            <a:ln w="9742">
              <a:solidFill>
                <a:srgbClr val="000000"/>
              </a:solidFill>
            </a:ln>
          </p:spPr>
          <p:txBody>
            <a:bodyPr wrap="square" lIns="0" tIns="0" rIns="0" bIns="0" rtlCol="0"/>
            <a:lstStyle/>
            <a:p>
              <a:endParaRPr/>
            </a:p>
          </p:txBody>
        </p:sp>
        <p:sp>
          <p:nvSpPr>
            <p:cNvPr id="18" name="object 18"/>
            <p:cNvSpPr/>
            <p:nvPr/>
          </p:nvSpPr>
          <p:spPr>
            <a:xfrm>
              <a:off x="2643378" y="2148664"/>
              <a:ext cx="125095" cy="108585"/>
            </a:xfrm>
            <a:custGeom>
              <a:avLst/>
              <a:gdLst/>
              <a:ahLst/>
              <a:cxnLst/>
              <a:rect l="l" t="t" r="r" b="b"/>
              <a:pathLst>
                <a:path w="125094" h="108585">
                  <a:moveTo>
                    <a:pt x="76672" y="0"/>
                  </a:moveTo>
                  <a:lnTo>
                    <a:pt x="0" y="72326"/>
                  </a:lnTo>
                  <a:lnTo>
                    <a:pt x="124783" y="108236"/>
                  </a:lnTo>
                  <a:lnTo>
                    <a:pt x="76672" y="0"/>
                  </a:lnTo>
                  <a:close/>
                </a:path>
              </a:pathLst>
            </a:custGeom>
            <a:solidFill>
              <a:srgbClr val="000000"/>
            </a:solidFill>
          </p:spPr>
          <p:txBody>
            <a:bodyPr wrap="square" lIns="0" tIns="0" rIns="0" bIns="0" rtlCol="0"/>
            <a:lstStyle/>
            <a:p>
              <a:endParaRPr/>
            </a:p>
          </p:txBody>
        </p:sp>
      </p:grpSp>
      <p:grpSp>
        <p:nvGrpSpPr>
          <p:cNvPr id="19" name="object 19"/>
          <p:cNvGrpSpPr/>
          <p:nvPr/>
        </p:nvGrpSpPr>
        <p:grpSpPr>
          <a:xfrm>
            <a:off x="2004039" y="1800432"/>
            <a:ext cx="899160" cy="791210"/>
            <a:chOff x="480039" y="1800432"/>
            <a:chExt cx="899160" cy="791210"/>
          </a:xfrm>
        </p:grpSpPr>
        <p:sp>
          <p:nvSpPr>
            <p:cNvPr id="20" name="object 20"/>
            <p:cNvSpPr/>
            <p:nvPr/>
          </p:nvSpPr>
          <p:spPr>
            <a:xfrm>
              <a:off x="864642" y="1805303"/>
              <a:ext cx="509905" cy="398145"/>
            </a:xfrm>
            <a:custGeom>
              <a:avLst/>
              <a:gdLst/>
              <a:ahLst/>
              <a:cxnLst/>
              <a:rect l="l" t="t" r="r" b="b"/>
              <a:pathLst>
                <a:path w="509905" h="398144">
                  <a:moveTo>
                    <a:pt x="509465" y="0"/>
                  </a:moveTo>
                  <a:lnTo>
                    <a:pt x="0" y="397669"/>
                  </a:lnTo>
                </a:path>
              </a:pathLst>
            </a:custGeom>
            <a:ln w="9742">
              <a:solidFill>
                <a:srgbClr val="000000"/>
              </a:solidFill>
            </a:ln>
          </p:spPr>
          <p:txBody>
            <a:bodyPr wrap="square" lIns="0" tIns="0" rIns="0" bIns="0" rtlCol="0"/>
            <a:lstStyle/>
            <a:p>
              <a:endParaRPr/>
            </a:p>
          </p:txBody>
        </p:sp>
        <p:sp>
          <p:nvSpPr>
            <p:cNvPr id="21" name="object 21"/>
            <p:cNvSpPr/>
            <p:nvPr/>
          </p:nvSpPr>
          <p:spPr>
            <a:xfrm>
              <a:off x="807087" y="2148664"/>
              <a:ext cx="125095" cy="108585"/>
            </a:xfrm>
            <a:custGeom>
              <a:avLst/>
              <a:gdLst/>
              <a:ahLst/>
              <a:cxnLst/>
              <a:rect l="l" t="t" r="r" b="b"/>
              <a:pathLst>
                <a:path w="125094" h="108585">
                  <a:moveTo>
                    <a:pt x="47818" y="0"/>
                  </a:moveTo>
                  <a:lnTo>
                    <a:pt x="0" y="108236"/>
                  </a:lnTo>
                  <a:lnTo>
                    <a:pt x="124859" y="72326"/>
                  </a:lnTo>
                  <a:lnTo>
                    <a:pt x="47818" y="0"/>
                  </a:lnTo>
                  <a:close/>
                </a:path>
              </a:pathLst>
            </a:custGeom>
            <a:solidFill>
              <a:srgbClr val="000000"/>
            </a:solidFill>
          </p:spPr>
          <p:txBody>
            <a:bodyPr wrap="square" lIns="0" tIns="0" rIns="0" bIns="0" rtlCol="0"/>
            <a:lstStyle/>
            <a:p>
              <a:endParaRPr/>
            </a:p>
          </p:txBody>
        </p:sp>
        <p:sp>
          <p:nvSpPr>
            <p:cNvPr id="22" name="object 22"/>
            <p:cNvSpPr/>
            <p:nvPr/>
          </p:nvSpPr>
          <p:spPr>
            <a:xfrm>
              <a:off x="480034" y="2266175"/>
              <a:ext cx="692785" cy="325755"/>
            </a:xfrm>
            <a:custGeom>
              <a:avLst/>
              <a:gdLst/>
              <a:ahLst/>
              <a:cxnLst/>
              <a:rect l="l" t="t" r="r" b="b"/>
              <a:pathLst>
                <a:path w="692785" h="325755">
                  <a:moveTo>
                    <a:pt x="692162" y="54178"/>
                  </a:moveTo>
                  <a:lnTo>
                    <a:pt x="687247" y="30403"/>
                  </a:lnTo>
                  <a:lnTo>
                    <a:pt x="674243" y="13474"/>
                  </a:lnTo>
                  <a:lnTo>
                    <a:pt x="655815" y="3352"/>
                  </a:lnTo>
                  <a:lnTo>
                    <a:pt x="634606" y="0"/>
                  </a:lnTo>
                  <a:lnTo>
                    <a:pt x="57556" y="0"/>
                  </a:lnTo>
                  <a:lnTo>
                    <a:pt x="36487" y="3352"/>
                  </a:lnTo>
                  <a:lnTo>
                    <a:pt x="18046" y="13474"/>
                  </a:lnTo>
                  <a:lnTo>
                    <a:pt x="4965" y="30403"/>
                  </a:lnTo>
                  <a:lnTo>
                    <a:pt x="0" y="54178"/>
                  </a:lnTo>
                  <a:lnTo>
                    <a:pt x="0" y="271030"/>
                  </a:lnTo>
                  <a:lnTo>
                    <a:pt x="4965" y="290969"/>
                  </a:lnTo>
                  <a:lnTo>
                    <a:pt x="18046" y="308368"/>
                  </a:lnTo>
                  <a:lnTo>
                    <a:pt x="36487" y="320675"/>
                  </a:lnTo>
                  <a:lnTo>
                    <a:pt x="57556" y="325335"/>
                  </a:lnTo>
                  <a:lnTo>
                    <a:pt x="634606" y="325335"/>
                  </a:lnTo>
                  <a:lnTo>
                    <a:pt x="655815" y="320675"/>
                  </a:lnTo>
                  <a:lnTo>
                    <a:pt x="674243" y="308368"/>
                  </a:lnTo>
                  <a:lnTo>
                    <a:pt x="687247" y="290969"/>
                  </a:lnTo>
                  <a:lnTo>
                    <a:pt x="692162" y="271030"/>
                  </a:lnTo>
                  <a:lnTo>
                    <a:pt x="692162" y="54178"/>
                  </a:lnTo>
                  <a:close/>
                </a:path>
              </a:pathLst>
            </a:custGeom>
            <a:solidFill>
              <a:srgbClr val="33CCFF"/>
            </a:solidFill>
          </p:spPr>
          <p:txBody>
            <a:bodyPr wrap="square" lIns="0" tIns="0" rIns="0" bIns="0" rtlCol="0"/>
            <a:lstStyle/>
            <a:p>
              <a:endParaRPr/>
            </a:p>
          </p:txBody>
        </p:sp>
      </p:grpSp>
      <p:sp>
        <p:nvSpPr>
          <p:cNvPr id="23" name="object 23"/>
          <p:cNvSpPr txBox="1"/>
          <p:nvPr/>
        </p:nvSpPr>
        <p:spPr>
          <a:xfrm>
            <a:off x="4144904" y="4332889"/>
            <a:ext cx="411480" cy="242374"/>
          </a:xfrm>
          <a:prstGeom prst="rect">
            <a:avLst/>
          </a:prstGeom>
        </p:spPr>
        <p:txBody>
          <a:bodyPr vert="horz" wrap="square" lIns="0" tIns="11430" rIns="0" bIns="0" rtlCol="0">
            <a:spAutoFit/>
          </a:bodyPr>
          <a:lstStyle/>
          <a:p>
            <a:pPr marL="12700">
              <a:spcBef>
                <a:spcPts val="90"/>
              </a:spcBef>
            </a:pPr>
            <a:r>
              <a:rPr sz="1500" b="1" spc="-20" dirty="0">
                <a:solidFill>
                  <a:srgbClr val="800000"/>
                </a:solidFill>
                <a:latin typeface="Arial"/>
                <a:cs typeface="Arial"/>
              </a:rPr>
              <a:t>Y</a:t>
            </a:r>
            <a:r>
              <a:rPr sz="1500" b="1" spc="50" dirty="0">
                <a:solidFill>
                  <a:srgbClr val="800000"/>
                </a:solidFill>
                <a:latin typeface="Arial"/>
                <a:cs typeface="Arial"/>
              </a:rPr>
              <a:t>E</a:t>
            </a:r>
            <a:r>
              <a:rPr sz="1500" b="1" spc="-10" dirty="0">
                <a:solidFill>
                  <a:srgbClr val="800000"/>
                </a:solidFill>
                <a:latin typeface="Arial"/>
                <a:cs typeface="Arial"/>
              </a:rPr>
              <a:t>S</a:t>
            </a:r>
            <a:endParaRPr sz="1500">
              <a:latin typeface="Arial"/>
              <a:cs typeface="Arial"/>
            </a:endParaRPr>
          </a:p>
        </p:txBody>
      </p:sp>
      <p:sp>
        <p:nvSpPr>
          <p:cNvPr id="24" name="object 24"/>
          <p:cNvSpPr txBox="1"/>
          <p:nvPr/>
        </p:nvSpPr>
        <p:spPr>
          <a:xfrm>
            <a:off x="2750812" y="4332889"/>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5" name="object 25"/>
          <p:cNvSpPr txBox="1"/>
          <p:nvPr/>
        </p:nvSpPr>
        <p:spPr>
          <a:xfrm>
            <a:off x="2183487" y="2280858"/>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6" name="object 26"/>
          <p:cNvSpPr/>
          <p:nvPr/>
        </p:nvSpPr>
        <p:spPr>
          <a:xfrm>
            <a:off x="4926863" y="3269475"/>
            <a:ext cx="692150" cy="361950"/>
          </a:xfrm>
          <a:custGeom>
            <a:avLst/>
            <a:gdLst/>
            <a:ahLst/>
            <a:cxnLst/>
            <a:rect l="l" t="t" r="r" b="b"/>
            <a:pathLst>
              <a:path w="692150" h="361950">
                <a:moveTo>
                  <a:pt x="692073" y="63195"/>
                </a:moveTo>
                <a:lnTo>
                  <a:pt x="687006" y="38112"/>
                </a:lnTo>
                <a:lnTo>
                  <a:pt x="672960" y="18084"/>
                </a:lnTo>
                <a:lnTo>
                  <a:pt x="651649" y="4813"/>
                </a:lnTo>
                <a:lnTo>
                  <a:pt x="624801" y="0"/>
                </a:lnTo>
                <a:lnTo>
                  <a:pt x="67271" y="0"/>
                </a:lnTo>
                <a:lnTo>
                  <a:pt x="40538" y="4813"/>
                </a:lnTo>
                <a:lnTo>
                  <a:pt x="19215" y="18084"/>
                </a:lnTo>
                <a:lnTo>
                  <a:pt x="5105" y="38112"/>
                </a:lnTo>
                <a:lnTo>
                  <a:pt x="0" y="63195"/>
                </a:lnTo>
                <a:lnTo>
                  <a:pt x="0" y="307174"/>
                </a:lnTo>
                <a:lnTo>
                  <a:pt x="5105" y="330962"/>
                </a:lnTo>
                <a:lnTo>
                  <a:pt x="19215" y="347929"/>
                </a:lnTo>
                <a:lnTo>
                  <a:pt x="40538" y="358076"/>
                </a:lnTo>
                <a:lnTo>
                  <a:pt x="67271" y="361454"/>
                </a:lnTo>
                <a:lnTo>
                  <a:pt x="624801" y="361454"/>
                </a:lnTo>
                <a:lnTo>
                  <a:pt x="651649" y="358076"/>
                </a:lnTo>
                <a:lnTo>
                  <a:pt x="672960" y="347929"/>
                </a:lnTo>
                <a:lnTo>
                  <a:pt x="687006" y="330962"/>
                </a:lnTo>
                <a:lnTo>
                  <a:pt x="692073" y="307174"/>
                </a:lnTo>
                <a:lnTo>
                  <a:pt x="692073" y="63195"/>
                </a:lnTo>
                <a:close/>
              </a:path>
            </a:pathLst>
          </a:custGeom>
          <a:solidFill>
            <a:srgbClr val="33CCFF"/>
          </a:solidFill>
        </p:spPr>
        <p:txBody>
          <a:bodyPr wrap="square" lIns="0" tIns="0" rIns="0" bIns="0" rtlCol="0"/>
          <a:lstStyle/>
          <a:p>
            <a:endParaRPr/>
          </a:p>
        </p:txBody>
      </p:sp>
      <p:sp>
        <p:nvSpPr>
          <p:cNvPr id="27" name="object 27"/>
          <p:cNvSpPr txBox="1"/>
          <p:nvPr/>
        </p:nvSpPr>
        <p:spPr>
          <a:xfrm>
            <a:off x="5087060" y="3302324"/>
            <a:ext cx="325120" cy="242374"/>
          </a:xfrm>
          <a:prstGeom prst="rect">
            <a:avLst/>
          </a:prstGeom>
        </p:spPr>
        <p:txBody>
          <a:bodyPr vert="horz" wrap="square" lIns="0" tIns="11430" rIns="0" bIns="0" rtlCol="0">
            <a:spAutoFit/>
          </a:bodyPr>
          <a:lstStyle/>
          <a:p>
            <a:pPr marL="12700">
              <a:spcBef>
                <a:spcPts val="90"/>
              </a:spcBef>
            </a:pPr>
            <a:r>
              <a:rPr sz="1500" b="1" spc="45" dirty="0">
                <a:solidFill>
                  <a:srgbClr val="800000"/>
                </a:solidFill>
                <a:latin typeface="Arial"/>
                <a:cs typeface="Arial"/>
              </a:rPr>
              <a:t>NO</a:t>
            </a:r>
            <a:endParaRPr sz="1500">
              <a:latin typeface="Arial"/>
              <a:cs typeface="Arial"/>
            </a:endParaRPr>
          </a:p>
        </p:txBody>
      </p:sp>
      <p:sp>
        <p:nvSpPr>
          <p:cNvPr id="28" name="object 28"/>
          <p:cNvSpPr txBox="1"/>
          <p:nvPr/>
        </p:nvSpPr>
        <p:spPr>
          <a:xfrm>
            <a:off x="2202986" y="1838016"/>
            <a:ext cx="370205" cy="242374"/>
          </a:xfrm>
          <a:prstGeom prst="rect">
            <a:avLst/>
          </a:prstGeom>
        </p:spPr>
        <p:txBody>
          <a:bodyPr vert="horz" wrap="square" lIns="0" tIns="11430" rIns="0" bIns="0" rtlCol="0">
            <a:spAutoFit/>
          </a:bodyPr>
          <a:lstStyle/>
          <a:p>
            <a:pPr marL="12700">
              <a:spcBef>
                <a:spcPts val="90"/>
              </a:spcBef>
            </a:pPr>
            <a:r>
              <a:rPr sz="1500" spc="50" dirty="0">
                <a:latin typeface="Arial MT"/>
                <a:cs typeface="Arial MT"/>
              </a:rPr>
              <a:t>Y</a:t>
            </a:r>
            <a:r>
              <a:rPr sz="1500" spc="70" dirty="0">
                <a:latin typeface="Arial MT"/>
                <a:cs typeface="Arial MT"/>
              </a:rPr>
              <a:t>e</a:t>
            </a:r>
            <a:r>
              <a:rPr sz="1500" spc="-5" dirty="0">
                <a:latin typeface="Arial MT"/>
                <a:cs typeface="Arial MT"/>
              </a:rPr>
              <a:t>s</a:t>
            </a:r>
            <a:endParaRPr sz="1500">
              <a:latin typeface="Arial MT"/>
              <a:cs typeface="Arial MT"/>
            </a:endParaRPr>
          </a:p>
        </p:txBody>
      </p:sp>
      <p:sp>
        <p:nvSpPr>
          <p:cNvPr id="29" name="object 29"/>
          <p:cNvSpPr txBox="1"/>
          <p:nvPr/>
        </p:nvSpPr>
        <p:spPr>
          <a:xfrm>
            <a:off x="4077626" y="1838016"/>
            <a:ext cx="263525" cy="242374"/>
          </a:xfrm>
          <a:prstGeom prst="rect">
            <a:avLst/>
          </a:prstGeom>
        </p:spPr>
        <p:txBody>
          <a:bodyPr vert="horz" wrap="square" lIns="0" tIns="11430" rIns="0" bIns="0" rtlCol="0">
            <a:spAutoFit/>
          </a:bodyPr>
          <a:lstStyle/>
          <a:p>
            <a:pPr marL="12700">
              <a:spcBef>
                <a:spcPts val="90"/>
              </a:spcBef>
            </a:pPr>
            <a:r>
              <a:rPr sz="1500" spc="-30" dirty="0">
                <a:latin typeface="Arial MT"/>
                <a:cs typeface="Arial MT"/>
              </a:rPr>
              <a:t>No</a:t>
            </a:r>
            <a:endParaRPr sz="1500">
              <a:latin typeface="Arial MT"/>
              <a:cs typeface="Arial MT"/>
            </a:endParaRPr>
          </a:p>
        </p:txBody>
      </p:sp>
      <p:sp>
        <p:nvSpPr>
          <p:cNvPr id="30" name="object 30"/>
          <p:cNvSpPr txBox="1"/>
          <p:nvPr/>
        </p:nvSpPr>
        <p:spPr>
          <a:xfrm>
            <a:off x="5087060" y="2742098"/>
            <a:ext cx="847090" cy="242374"/>
          </a:xfrm>
          <a:prstGeom prst="rect">
            <a:avLst/>
          </a:prstGeom>
        </p:spPr>
        <p:txBody>
          <a:bodyPr vert="horz" wrap="square" lIns="0" tIns="11430" rIns="0" bIns="0" rtlCol="0">
            <a:spAutoFit/>
          </a:bodyPr>
          <a:lstStyle/>
          <a:p>
            <a:pPr marL="12700">
              <a:spcBef>
                <a:spcPts val="90"/>
              </a:spcBef>
            </a:pPr>
            <a:r>
              <a:rPr sz="1500" spc="35" dirty="0">
                <a:latin typeface="Arial MT"/>
                <a:cs typeface="Arial MT"/>
              </a:rPr>
              <a:t>{Married}</a:t>
            </a:r>
            <a:endParaRPr sz="1500">
              <a:latin typeface="Arial MT"/>
              <a:cs typeface="Arial MT"/>
            </a:endParaRPr>
          </a:p>
        </p:txBody>
      </p:sp>
      <p:sp>
        <p:nvSpPr>
          <p:cNvPr id="31" name="object 31"/>
          <p:cNvSpPr txBox="1"/>
          <p:nvPr/>
        </p:nvSpPr>
        <p:spPr>
          <a:xfrm>
            <a:off x="2779743" y="2553482"/>
            <a:ext cx="894715" cy="537327"/>
          </a:xfrm>
          <a:prstGeom prst="rect">
            <a:avLst/>
          </a:prstGeom>
        </p:spPr>
        <p:txBody>
          <a:bodyPr vert="horz" wrap="square" lIns="0" tIns="12700" rIns="0" bIns="0" rtlCol="0">
            <a:spAutoFit/>
          </a:bodyPr>
          <a:lstStyle/>
          <a:p>
            <a:pPr marL="12700" marR="5080" indent="124460">
              <a:lnSpc>
                <a:spcPct val="118600"/>
              </a:lnSpc>
              <a:spcBef>
                <a:spcPts val="100"/>
              </a:spcBef>
            </a:pPr>
            <a:r>
              <a:rPr sz="1500" spc="25" dirty="0">
                <a:latin typeface="Arial MT"/>
                <a:cs typeface="Arial MT"/>
              </a:rPr>
              <a:t>{Single, </a:t>
            </a:r>
            <a:r>
              <a:rPr sz="1500" spc="30" dirty="0">
                <a:latin typeface="Arial MT"/>
                <a:cs typeface="Arial MT"/>
              </a:rPr>
              <a:t> </a:t>
            </a:r>
            <a:r>
              <a:rPr sz="1500" spc="45" dirty="0">
                <a:latin typeface="Arial MT"/>
                <a:cs typeface="Arial MT"/>
              </a:rPr>
              <a:t>D</a:t>
            </a:r>
            <a:r>
              <a:rPr sz="1500" spc="40" dirty="0">
                <a:latin typeface="Arial MT"/>
                <a:cs typeface="Arial MT"/>
              </a:rPr>
              <a:t>i</a:t>
            </a:r>
            <a:r>
              <a:rPr sz="1500" spc="80" dirty="0">
                <a:latin typeface="Arial MT"/>
                <a:cs typeface="Arial MT"/>
              </a:rPr>
              <a:t>v</a:t>
            </a:r>
            <a:r>
              <a:rPr sz="1500" spc="70" dirty="0">
                <a:latin typeface="Arial MT"/>
                <a:cs typeface="Arial MT"/>
              </a:rPr>
              <a:t>o</a:t>
            </a:r>
            <a:r>
              <a:rPr sz="1500" spc="25" dirty="0">
                <a:latin typeface="Arial MT"/>
                <a:cs typeface="Arial MT"/>
              </a:rPr>
              <a:t>r</a:t>
            </a:r>
            <a:r>
              <a:rPr sz="1500" spc="80" dirty="0">
                <a:latin typeface="Arial MT"/>
                <a:cs typeface="Arial MT"/>
              </a:rPr>
              <a:t>c</a:t>
            </a:r>
            <a:r>
              <a:rPr sz="1500" spc="70" dirty="0">
                <a:latin typeface="Arial MT"/>
                <a:cs typeface="Arial MT"/>
              </a:rPr>
              <a:t>e</a:t>
            </a:r>
            <a:r>
              <a:rPr sz="1500" spc="-5" dirty="0">
                <a:latin typeface="Arial MT"/>
                <a:cs typeface="Arial MT"/>
              </a:rPr>
              <a:t>d}</a:t>
            </a:r>
            <a:endParaRPr sz="1500">
              <a:latin typeface="Arial MT"/>
              <a:cs typeface="Arial MT"/>
            </a:endParaRPr>
          </a:p>
        </p:txBody>
      </p:sp>
      <p:sp>
        <p:nvSpPr>
          <p:cNvPr id="32" name="object 32"/>
          <p:cNvSpPr txBox="1"/>
          <p:nvPr/>
        </p:nvSpPr>
        <p:spPr>
          <a:xfrm>
            <a:off x="2452995" y="3890035"/>
            <a:ext cx="554990" cy="242374"/>
          </a:xfrm>
          <a:prstGeom prst="rect">
            <a:avLst/>
          </a:prstGeom>
        </p:spPr>
        <p:txBody>
          <a:bodyPr vert="horz" wrap="square" lIns="0" tIns="11430" rIns="0" bIns="0" rtlCol="0">
            <a:spAutoFit/>
          </a:bodyPr>
          <a:lstStyle/>
          <a:p>
            <a:pPr marL="12700">
              <a:spcBef>
                <a:spcPts val="90"/>
              </a:spcBef>
            </a:pPr>
            <a:r>
              <a:rPr sz="1500" spc="-5" dirty="0">
                <a:latin typeface="Arial MT"/>
                <a:cs typeface="Arial MT"/>
              </a:rPr>
              <a:t>&lt;</a:t>
            </a:r>
            <a:r>
              <a:rPr sz="1500" dirty="0">
                <a:latin typeface="Arial MT"/>
                <a:cs typeface="Arial MT"/>
              </a:rPr>
              <a:t> </a:t>
            </a:r>
            <a:r>
              <a:rPr sz="1500" spc="40" dirty="0">
                <a:latin typeface="Arial MT"/>
                <a:cs typeface="Arial MT"/>
              </a:rPr>
              <a:t>80K</a:t>
            </a:r>
            <a:endParaRPr sz="1500">
              <a:latin typeface="Arial MT"/>
              <a:cs typeface="Arial MT"/>
            </a:endParaRPr>
          </a:p>
        </p:txBody>
      </p:sp>
      <p:sp>
        <p:nvSpPr>
          <p:cNvPr id="33" name="object 33"/>
          <p:cNvSpPr txBox="1"/>
          <p:nvPr/>
        </p:nvSpPr>
        <p:spPr>
          <a:xfrm>
            <a:off x="4241125" y="3890035"/>
            <a:ext cx="554990" cy="242374"/>
          </a:xfrm>
          <a:prstGeom prst="rect">
            <a:avLst/>
          </a:prstGeom>
        </p:spPr>
        <p:txBody>
          <a:bodyPr vert="horz" wrap="square" lIns="0" tIns="11430" rIns="0" bIns="0" rtlCol="0">
            <a:spAutoFit/>
          </a:bodyPr>
          <a:lstStyle/>
          <a:p>
            <a:pPr marL="12700">
              <a:spcBef>
                <a:spcPts val="90"/>
              </a:spcBef>
            </a:pPr>
            <a:r>
              <a:rPr sz="1500" spc="-5" dirty="0">
                <a:latin typeface="Arial MT"/>
                <a:cs typeface="Arial MT"/>
              </a:rPr>
              <a:t>&gt;</a:t>
            </a:r>
            <a:r>
              <a:rPr sz="1500" dirty="0">
                <a:latin typeface="Arial MT"/>
                <a:cs typeface="Arial MT"/>
              </a:rPr>
              <a:t> </a:t>
            </a:r>
            <a:r>
              <a:rPr sz="1500" spc="40" dirty="0">
                <a:latin typeface="Arial MT"/>
                <a:cs typeface="Arial MT"/>
              </a:rPr>
              <a:t>80K</a:t>
            </a:r>
            <a:endParaRPr sz="1500">
              <a:latin typeface="Arial MT"/>
              <a:cs typeface="Arial MT"/>
            </a:endParaRPr>
          </a:p>
        </p:txBody>
      </p:sp>
      <p:sp>
        <p:nvSpPr>
          <p:cNvPr id="34" name="object 34"/>
          <p:cNvSpPr txBox="1"/>
          <p:nvPr/>
        </p:nvSpPr>
        <p:spPr>
          <a:xfrm>
            <a:off x="3080815" y="3287515"/>
            <a:ext cx="1000125" cy="498342"/>
          </a:xfrm>
          <a:prstGeom prst="rect">
            <a:avLst/>
          </a:prstGeom>
          <a:solidFill>
            <a:srgbClr val="FFFF00"/>
          </a:solidFill>
          <a:ln w="9741">
            <a:solidFill>
              <a:srgbClr val="000000"/>
            </a:solidFill>
          </a:ln>
        </p:spPr>
        <p:txBody>
          <a:bodyPr vert="horz" wrap="square" lIns="0" tIns="38100" rIns="0" bIns="0" rtlCol="0">
            <a:spAutoFit/>
          </a:bodyPr>
          <a:lstStyle/>
          <a:p>
            <a:pPr marL="133985" marR="127635" indent="-19685">
              <a:lnSpc>
                <a:spcPct val="102699"/>
              </a:lnSpc>
              <a:spcBef>
                <a:spcPts val="300"/>
              </a:spcBef>
            </a:pPr>
            <a:r>
              <a:rPr sz="1500" b="1" spc="60" dirty="0">
                <a:latin typeface="Arial"/>
                <a:cs typeface="Arial"/>
              </a:rPr>
              <a:t>T</a:t>
            </a:r>
            <a:r>
              <a:rPr sz="1500" b="1" spc="70" dirty="0">
                <a:latin typeface="Arial"/>
                <a:cs typeface="Arial"/>
              </a:rPr>
              <a:t>axa</a:t>
            </a:r>
            <a:r>
              <a:rPr sz="1500" b="1" spc="60" dirty="0">
                <a:latin typeface="Arial"/>
                <a:cs typeface="Arial"/>
              </a:rPr>
              <a:t>b</a:t>
            </a:r>
            <a:r>
              <a:rPr sz="1500" b="1" spc="-45" dirty="0">
                <a:latin typeface="Arial"/>
                <a:cs typeface="Arial"/>
              </a:rPr>
              <a:t>l</a:t>
            </a:r>
            <a:r>
              <a:rPr sz="1500" b="1" spc="-5" dirty="0">
                <a:latin typeface="Arial"/>
                <a:cs typeface="Arial"/>
              </a:rPr>
              <a:t>e  </a:t>
            </a:r>
            <a:r>
              <a:rPr sz="1500" b="1" spc="40" dirty="0">
                <a:latin typeface="Arial"/>
                <a:cs typeface="Arial"/>
              </a:rPr>
              <a:t>Income</a:t>
            </a:r>
            <a:endParaRPr sz="1500">
              <a:latin typeface="Arial"/>
              <a:cs typeface="Arial"/>
            </a:endParaRPr>
          </a:p>
        </p:txBody>
      </p:sp>
      <p:sp>
        <p:nvSpPr>
          <p:cNvPr id="35" name="object 35"/>
          <p:cNvSpPr txBox="1"/>
          <p:nvPr/>
        </p:nvSpPr>
        <p:spPr>
          <a:xfrm>
            <a:off x="3927079" y="2275248"/>
            <a:ext cx="923290" cy="497700"/>
          </a:xfrm>
          <a:prstGeom prst="rect">
            <a:avLst/>
          </a:prstGeom>
          <a:solidFill>
            <a:srgbClr val="FFFF00"/>
          </a:solidFill>
          <a:ln w="9741">
            <a:solidFill>
              <a:srgbClr val="000000"/>
            </a:solidFill>
          </a:ln>
        </p:spPr>
        <p:txBody>
          <a:bodyPr vert="horz" wrap="square" lIns="0" tIns="37465" rIns="0" bIns="0" rtlCol="0">
            <a:spAutoFit/>
          </a:bodyPr>
          <a:lstStyle/>
          <a:p>
            <a:pPr marL="143510" marR="132715" indent="-19685">
              <a:lnSpc>
                <a:spcPct val="102899"/>
              </a:lnSpc>
              <a:spcBef>
                <a:spcPts val="295"/>
              </a:spcBef>
            </a:pPr>
            <a:r>
              <a:rPr sz="1500" b="1" spc="30" dirty="0">
                <a:latin typeface="Arial"/>
                <a:cs typeface="Arial"/>
              </a:rPr>
              <a:t>M</a:t>
            </a:r>
            <a:r>
              <a:rPr sz="1500" b="1" spc="70" dirty="0">
                <a:latin typeface="Arial"/>
                <a:cs typeface="Arial"/>
              </a:rPr>
              <a:t>a</a:t>
            </a:r>
            <a:r>
              <a:rPr sz="1500" b="1" spc="90" dirty="0">
                <a:latin typeface="Arial"/>
                <a:cs typeface="Arial"/>
              </a:rPr>
              <a:t>r</a:t>
            </a:r>
            <a:r>
              <a:rPr sz="1500" b="1" spc="-45" dirty="0">
                <a:latin typeface="Arial"/>
                <a:cs typeface="Arial"/>
              </a:rPr>
              <a:t>i</a:t>
            </a:r>
            <a:r>
              <a:rPr sz="1500" b="1" spc="25" dirty="0">
                <a:latin typeface="Arial"/>
                <a:cs typeface="Arial"/>
              </a:rPr>
              <a:t>t</a:t>
            </a:r>
            <a:r>
              <a:rPr sz="1500" b="1" spc="150" dirty="0">
                <a:latin typeface="Arial"/>
                <a:cs typeface="Arial"/>
              </a:rPr>
              <a:t>a</a:t>
            </a:r>
            <a:r>
              <a:rPr sz="1500" b="1" spc="-5" dirty="0">
                <a:latin typeface="Arial"/>
                <a:cs typeface="Arial"/>
              </a:rPr>
              <a:t>l  </a:t>
            </a:r>
            <a:r>
              <a:rPr sz="1500" b="1" spc="35" dirty="0">
                <a:latin typeface="Arial"/>
                <a:cs typeface="Arial"/>
              </a:rPr>
              <a:t>Status</a:t>
            </a:r>
            <a:endParaRPr sz="1500">
              <a:latin typeface="Arial"/>
              <a:cs typeface="Arial"/>
            </a:endParaRPr>
          </a:p>
        </p:txBody>
      </p:sp>
      <p:sp>
        <p:nvSpPr>
          <p:cNvPr id="36" name="object 36"/>
          <p:cNvSpPr txBox="1"/>
          <p:nvPr/>
        </p:nvSpPr>
        <p:spPr>
          <a:xfrm>
            <a:off x="2849997" y="1479796"/>
            <a:ext cx="923290" cy="275717"/>
          </a:xfrm>
          <a:prstGeom prst="rect">
            <a:avLst/>
          </a:prstGeom>
          <a:solidFill>
            <a:srgbClr val="FFFF00"/>
          </a:solidFill>
          <a:ln w="9741">
            <a:solidFill>
              <a:srgbClr val="000000"/>
            </a:solidFill>
          </a:ln>
        </p:spPr>
        <p:txBody>
          <a:bodyPr vert="horz" wrap="square" lIns="0" tIns="44450" rIns="0" bIns="0" rtlCol="0">
            <a:spAutoFit/>
          </a:bodyPr>
          <a:lstStyle/>
          <a:p>
            <a:pPr marL="105410">
              <a:spcBef>
                <a:spcPts val="350"/>
              </a:spcBef>
            </a:pPr>
            <a:r>
              <a:rPr sz="1500" b="1" spc="45" dirty="0">
                <a:latin typeface="Arial"/>
                <a:cs typeface="Arial"/>
              </a:rPr>
              <a:t>Refund</a:t>
            </a:r>
            <a:endParaRPr sz="1500">
              <a:latin typeface="Arial"/>
              <a:cs typeface="Arial"/>
            </a:endParaRPr>
          </a:p>
        </p:txBody>
      </p:sp>
      <p:graphicFrame>
        <p:nvGraphicFramePr>
          <p:cNvPr id="37" name="object 37"/>
          <p:cNvGraphicFramePr>
            <a:graphicFrameLocks noGrp="1"/>
          </p:cNvGraphicFramePr>
          <p:nvPr/>
        </p:nvGraphicFramePr>
        <p:xfrm>
          <a:off x="6390489" y="1143109"/>
          <a:ext cx="3567430" cy="4044562"/>
        </p:xfrm>
        <a:graphic>
          <a:graphicData uri="http://schemas.openxmlformats.org/drawingml/2006/table">
            <a:tbl>
              <a:tblPr firstRow="1" bandRow="1">
                <a:tableStyleId>{2D5ABB26-0587-4C30-8999-92F81FD0307C}</a:tableStyleId>
              </a:tblPr>
              <a:tblGrid>
                <a:gridCol w="419100">
                  <a:extLst>
                    <a:ext uri="{9D8B030D-6E8A-4147-A177-3AD203B41FA5}">
                      <a16:colId xmlns:a16="http://schemas.microsoft.com/office/drawing/2014/main" val="20000"/>
                    </a:ext>
                  </a:extLst>
                </a:gridCol>
                <a:gridCol w="774065">
                  <a:extLst>
                    <a:ext uri="{9D8B030D-6E8A-4147-A177-3AD203B41FA5}">
                      <a16:colId xmlns:a16="http://schemas.microsoft.com/office/drawing/2014/main" val="20001"/>
                    </a:ext>
                  </a:extLst>
                </a:gridCol>
                <a:gridCol w="885190">
                  <a:extLst>
                    <a:ext uri="{9D8B030D-6E8A-4147-A177-3AD203B41FA5}">
                      <a16:colId xmlns:a16="http://schemas.microsoft.com/office/drawing/2014/main" val="20002"/>
                    </a:ext>
                  </a:extLst>
                </a:gridCol>
                <a:gridCol w="847090">
                  <a:extLst>
                    <a:ext uri="{9D8B030D-6E8A-4147-A177-3AD203B41FA5}">
                      <a16:colId xmlns:a16="http://schemas.microsoft.com/office/drawing/2014/main" val="20003"/>
                    </a:ext>
                  </a:extLst>
                </a:gridCol>
                <a:gridCol w="641985">
                  <a:extLst>
                    <a:ext uri="{9D8B030D-6E8A-4147-A177-3AD203B41FA5}">
                      <a16:colId xmlns:a16="http://schemas.microsoft.com/office/drawing/2014/main" val="20004"/>
                    </a:ext>
                  </a:extLst>
                </a:gridCol>
              </a:tblGrid>
              <a:tr h="577070">
                <a:tc>
                  <a:txBody>
                    <a:bodyPr/>
                    <a:lstStyle/>
                    <a:p>
                      <a:pPr marL="24765">
                        <a:lnSpc>
                          <a:spcPts val="1685"/>
                        </a:lnSpc>
                      </a:pPr>
                      <a:r>
                        <a:rPr sz="1450" i="1" spc="-5" dirty="0">
                          <a:solidFill>
                            <a:srgbClr val="FFFFFF"/>
                          </a:solidFill>
                          <a:latin typeface="Arial"/>
                          <a:cs typeface="Arial"/>
                        </a:rPr>
                        <a:t>Tid</a:t>
                      </a:r>
                      <a:endParaRPr sz="1450">
                        <a:latin typeface="Arial"/>
                        <a:cs typeface="Arial"/>
                      </a:endParaRPr>
                    </a:p>
                  </a:txBody>
                  <a:tcPr marL="0" marR="0" marT="0" marB="0">
                    <a:solidFill>
                      <a:srgbClr val="000080"/>
                    </a:solidFill>
                  </a:tcPr>
                </a:tc>
                <a:tc>
                  <a:txBody>
                    <a:bodyPr/>
                    <a:lstStyle/>
                    <a:p>
                      <a:pPr marL="22860">
                        <a:lnSpc>
                          <a:spcPts val="1685"/>
                        </a:lnSpc>
                      </a:pPr>
                      <a:r>
                        <a:rPr sz="1450" b="1" spc="-5" dirty="0">
                          <a:solidFill>
                            <a:srgbClr val="FFFFFF"/>
                          </a:solidFill>
                          <a:latin typeface="Arial"/>
                          <a:cs typeface="Arial"/>
                        </a:rPr>
                        <a:t>Refund</a:t>
                      </a:r>
                      <a:endParaRPr sz="1450">
                        <a:latin typeface="Arial"/>
                        <a:cs typeface="Arial"/>
                      </a:endParaRPr>
                    </a:p>
                  </a:txBody>
                  <a:tcPr marL="0" marR="0" marT="0" marB="0">
                    <a:solidFill>
                      <a:srgbClr val="000080"/>
                    </a:solidFill>
                  </a:tcPr>
                </a:tc>
                <a:tc>
                  <a:txBody>
                    <a:bodyPr/>
                    <a:lstStyle/>
                    <a:p>
                      <a:pPr marL="47625" marR="238760">
                        <a:lnSpc>
                          <a:spcPts val="1660"/>
                        </a:lnSpc>
                        <a:spcBef>
                          <a:spcPts val="65"/>
                        </a:spcBef>
                      </a:pPr>
                      <a:r>
                        <a:rPr sz="1450" b="1" dirty="0">
                          <a:solidFill>
                            <a:srgbClr val="FFFFFF"/>
                          </a:solidFill>
                          <a:latin typeface="Arial"/>
                          <a:cs typeface="Arial"/>
                        </a:rPr>
                        <a:t>Marital  </a:t>
                      </a:r>
                      <a:r>
                        <a:rPr sz="1450" b="1" spc="-10" dirty="0">
                          <a:solidFill>
                            <a:srgbClr val="FFFFFF"/>
                          </a:solidFill>
                          <a:latin typeface="Arial"/>
                          <a:cs typeface="Arial"/>
                        </a:rPr>
                        <a:t>Status</a:t>
                      </a:r>
                      <a:endParaRPr sz="1450">
                        <a:latin typeface="Arial"/>
                        <a:cs typeface="Arial"/>
                      </a:endParaRPr>
                    </a:p>
                  </a:txBody>
                  <a:tcPr marL="0" marR="0" marT="8255" marB="0">
                    <a:solidFill>
                      <a:srgbClr val="000080"/>
                    </a:solidFill>
                  </a:tcPr>
                </a:tc>
                <a:tc>
                  <a:txBody>
                    <a:bodyPr/>
                    <a:lstStyle/>
                    <a:p>
                      <a:pPr marL="47625" marR="108585">
                        <a:lnSpc>
                          <a:spcPts val="1660"/>
                        </a:lnSpc>
                        <a:spcBef>
                          <a:spcPts val="65"/>
                        </a:spcBef>
                      </a:pPr>
                      <a:r>
                        <a:rPr sz="1450" b="1" dirty="0">
                          <a:solidFill>
                            <a:srgbClr val="FFFFFF"/>
                          </a:solidFill>
                          <a:latin typeface="Arial"/>
                          <a:cs typeface="Arial"/>
                        </a:rPr>
                        <a:t>Taxable  </a:t>
                      </a:r>
                      <a:r>
                        <a:rPr sz="1450" b="1" spc="-10" dirty="0">
                          <a:solidFill>
                            <a:srgbClr val="FFFFFF"/>
                          </a:solidFill>
                          <a:latin typeface="Arial"/>
                          <a:cs typeface="Arial"/>
                        </a:rPr>
                        <a:t>Income</a:t>
                      </a:r>
                      <a:endParaRPr sz="1450">
                        <a:latin typeface="Arial"/>
                        <a:cs typeface="Arial"/>
                      </a:endParaRPr>
                    </a:p>
                  </a:txBody>
                  <a:tcPr marL="0" marR="0" marT="8255" marB="0">
                    <a:solidFill>
                      <a:srgbClr val="000080"/>
                    </a:solidFill>
                  </a:tcPr>
                </a:tc>
                <a:tc>
                  <a:txBody>
                    <a:bodyPr/>
                    <a:lstStyle/>
                    <a:p>
                      <a:pPr marL="47625">
                        <a:lnSpc>
                          <a:spcPct val="100000"/>
                        </a:lnSpc>
                        <a:spcBef>
                          <a:spcPts val="1355"/>
                        </a:spcBef>
                      </a:pPr>
                      <a:r>
                        <a:rPr sz="1450" b="1" spc="-5" dirty="0">
                          <a:solidFill>
                            <a:srgbClr val="FFFFFF"/>
                          </a:solidFill>
                          <a:latin typeface="Arial"/>
                          <a:cs typeface="Arial"/>
                        </a:rPr>
                        <a:t>Cheat</a:t>
                      </a:r>
                      <a:endParaRPr sz="1450">
                        <a:latin typeface="Arial"/>
                        <a:cs typeface="Arial"/>
                      </a:endParaRPr>
                    </a:p>
                  </a:txBody>
                  <a:tcPr marL="0" marR="0" marT="172085" marB="0">
                    <a:solidFill>
                      <a:srgbClr val="000080"/>
                    </a:solidFill>
                  </a:tcPr>
                </a:tc>
                <a:extLst>
                  <a:ext uri="{0D108BD9-81ED-4DB2-BD59-A6C34878D82A}">
                    <a16:rowId xmlns:a16="http://schemas.microsoft.com/office/drawing/2014/main" val="10000"/>
                  </a:ext>
                </a:extLst>
              </a:tr>
              <a:tr h="346369">
                <a:tc>
                  <a:txBody>
                    <a:bodyPr/>
                    <a:lstStyle/>
                    <a:p>
                      <a:pPr marL="48895">
                        <a:lnSpc>
                          <a:spcPct val="100000"/>
                        </a:lnSpc>
                        <a:spcBef>
                          <a:spcPts val="409"/>
                        </a:spcBef>
                      </a:pPr>
                      <a:r>
                        <a:rPr sz="1450" dirty="0">
                          <a:latin typeface="Arial MT"/>
                          <a:cs typeface="Arial MT"/>
                        </a:rPr>
                        <a:t>1</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Yes</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09"/>
                        </a:spcBef>
                      </a:pPr>
                      <a:r>
                        <a:rPr sz="1450" spc="-5" dirty="0">
                          <a:latin typeface="Arial MT"/>
                          <a:cs typeface="Arial MT"/>
                        </a:rPr>
                        <a:t>Single</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125K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FF0000"/>
                          </a:solidFill>
                          <a:latin typeface="Arial"/>
                          <a:cs typeface="Arial"/>
                        </a:rPr>
                        <a:t>No</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1"/>
                  </a:ext>
                </a:extLst>
              </a:tr>
              <a:tr h="346699">
                <a:tc>
                  <a:txBody>
                    <a:bodyPr/>
                    <a:lstStyle/>
                    <a:p>
                      <a:pPr marL="48895">
                        <a:lnSpc>
                          <a:spcPct val="100000"/>
                        </a:lnSpc>
                        <a:spcBef>
                          <a:spcPts val="409"/>
                        </a:spcBef>
                      </a:pPr>
                      <a:r>
                        <a:rPr sz="1450" dirty="0">
                          <a:latin typeface="Arial MT"/>
                          <a:cs typeface="Arial MT"/>
                        </a:rPr>
                        <a:t>2</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5" dirty="0">
                          <a:solidFill>
                            <a:srgbClr val="0000FF"/>
                          </a:solidFill>
                          <a:latin typeface="Arial"/>
                          <a:cs typeface="Arial"/>
                        </a:rPr>
                        <a:t>Married</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100K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5" dirty="0">
                          <a:solidFill>
                            <a:srgbClr val="FF0000"/>
                          </a:solidFill>
                          <a:latin typeface="Arial"/>
                          <a:cs typeface="Arial"/>
                        </a:rPr>
                        <a:t>No</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2"/>
                  </a:ext>
                </a:extLst>
              </a:tr>
              <a:tr h="346699">
                <a:tc>
                  <a:txBody>
                    <a:bodyPr/>
                    <a:lstStyle/>
                    <a:p>
                      <a:pPr marL="48895">
                        <a:lnSpc>
                          <a:spcPct val="100000"/>
                        </a:lnSpc>
                        <a:spcBef>
                          <a:spcPts val="414"/>
                        </a:spcBef>
                      </a:pPr>
                      <a:r>
                        <a:rPr sz="1450" dirty="0">
                          <a:latin typeface="Arial MT"/>
                          <a:cs typeface="Arial MT"/>
                        </a:rPr>
                        <a:t>3</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5" dirty="0">
                          <a:latin typeface="Arial MT"/>
                          <a:cs typeface="Arial MT"/>
                        </a:rPr>
                        <a:t>No</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4"/>
                        </a:spcBef>
                      </a:pPr>
                      <a:r>
                        <a:rPr sz="1450" spc="-5" dirty="0">
                          <a:latin typeface="Arial MT"/>
                          <a:cs typeface="Arial MT"/>
                        </a:rPr>
                        <a:t>Single</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10" dirty="0">
                          <a:latin typeface="Arial MT"/>
                          <a:cs typeface="Arial MT"/>
                        </a:rPr>
                        <a:t>70K</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FF0000"/>
                          </a:solidFill>
                          <a:latin typeface="Arial"/>
                          <a:cs typeface="Arial"/>
                        </a:rPr>
                        <a:t>No</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3"/>
                  </a:ext>
                </a:extLst>
              </a:tr>
              <a:tr h="347431">
                <a:tc>
                  <a:txBody>
                    <a:bodyPr/>
                    <a:lstStyle/>
                    <a:p>
                      <a:pPr marL="48895">
                        <a:lnSpc>
                          <a:spcPct val="100000"/>
                        </a:lnSpc>
                        <a:spcBef>
                          <a:spcPts val="409"/>
                        </a:spcBef>
                      </a:pPr>
                      <a:r>
                        <a:rPr sz="1450" dirty="0">
                          <a:latin typeface="Arial MT"/>
                          <a:cs typeface="Arial MT"/>
                        </a:rPr>
                        <a:t>4</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Yes</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0000FF"/>
                          </a:solidFill>
                          <a:latin typeface="Arial"/>
                          <a:cs typeface="Arial"/>
                        </a:rPr>
                        <a:t>Married</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120K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FF0000"/>
                          </a:solidFill>
                          <a:latin typeface="Arial"/>
                          <a:cs typeface="Arial"/>
                        </a:rPr>
                        <a:t>No</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4"/>
                  </a:ext>
                </a:extLst>
              </a:tr>
              <a:tr h="347293">
                <a:tc>
                  <a:txBody>
                    <a:bodyPr/>
                    <a:lstStyle/>
                    <a:p>
                      <a:pPr marL="48895">
                        <a:lnSpc>
                          <a:spcPct val="100000"/>
                        </a:lnSpc>
                        <a:spcBef>
                          <a:spcPts val="415"/>
                        </a:spcBef>
                      </a:pPr>
                      <a:r>
                        <a:rPr sz="1450" dirty="0">
                          <a:latin typeface="Arial MT"/>
                          <a:cs typeface="Arial MT"/>
                        </a:rPr>
                        <a:t>5</a:t>
                      </a:r>
                      <a:endParaRPr sz="1450">
                        <a:latin typeface="Arial MT"/>
                        <a:cs typeface="Arial MT"/>
                      </a:endParaRPr>
                    </a:p>
                  </a:txBody>
                  <a:tcPr marL="0" marR="0" marT="52705"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5"/>
                        </a:spcBef>
                      </a:pPr>
                      <a:r>
                        <a:rPr sz="1450" spc="-5" dirty="0">
                          <a:latin typeface="Arial MT"/>
                          <a:cs typeface="Arial MT"/>
                        </a:rPr>
                        <a:t>No</a:t>
                      </a:r>
                      <a:endParaRPr sz="1450">
                        <a:latin typeface="Arial MT"/>
                        <a:cs typeface="Arial MT"/>
                      </a:endParaRPr>
                    </a:p>
                  </a:txBody>
                  <a:tcPr marL="0" marR="0" marT="52705"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spc="-5" dirty="0">
                          <a:latin typeface="Arial MT"/>
                          <a:cs typeface="Arial MT"/>
                        </a:rPr>
                        <a:t>Divorced</a:t>
                      </a:r>
                      <a:endParaRPr sz="1450">
                        <a:latin typeface="Arial MT"/>
                        <a:cs typeface="Arial MT"/>
                      </a:endParaRPr>
                    </a:p>
                  </a:txBody>
                  <a:tcPr marL="0" marR="0" marT="52705"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5"/>
                        </a:spcBef>
                      </a:pPr>
                      <a:r>
                        <a:rPr sz="1450" spc="-10" dirty="0">
                          <a:latin typeface="Arial MT"/>
                          <a:cs typeface="Arial MT"/>
                        </a:rPr>
                        <a:t>95K</a:t>
                      </a:r>
                      <a:endParaRPr sz="1450">
                        <a:latin typeface="Arial MT"/>
                        <a:cs typeface="Arial MT"/>
                      </a:endParaRPr>
                    </a:p>
                  </a:txBody>
                  <a:tcPr marL="0" marR="0" marT="52705"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5"/>
                        </a:spcBef>
                      </a:pPr>
                      <a:r>
                        <a:rPr sz="1450" b="1" spc="-10" dirty="0">
                          <a:solidFill>
                            <a:srgbClr val="FF0000"/>
                          </a:solidFill>
                          <a:latin typeface="Arial"/>
                          <a:cs typeface="Arial"/>
                        </a:rPr>
                        <a:t>Yes</a:t>
                      </a:r>
                      <a:endParaRPr sz="1450">
                        <a:latin typeface="Arial"/>
                        <a:cs typeface="Arial"/>
                      </a:endParaRPr>
                    </a:p>
                  </a:txBody>
                  <a:tcPr marL="0" marR="0" marT="5397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5"/>
                  </a:ext>
                </a:extLst>
              </a:tr>
              <a:tr h="346150">
                <a:tc>
                  <a:txBody>
                    <a:bodyPr/>
                    <a:lstStyle/>
                    <a:p>
                      <a:pPr marL="48895">
                        <a:lnSpc>
                          <a:spcPct val="100000"/>
                        </a:lnSpc>
                        <a:spcBef>
                          <a:spcPts val="409"/>
                        </a:spcBef>
                      </a:pPr>
                      <a:r>
                        <a:rPr sz="1450" dirty="0">
                          <a:latin typeface="Arial MT"/>
                          <a:cs typeface="Arial MT"/>
                        </a:rPr>
                        <a:t>6</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5" dirty="0">
                          <a:solidFill>
                            <a:srgbClr val="0000FF"/>
                          </a:solidFill>
                          <a:latin typeface="Arial"/>
                          <a:cs typeface="Arial"/>
                        </a:rPr>
                        <a:t>Married</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60K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5" dirty="0">
                          <a:solidFill>
                            <a:srgbClr val="FF0000"/>
                          </a:solidFill>
                          <a:latin typeface="Arial"/>
                          <a:cs typeface="Arial"/>
                        </a:rPr>
                        <a:t>No</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6"/>
                  </a:ext>
                </a:extLst>
              </a:tr>
              <a:tr h="346287">
                <a:tc>
                  <a:txBody>
                    <a:bodyPr/>
                    <a:lstStyle/>
                    <a:p>
                      <a:pPr marL="48895">
                        <a:lnSpc>
                          <a:spcPct val="100000"/>
                        </a:lnSpc>
                        <a:spcBef>
                          <a:spcPts val="409"/>
                        </a:spcBef>
                      </a:pPr>
                      <a:r>
                        <a:rPr sz="1450" dirty="0">
                          <a:latin typeface="Arial MT"/>
                          <a:cs typeface="Arial MT"/>
                        </a:rPr>
                        <a:t>7</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Yes</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09"/>
                        </a:spcBef>
                      </a:pPr>
                      <a:r>
                        <a:rPr sz="1450" spc="-5" dirty="0">
                          <a:latin typeface="Arial MT"/>
                          <a:cs typeface="Arial MT"/>
                        </a:rPr>
                        <a:t>Divorced</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220K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5" dirty="0">
                          <a:solidFill>
                            <a:srgbClr val="FF0000"/>
                          </a:solidFill>
                          <a:latin typeface="Arial"/>
                          <a:cs typeface="Arial"/>
                        </a:rPr>
                        <a:t>No</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7"/>
                  </a:ext>
                </a:extLst>
              </a:tr>
              <a:tr h="346722">
                <a:tc>
                  <a:txBody>
                    <a:bodyPr/>
                    <a:lstStyle/>
                    <a:p>
                      <a:pPr marL="48895">
                        <a:lnSpc>
                          <a:spcPct val="100000"/>
                        </a:lnSpc>
                        <a:spcBef>
                          <a:spcPts val="409"/>
                        </a:spcBef>
                      </a:pPr>
                      <a:r>
                        <a:rPr sz="1450" dirty="0">
                          <a:latin typeface="Arial MT"/>
                          <a:cs typeface="Arial MT"/>
                        </a:rPr>
                        <a:t>8</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5" dirty="0">
                          <a:latin typeface="Arial MT"/>
                          <a:cs typeface="Arial MT"/>
                        </a:rPr>
                        <a:t>No</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09"/>
                        </a:spcBef>
                      </a:pPr>
                      <a:r>
                        <a:rPr sz="1450" spc="-5" dirty="0">
                          <a:latin typeface="Arial MT"/>
                          <a:cs typeface="Arial MT"/>
                        </a:rPr>
                        <a:t>Single</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09"/>
                        </a:spcBef>
                      </a:pPr>
                      <a:r>
                        <a:rPr sz="1450" spc="-10" dirty="0">
                          <a:latin typeface="Arial MT"/>
                          <a:cs typeface="Arial MT"/>
                        </a:rPr>
                        <a:t>85K</a:t>
                      </a:r>
                      <a:endParaRPr sz="1450">
                        <a:latin typeface="Arial MT"/>
                        <a:cs typeface="Arial MT"/>
                      </a:endParaRPr>
                    </a:p>
                  </a:txBody>
                  <a:tcPr marL="0" marR="0" marT="52069"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5"/>
                        </a:spcBef>
                      </a:pPr>
                      <a:r>
                        <a:rPr sz="1450" b="1" spc="-10" dirty="0">
                          <a:solidFill>
                            <a:srgbClr val="FF0000"/>
                          </a:solidFill>
                          <a:latin typeface="Arial"/>
                          <a:cs typeface="Arial"/>
                        </a:rPr>
                        <a:t>Yes</a:t>
                      </a:r>
                      <a:endParaRPr sz="1450">
                        <a:latin typeface="Arial"/>
                        <a:cs typeface="Arial"/>
                      </a:endParaRPr>
                    </a:p>
                  </a:txBody>
                  <a:tcPr marL="0" marR="0" marT="52705"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8"/>
                  </a:ext>
                </a:extLst>
              </a:tr>
              <a:tr h="347293">
                <a:tc>
                  <a:txBody>
                    <a:bodyPr/>
                    <a:lstStyle/>
                    <a:p>
                      <a:pPr marL="48895">
                        <a:lnSpc>
                          <a:spcPct val="100000"/>
                        </a:lnSpc>
                        <a:spcBef>
                          <a:spcPts val="414"/>
                        </a:spcBef>
                      </a:pPr>
                      <a:r>
                        <a:rPr sz="1450" dirty="0">
                          <a:latin typeface="Arial MT"/>
                          <a:cs typeface="Arial MT"/>
                        </a:rPr>
                        <a:t>9</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5" dirty="0">
                          <a:latin typeface="Arial MT"/>
                          <a:cs typeface="Arial MT"/>
                        </a:rPr>
                        <a:t>No</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0000FF"/>
                          </a:solidFill>
                          <a:latin typeface="Arial"/>
                          <a:cs typeface="Arial"/>
                        </a:rPr>
                        <a:t>Married</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10" dirty="0">
                          <a:latin typeface="Arial MT"/>
                          <a:cs typeface="Arial MT"/>
                        </a:rPr>
                        <a:t>75K</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5" dirty="0">
                          <a:solidFill>
                            <a:srgbClr val="FF0000"/>
                          </a:solidFill>
                          <a:latin typeface="Arial"/>
                          <a:cs typeface="Arial"/>
                        </a:rPr>
                        <a:t>No</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09"/>
                  </a:ext>
                </a:extLst>
              </a:tr>
              <a:tr h="346549">
                <a:tc>
                  <a:txBody>
                    <a:bodyPr/>
                    <a:lstStyle/>
                    <a:p>
                      <a:pPr marL="48895">
                        <a:lnSpc>
                          <a:spcPct val="100000"/>
                        </a:lnSpc>
                        <a:spcBef>
                          <a:spcPts val="414"/>
                        </a:spcBef>
                      </a:pPr>
                      <a:r>
                        <a:rPr sz="1450" spc="-5" dirty="0">
                          <a:latin typeface="Arial MT"/>
                          <a:cs typeface="Arial MT"/>
                        </a:rPr>
                        <a:t>10</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5" dirty="0">
                          <a:latin typeface="Arial MT"/>
                          <a:cs typeface="Arial MT"/>
                        </a:rPr>
                        <a:t>No</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14"/>
                        </a:spcBef>
                      </a:pPr>
                      <a:r>
                        <a:rPr sz="1450" spc="-5" dirty="0">
                          <a:latin typeface="Arial MT"/>
                          <a:cs typeface="Arial MT"/>
                        </a:rPr>
                        <a:t>Single</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C0C0C0"/>
                    </a:solidFill>
                  </a:tcPr>
                </a:tc>
                <a:tc>
                  <a:txBody>
                    <a:bodyPr/>
                    <a:lstStyle/>
                    <a:p>
                      <a:pPr marL="47625">
                        <a:lnSpc>
                          <a:spcPct val="100000"/>
                        </a:lnSpc>
                        <a:spcBef>
                          <a:spcPts val="414"/>
                        </a:spcBef>
                      </a:pPr>
                      <a:r>
                        <a:rPr sz="1450" spc="-10" dirty="0">
                          <a:latin typeface="Arial MT"/>
                          <a:cs typeface="Arial MT"/>
                        </a:rPr>
                        <a:t>90K</a:t>
                      </a:r>
                      <a:endParaRPr sz="1450">
                        <a:latin typeface="Arial MT"/>
                        <a:cs typeface="Arial MT"/>
                      </a:endParaRPr>
                    </a:p>
                  </a:txBody>
                  <a:tcPr marL="0" marR="0" marT="52704" marB="0">
                    <a:lnL w="9525">
                      <a:solidFill>
                        <a:srgbClr val="000080"/>
                      </a:solidFill>
                      <a:prstDash val="solid"/>
                    </a:lnL>
                    <a:lnR w="9525">
                      <a:solidFill>
                        <a:srgbClr val="000080"/>
                      </a:solidFill>
                      <a:prstDash val="solid"/>
                    </a:lnR>
                    <a:solidFill>
                      <a:srgbClr val="E4E4E4"/>
                    </a:solidFill>
                  </a:tcPr>
                </a:tc>
                <a:tc>
                  <a:txBody>
                    <a:bodyPr/>
                    <a:lstStyle/>
                    <a:p>
                      <a:pPr marL="47625">
                        <a:lnSpc>
                          <a:spcPct val="100000"/>
                        </a:lnSpc>
                        <a:spcBef>
                          <a:spcPts val="420"/>
                        </a:spcBef>
                      </a:pPr>
                      <a:r>
                        <a:rPr sz="1450" b="1" spc="-10" dirty="0">
                          <a:solidFill>
                            <a:srgbClr val="FF0000"/>
                          </a:solidFill>
                          <a:latin typeface="Arial"/>
                          <a:cs typeface="Arial"/>
                        </a:rPr>
                        <a:t>Yes</a:t>
                      </a:r>
                      <a:endParaRPr sz="1450">
                        <a:latin typeface="Arial"/>
                        <a:cs typeface="Arial"/>
                      </a:endParaRPr>
                    </a:p>
                  </a:txBody>
                  <a:tcPr marL="0" marR="0" marT="53340" marB="0">
                    <a:lnL w="9525">
                      <a:solidFill>
                        <a:srgbClr val="000080"/>
                      </a:solidFill>
                      <a:prstDash val="solid"/>
                    </a:lnL>
                    <a:lnR w="9525">
                      <a:solidFill>
                        <a:srgbClr val="000080"/>
                      </a:solidFill>
                      <a:prstDash val="solid"/>
                    </a:lnR>
                    <a:solidFill>
                      <a:srgbClr val="C0C0C0"/>
                    </a:solidFill>
                  </a:tcPr>
                </a:tc>
                <a:extLst>
                  <a:ext uri="{0D108BD9-81ED-4DB2-BD59-A6C34878D82A}">
                    <a16:rowId xmlns:a16="http://schemas.microsoft.com/office/drawing/2014/main" val="10010"/>
                  </a:ext>
                </a:extLst>
              </a:tr>
            </a:tbl>
          </a:graphicData>
        </a:graphic>
      </p:graphicFrame>
      <p:grpSp>
        <p:nvGrpSpPr>
          <p:cNvPr id="38" name="object 38"/>
          <p:cNvGrpSpPr/>
          <p:nvPr/>
        </p:nvGrpSpPr>
        <p:grpSpPr>
          <a:xfrm>
            <a:off x="6395050" y="5187678"/>
            <a:ext cx="3573145" cy="6985"/>
            <a:chOff x="4871049" y="5187677"/>
            <a:chExt cx="3573145" cy="6985"/>
          </a:xfrm>
        </p:grpSpPr>
        <p:sp>
          <p:nvSpPr>
            <p:cNvPr id="39" name="object 39"/>
            <p:cNvSpPr/>
            <p:nvPr/>
          </p:nvSpPr>
          <p:spPr>
            <a:xfrm>
              <a:off x="4871049" y="5192250"/>
              <a:ext cx="5715" cy="0"/>
            </a:xfrm>
            <a:custGeom>
              <a:avLst/>
              <a:gdLst/>
              <a:ahLst/>
              <a:cxnLst/>
              <a:rect l="l" t="t" r="r" b="b"/>
              <a:pathLst>
                <a:path w="5714">
                  <a:moveTo>
                    <a:pt x="0" y="0"/>
                  </a:moveTo>
                  <a:lnTo>
                    <a:pt x="5471" y="0"/>
                  </a:lnTo>
                </a:path>
                <a:path w="5714">
                  <a:moveTo>
                    <a:pt x="0" y="0"/>
                  </a:moveTo>
                  <a:lnTo>
                    <a:pt x="5471" y="0"/>
                  </a:lnTo>
                </a:path>
              </a:pathLst>
            </a:custGeom>
            <a:ln w="3175">
              <a:solidFill>
                <a:srgbClr val="000080"/>
              </a:solidFill>
            </a:ln>
          </p:spPr>
          <p:txBody>
            <a:bodyPr wrap="square" lIns="0" tIns="0" rIns="0" bIns="0" rtlCol="0"/>
            <a:lstStyle/>
            <a:p>
              <a:endParaRPr/>
            </a:p>
          </p:txBody>
        </p:sp>
        <p:sp>
          <p:nvSpPr>
            <p:cNvPr id="40" name="object 40"/>
            <p:cNvSpPr/>
            <p:nvPr/>
          </p:nvSpPr>
          <p:spPr>
            <a:xfrm>
              <a:off x="4873102" y="5187677"/>
              <a:ext cx="410845" cy="6985"/>
            </a:xfrm>
            <a:custGeom>
              <a:avLst/>
              <a:gdLst/>
              <a:ahLst/>
              <a:cxnLst/>
              <a:rect l="l" t="t" r="r" b="b"/>
              <a:pathLst>
                <a:path w="410845" h="6985">
                  <a:moveTo>
                    <a:pt x="410845" y="0"/>
                  </a:moveTo>
                  <a:lnTo>
                    <a:pt x="0" y="0"/>
                  </a:lnTo>
                  <a:lnTo>
                    <a:pt x="0" y="6630"/>
                  </a:lnTo>
                  <a:lnTo>
                    <a:pt x="410845" y="6630"/>
                  </a:lnTo>
                  <a:lnTo>
                    <a:pt x="410845" y="0"/>
                  </a:lnTo>
                  <a:close/>
                </a:path>
              </a:pathLst>
            </a:custGeom>
            <a:solidFill>
              <a:srgbClr val="000080"/>
            </a:solidFill>
          </p:spPr>
          <p:txBody>
            <a:bodyPr wrap="square" lIns="0" tIns="0" rIns="0" bIns="0" rtlCol="0"/>
            <a:lstStyle/>
            <a:p>
              <a:endParaRPr/>
            </a:p>
          </p:txBody>
        </p:sp>
        <p:sp>
          <p:nvSpPr>
            <p:cNvPr id="41" name="object 41"/>
            <p:cNvSpPr/>
            <p:nvPr/>
          </p:nvSpPr>
          <p:spPr>
            <a:xfrm>
              <a:off x="4877661" y="5192250"/>
              <a:ext cx="410209" cy="0"/>
            </a:xfrm>
            <a:custGeom>
              <a:avLst/>
              <a:gdLst/>
              <a:ahLst/>
              <a:cxnLst/>
              <a:rect l="l" t="t" r="r" b="b"/>
              <a:pathLst>
                <a:path w="410210">
                  <a:moveTo>
                    <a:pt x="0" y="0"/>
                  </a:moveTo>
                  <a:lnTo>
                    <a:pt x="409706" y="0"/>
                  </a:lnTo>
                </a:path>
              </a:pathLst>
            </a:custGeom>
            <a:ln w="3175">
              <a:solidFill>
                <a:srgbClr val="000080"/>
              </a:solidFill>
            </a:ln>
          </p:spPr>
          <p:txBody>
            <a:bodyPr wrap="square" lIns="0" tIns="0" rIns="0" bIns="0" rtlCol="0"/>
            <a:lstStyle/>
            <a:p>
              <a:endParaRPr/>
            </a:p>
          </p:txBody>
        </p:sp>
        <p:sp>
          <p:nvSpPr>
            <p:cNvPr id="42" name="object 42"/>
            <p:cNvSpPr/>
            <p:nvPr/>
          </p:nvSpPr>
          <p:spPr>
            <a:xfrm>
              <a:off x="5290333" y="5187677"/>
              <a:ext cx="768350" cy="6985"/>
            </a:xfrm>
            <a:custGeom>
              <a:avLst/>
              <a:gdLst/>
              <a:ahLst/>
              <a:cxnLst/>
              <a:rect l="l" t="t" r="r" b="b"/>
              <a:pathLst>
                <a:path w="768350" h="6985">
                  <a:moveTo>
                    <a:pt x="767885" y="0"/>
                  </a:moveTo>
                  <a:lnTo>
                    <a:pt x="0" y="0"/>
                  </a:lnTo>
                  <a:lnTo>
                    <a:pt x="0" y="6630"/>
                  </a:lnTo>
                  <a:lnTo>
                    <a:pt x="767885" y="6630"/>
                  </a:lnTo>
                  <a:lnTo>
                    <a:pt x="767885" y="0"/>
                  </a:lnTo>
                  <a:close/>
                </a:path>
              </a:pathLst>
            </a:custGeom>
            <a:solidFill>
              <a:srgbClr val="000080"/>
            </a:solidFill>
          </p:spPr>
          <p:txBody>
            <a:bodyPr wrap="square" lIns="0" tIns="0" rIns="0" bIns="0" rtlCol="0"/>
            <a:lstStyle/>
            <a:p>
              <a:endParaRPr/>
            </a:p>
          </p:txBody>
        </p:sp>
        <p:sp>
          <p:nvSpPr>
            <p:cNvPr id="43" name="object 43"/>
            <p:cNvSpPr/>
            <p:nvPr/>
          </p:nvSpPr>
          <p:spPr>
            <a:xfrm>
              <a:off x="5294886" y="5192250"/>
              <a:ext cx="767080" cy="0"/>
            </a:xfrm>
            <a:custGeom>
              <a:avLst/>
              <a:gdLst/>
              <a:ahLst/>
              <a:cxnLst/>
              <a:rect l="l" t="t" r="r" b="b"/>
              <a:pathLst>
                <a:path w="767079">
                  <a:moveTo>
                    <a:pt x="0" y="0"/>
                  </a:moveTo>
                  <a:lnTo>
                    <a:pt x="766772" y="0"/>
                  </a:lnTo>
                </a:path>
              </a:pathLst>
            </a:custGeom>
            <a:ln w="3175">
              <a:solidFill>
                <a:srgbClr val="000080"/>
              </a:solidFill>
            </a:ln>
          </p:spPr>
          <p:txBody>
            <a:bodyPr wrap="square" lIns="0" tIns="0" rIns="0" bIns="0" rtlCol="0"/>
            <a:lstStyle/>
            <a:p>
              <a:endParaRPr/>
            </a:p>
          </p:txBody>
        </p:sp>
        <p:sp>
          <p:nvSpPr>
            <p:cNvPr id="44" name="object 44"/>
            <p:cNvSpPr/>
            <p:nvPr/>
          </p:nvSpPr>
          <p:spPr>
            <a:xfrm>
              <a:off x="6064852" y="5187677"/>
              <a:ext cx="878840" cy="6985"/>
            </a:xfrm>
            <a:custGeom>
              <a:avLst/>
              <a:gdLst/>
              <a:ahLst/>
              <a:cxnLst/>
              <a:rect l="l" t="t" r="r" b="b"/>
              <a:pathLst>
                <a:path w="878840" h="6985">
                  <a:moveTo>
                    <a:pt x="878461" y="0"/>
                  </a:moveTo>
                  <a:lnTo>
                    <a:pt x="0" y="0"/>
                  </a:lnTo>
                  <a:lnTo>
                    <a:pt x="0" y="6630"/>
                  </a:lnTo>
                  <a:lnTo>
                    <a:pt x="878461" y="6630"/>
                  </a:lnTo>
                  <a:lnTo>
                    <a:pt x="878461" y="0"/>
                  </a:lnTo>
                  <a:close/>
                </a:path>
              </a:pathLst>
            </a:custGeom>
            <a:solidFill>
              <a:srgbClr val="000080"/>
            </a:solidFill>
          </p:spPr>
          <p:txBody>
            <a:bodyPr wrap="square" lIns="0" tIns="0" rIns="0" bIns="0" rtlCol="0"/>
            <a:lstStyle/>
            <a:p>
              <a:endParaRPr/>
            </a:p>
          </p:txBody>
        </p:sp>
        <p:sp>
          <p:nvSpPr>
            <p:cNvPr id="45" name="object 45"/>
            <p:cNvSpPr/>
            <p:nvPr/>
          </p:nvSpPr>
          <p:spPr>
            <a:xfrm>
              <a:off x="6069414" y="5192250"/>
              <a:ext cx="877569" cy="0"/>
            </a:xfrm>
            <a:custGeom>
              <a:avLst/>
              <a:gdLst/>
              <a:ahLst/>
              <a:cxnLst/>
              <a:rect l="l" t="t" r="r" b="b"/>
              <a:pathLst>
                <a:path w="877570">
                  <a:moveTo>
                    <a:pt x="0" y="0"/>
                  </a:moveTo>
                  <a:lnTo>
                    <a:pt x="877476" y="0"/>
                  </a:lnTo>
                </a:path>
              </a:pathLst>
            </a:custGeom>
            <a:ln w="3175">
              <a:solidFill>
                <a:srgbClr val="000080"/>
              </a:solidFill>
            </a:ln>
          </p:spPr>
          <p:txBody>
            <a:bodyPr wrap="square" lIns="0" tIns="0" rIns="0" bIns="0" rtlCol="0"/>
            <a:lstStyle/>
            <a:p>
              <a:endParaRPr/>
            </a:p>
          </p:txBody>
        </p:sp>
        <p:sp>
          <p:nvSpPr>
            <p:cNvPr id="46" name="object 46"/>
            <p:cNvSpPr/>
            <p:nvPr/>
          </p:nvSpPr>
          <p:spPr>
            <a:xfrm>
              <a:off x="6949901" y="5187677"/>
              <a:ext cx="840740" cy="6985"/>
            </a:xfrm>
            <a:custGeom>
              <a:avLst/>
              <a:gdLst/>
              <a:ahLst/>
              <a:cxnLst/>
              <a:rect l="l" t="t" r="r" b="b"/>
              <a:pathLst>
                <a:path w="840740" h="6985">
                  <a:moveTo>
                    <a:pt x="840386" y="0"/>
                  </a:moveTo>
                  <a:lnTo>
                    <a:pt x="0" y="0"/>
                  </a:lnTo>
                  <a:lnTo>
                    <a:pt x="0" y="6630"/>
                  </a:lnTo>
                  <a:lnTo>
                    <a:pt x="840386" y="6630"/>
                  </a:lnTo>
                  <a:lnTo>
                    <a:pt x="840386" y="0"/>
                  </a:lnTo>
                  <a:close/>
                </a:path>
              </a:pathLst>
            </a:custGeom>
            <a:solidFill>
              <a:srgbClr val="000080"/>
            </a:solidFill>
          </p:spPr>
          <p:txBody>
            <a:bodyPr wrap="square" lIns="0" tIns="0" rIns="0" bIns="0" rtlCol="0"/>
            <a:lstStyle/>
            <a:p>
              <a:endParaRPr/>
            </a:p>
          </p:txBody>
        </p:sp>
        <p:sp>
          <p:nvSpPr>
            <p:cNvPr id="47" name="object 47"/>
            <p:cNvSpPr/>
            <p:nvPr/>
          </p:nvSpPr>
          <p:spPr>
            <a:xfrm>
              <a:off x="6954463" y="5192250"/>
              <a:ext cx="839469" cy="0"/>
            </a:xfrm>
            <a:custGeom>
              <a:avLst/>
              <a:gdLst/>
              <a:ahLst/>
              <a:cxnLst/>
              <a:rect l="l" t="t" r="r" b="b"/>
              <a:pathLst>
                <a:path w="839470">
                  <a:moveTo>
                    <a:pt x="0" y="0"/>
                  </a:moveTo>
                  <a:lnTo>
                    <a:pt x="839245" y="0"/>
                  </a:lnTo>
                </a:path>
              </a:pathLst>
            </a:custGeom>
            <a:ln w="3175">
              <a:solidFill>
                <a:srgbClr val="000080"/>
              </a:solidFill>
            </a:ln>
          </p:spPr>
          <p:txBody>
            <a:bodyPr wrap="square" lIns="0" tIns="0" rIns="0" bIns="0" rtlCol="0"/>
            <a:lstStyle/>
            <a:p>
              <a:endParaRPr/>
            </a:p>
          </p:txBody>
        </p:sp>
        <p:sp>
          <p:nvSpPr>
            <p:cNvPr id="48" name="object 48"/>
            <p:cNvSpPr/>
            <p:nvPr/>
          </p:nvSpPr>
          <p:spPr>
            <a:xfrm>
              <a:off x="7796629" y="5187677"/>
              <a:ext cx="637540" cy="6985"/>
            </a:xfrm>
            <a:custGeom>
              <a:avLst/>
              <a:gdLst/>
              <a:ahLst/>
              <a:cxnLst/>
              <a:rect l="l" t="t" r="r" b="b"/>
              <a:pathLst>
                <a:path w="637540" h="6985">
                  <a:moveTo>
                    <a:pt x="637016" y="0"/>
                  </a:moveTo>
                  <a:lnTo>
                    <a:pt x="0" y="0"/>
                  </a:lnTo>
                  <a:lnTo>
                    <a:pt x="0" y="6630"/>
                  </a:lnTo>
                  <a:lnTo>
                    <a:pt x="637016" y="6630"/>
                  </a:lnTo>
                  <a:lnTo>
                    <a:pt x="637016" y="0"/>
                  </a:lnTo>
                  <a:close/>
                </a:path>
              </a:pathLst>
            </a:custGeom>
            <a:solidFill>
              <a:srgbClr val="000080"/>
            </a:solidFill>
          </p:spPr>
          <p:txBody>
            <a:bodyPr wrap="square" lIns="0" tIns="0" rIns="0" bIns="0" rtlCol="0"/>
            <a:lstStyle/>
            <a:p>
              <a:endParaRPr/>
            </a:p>
          </p:txBody>
        </p:sp>
        <p:sp>
          <p:nvSpPr>
            <p:cNvPr id="49" name="object 49"/>
            <p:cNvSpPr/>
            <p:nvPr/>
          </p:nvSpPr>
          <p:spPr>
            <a:xfrm>
              <a:off x="7801191" y="5192250"/>
              <a:ext cx="643255" cy="0"/>
            </a:xfrm>
            <a:custGeom>
              <a:avLst/>
              <a:gdLst/>
              <a:ahLst/>
              <a:cxnLst/>
              <a:rect l="l" t="t" r="r" b="b"/>
              <a:pathLst>
                <a:path w="643254">
                  <a:moveTo>
                    <a:pt x="0" y="0"/>
                  </a:moveTo>
                  <a:lnTo>
                    <a:pt x="636140" y="0"/>
                  </a:lnTo>
                </a:path>
                <a:path w="643254">
                  <a:moveTo>
                    <a:pt x="637053" y="0"/>
                  </a:moveTo>
                  <a:lnTo>
                    <a:pt x="642710" y="0"/>
                  </a:lnTo>
                </a:path>
                <a:path w="643254">
                  <a:moveTo>
                    <a:pt x="637053" y="0"/>
                  </a:moveTo>
                  <a:lnTo>
                    <a:pt x="642710" y="0"/>
                  </a:lnTo>
                </a:path>
              </a:pathLst>
            </a:custGeom>
            <a:ln w="3175">
              <a:solidFill>
                <a:srgbClr val="000080"/>
              </a:solidFill>
            </a:ln>
          </p:spPr>
          <p:txBody>
            <a:bodyPr wrap="square" lIns="0" tIns="0" rIns="0" bIns="0" rtlCol="0"/>
            <a:lstStyle/>
            <a:p>
              <a:endParaRPr/>
            </a:p>
          </p:txBody>
        </p:sp>
      </p:grpSp>
      <p:sp>
        <p:nvSpPr>
          <p:cNvPr id="50" name="object 50"/>
          <p:cNvSpPr txBox="1"/>
          <p:nvPr/>
        </p:nvSpPr>
        <p:spPr>
          <a:xfrm>
            <a:off x="6364566" y="5180698"/>
            <a:ext cx="34290" cy="30778"/>
          </a:xfrm>
          <a:prstGeom prst="rect">
            <a:avLst/>
          </a:prstGeom>
        </p:spPr>
        <p:txBody>
          <a:bodyPr vert="horz" wrap="square" lIns="0" tIns="0" rIns="0" bIns="0" rtlCol="0">
            <a:spAutoFit/>
          </a:bodyPr>
          <a:lstStyle/>
          <a:p>
            <a:pPr>
              <a:lnSpc>
                <a:spcPct val="100000"/>
              </a:lnSpc>
            </a:pPr>
            <a:endParaRPr sz="100">
              <a:latin typeface="Times New Roman"/>
              <a:cs typeface="Times New Roman"/>
            </a:endParaRPr>
          </a:p>
          <a:p>
            <a:pPr algn="ctr">
              <a:lnSpc>
                <a:spcPct val="100000"/>
              </a:lnSpc>
            </a:pPr>
            <a:r>
              <a:rPr sz="100" spc="5" dirty="0">
                <a:latin typeface="Arial MT"/>
                <a:cs typeface="Arial MT"/>
              </a:rPr>
              <a:t>10</a:t>
            </a:r>
            <a:endParaRPr sz="100">
              <a:latin typeface="Arial MT"/>
              <a:cs typeface="Arial MT"/>
            </a:endParaRPr>
          </a:p>
        </p:txBody>
      </p:sp>
      <p:sp>
        <p:nvSpPr>
          <p:cNvPr id="51" name="object 51"/>
          <p:cNvSpPr txBox="1"/>
          <p:nvPr/>
        </p:nvSpPr>
        <p:spPr>
          <a:xfrm>
            <a:off x="2136141" y="5361229"/>
            <a:ext cx="1793875" cy="879151"/>
          </a:xfrm>
          <a:prstGeom prst="rect">
            <a:avLst/>
          </a:prstGeom>
        </p:spPr>
        <p:txBody>
          <a:bodyPr vert="horz" wrap="square" lIns="0" tIns="12700" rIns="0" bIns="0" rtlCol="0">
            <a:spAutoFit/>
          </a:bodyPr>
          <a:lstStyle/>
          <a:p>
            <a:pPr marL="12700" marR="5080">
              <a:lnSpc>
                <a:spcPct val="150000"/>
              </a:lnSpc>
              <a:spcBef>
                <a:spcPts val="100"/>
              </a:spcBef>
            </a:pPr>
            <a:r>
              <a:rPr sz="2000" spc="-5" dirty="0">
                <a:latin typeface="Arial MT"/>
                <a:cs typeface="Arial MT"/>
              </a:rPr>
              <a:t>Initial </a:t>
            </a:r>
            <a:r>
              <a:rPr sz="2000" dirty="0">
                <a:latin typeface="Arial MT"/>
                <a:cs typeface="Arial MT"/>
              </a:rPr>
              <a:t>Rule: </a:t>
            </a:r>
            <a:r>
              <a:rPr sz="2000" spc="5" dirty="0">
                <a:latin typeface="Arial MT"/>
                <a:cs typeface="Arial MT"/>
              </a:rPr>
              <a:t> </a:t>
            </a:r>
            <a:r>
              <a:rPr sz="2000" dirty="0">
                <a:latin typeface="Arial MT"/>
                <a:cs typeface="Arial MT"/>
              </a:rPr>
              <a:t>Simplified</a:t>
            </a:r>
            <a:r>
              <a:rPr sz="2000" spc="-80" dirty="0">
                <a:latin typeface="Arial MT"/>
                <a:cs typeface="Arial MT"/>
              </a:rPr>
              <a:t> </a:t>
            </a:r>
            <a:r>
              <a:rPr sz="2000" dirty="0">
                <a:latin typeface="Arial MT"/>
                <a:cs typeface="Arial MT"/>
              </a:rPr>
              <a:t>Rule:</a:t>
            </a:r>
            <a:endParaRPr sz="2000">
              <a:latin typeface="Arial MT"/>
              <a:cs typeface="Arial MT"/>
            </a:endParaRPr>
          </a:p>
        </p:txBody>
      </p:sp>
      <p:sp>
        <p:nvSpPr>
          <p:cNvPr id="52" name="object 52"/>
          <p:cNvSpPr txBox="1"/>
          <p:nvPr/>
        </p:nvSpPr>
        <p:spPr>
          <a:xfrm>
            <a:off x="4112649" y="5361228"/>
            <a:ext cx="4441190" cy="879856"/>
          </a:xfrm>
          <a:prstGeom prst="rect">
            <a:avLst/>
          </a:prstGeom>
        </p:spPr>
        <p:txBody>
          <a:bodyPr vert="horz" wrap="square" lIns="0" tIns="12700" rIns="0" bIns="0" rtlCol="0">
            <a:spAutoFit/>
          </a:bodyPr>
          <a:lstStyle/>
          <a:p>
            <a:pPr marL="12700" marR="5080" indent="48895">
              <a:lnSpc>
                <a:spcPct val="150000"/>
              </a:lnSpc>
              <a:spcBef>
                <a:spcPts val="100"/>
              </a:spcBef>
            </a:pPr>
            <a:r>
              <a:rPr sz="2000" dirty="0">
                <a:latin typeface="Arial MT"/>
                <a:cs typeface="Arial MT"/>
              </a:rPr>
              <a:t>(Refund=No)</a:t>
            </a:r>
            <a:r>
              <a:rPr sz="2000" spc="-55" dirty="0">
                <a:latin typeface="Arial MT"/>
                <a:cs typeface="Arial MT"/>
              </a:rPr>
              <a:t> </a:t>
            </a:r>
            <a:r>
              <a:rPr sz="2000" dirty="0">
                <a:latin typeface="Symbol"/>
                <a:cs typeface="Symbol"/>
              </a:rPr>
              <a:t></a:t>
            </a:r>
            <a:r>
              <a:rPr sz="2000" spc="30" dirty="0">
                <a:latin typeface="Times New Roman"/>
                <a:cs typeface="Times New Roman"/>
              </a:rPr>
              <a:t> </a:t>
            </a:r>
            <a:r>
              <a:rPr sz="2000" dirty="0">
                <a:latin typeface="Arial MT"/>
                <a:cs typeface="Arial MT"/>
              </a:rPr>
              <a:t>(Status=Married)</a:t>
            </a:r>
            <a:r>
              <a:rPr sz="2000" spc="-60" dirty="0">
                <a:latin typeface="Arial MT"/>
                <a:cs typeface="Arial MT"/>
              </a:rPr>
              <a:t> </a:t>
            </a:r>
            <a:r>
              <a:rPr sz="2000" dirty="0">
                <a:latin typeface="Symbol"/>
                <a:cs typeface="Symbol"/>
              </a:rPr>
              <a:t></a:t>
            </a:r>
            <a:r>
              <a:rPr sz="2000" spc="25" dirty="0">
                <a:latin typeface="Times New Roman"/>
                <a:cs typeface="Times New Roman"/>
              </a:rPr>
              <a:t> </a:t>
            </a:r>
            <a:r>
              <a:rPr sz="2000" spc="5" dirty="0">
                <a:latin typeface="Arial MT"/>
                <a:cs typeface="Arial MT"/>
              </a:rPr>
              <a:t>No </a:t>
            </a:r>
            <a:r>
              <a:rPr sz="2000" spc="-540" dirty="0">
                <a:latin typeface="Arial MT"/>
                <a:cs typeface="Arial MT"/>
              </a:rPr>
              <a:t> </a:t>
            </a:r>
            <a:r>
              <a:rPr sz="2000" dirty="0">
                <a:latin typeface="Arial MT"/>
                <a:cs typeface="Arial MT"/>
              </a:rPr>
              <a:t>(Status=Married)</a:t>
            </a:r>
            <a:r>
              <a:rPr sz="2000" spc="-45" dirty="0">
                <a:latin typeface="Arial MT"/>
                <a:cs typeface="Arial MT"/>
              </a:rPr>
              <a:t> </a:t>
            </a:r>
            <a:r>
              <a:rPr sz="2000" dirty="0">
                <a:latin typeface="Symbol"/>
                <a:cs typeface="Symbol"/>
              </a:rPr>
              <a:t></a:t>
            </a:r>
            <a:r>
              <a:rPr sz="2000" spc="45" dirty="0">
                <a:latin typeface="Times New Roman"/>
                <a:cs typeface="Times New Roman"/>
              </a:rPr>
              <a:t> </a:t>
            </a:r>
            <a:r>
              <a:rPr sz="2000" spc="5" dirty="0">
                <a:latin typeface="Arial MT"/>
                <a:cs typeface="Arial MT"/>
              </a:rPr>
              <a:t>No</a:t>
            </a:r>
            <a:endParaRPr sz="2000">
              <a:latin typeface="Arial MT"/>
              <a:cs typeface="Arial MT"/>
            </a:endParaRPr>
          </a:p>
        </p:txBody>
      </p:sp>
      <p:sp>
        <p:nvSpPr>
          <p:cNvPr id="53" name="object 53"/>
          <p:cNvSpPr/>
          <p:nvPr/>
        </p:nvSpPr>
        <p:spPr>
          <a:xfrm>
            <a:off x="4724400" y="3048000"/>
            <a:ext cx="990600" cy="838200"/>
          </a:xfrm>
          <a:custGeom>
            <a:avLst/>
            <a:gdLst/>
            <a:ahLst/>
            <a:cxnLst/>
            <a:rect l="l" t="t" r="r" b="b"/>
            <a:pathLst>
              <a:path w="990600" h="838200">
                <a:moveTo>
                  <a:pt x="0" y="419100"/>
                </a:moveTo>
                <a:lnTo>
                  <a:pt x="2557" y="376239"/>
                </a:lnTo>
                <a:lnTo>
                  <a:pt x="10062" y="334619"/>
                </a:lnTo>
                <a:lnTo>
                  <a:pt x="22266" y="294450"/>
                </a:lnTo>
                <a:lnTo>
                  <a:pt x="38921" y="255942"/>
                </a:lnTo>
                <a:lnTo>
                  <a:pt x="59777" y="219306"/>
                </a:lnTo>
                <a:lnTo>
                  <a:pt x="84586" y="184751"/>
                </a:lnTo>
                <a:lnTo>
                  <a:pt x="113098" y="152489"/>
                </a:lnTo>
                <a:lnTo>
                  <a:pt x="145065" y="122729"/>
                </a:lnTo>
                <a:lnTo>
                  <a:pt x="180238" y="95683"/>
                </a:lnTo>
                <a:lnTo>
                  <a:pt x="218368" y="71560"/>
                </a:lnTo>
                <a:lnTo>
                  <a:pt x="259205" y="50571"/>
                </a:lnTo>
                <a:lnTo>
                  <a:pt x="302502" y="32926"/>
                </a:lnTo>
                <a:lnTo>
                  <a:pt x="348008" y="18836"/>
                </a:lnTo>
                <a:lnTo>
                  <a:pt x="395476" y="8512"/>
                </a:lnTo>
                <a:lnTo>
                  <a:pt x="444656" y="2163"/>
                </a:lnTo>
                <a:lnTo>
                  <a:pt x="495300" y="0"/>
                </a:lnTo>
                <a:lnTo>
                  <a:pt x="545943" y="2163"/>
                </a:lnTo>
                <a:lnTo>
                  <a:pt x="595123" y="8512"/>
                </a:lnTo>
                <a:lnTo>
                  <a:pt x="642591" y="18836"/>
                </a:lnTo>
                <a:lnTo>
                  <a:pt x="688097" y="32926"/>
                </a:lnTo>
                <a:lnTo>
                  <a:pt x="731394" y="50571"/>
                </a:lnTo>
                <a:lnTo>
                  <a:pt x="772231" y="71560"/>
                </a:lnTo>
                <a:lnTo>
                  <a:pt x="810361" y="95683"/>
                </a:lnTo>
                <a:lnTo>
                  <a:pt x="845534" y="122729"/>
                </a:lnTo>
                <a:lnTo>
                  <a:pt x="877501" y="152489"/>
                </a:lnTo>
                <a:lnTo>
                  <a:pt x="906013" y="184751"/>
                </a:lnTo>
                <a:lnTo>
                  <a:pt x="930822" y="219306"/>
                </a:lnTo>
                <a:lnTo>
                  <a:pt x="951678" y="255942"/>
                </a:lnTo>
                <a:lnTo>
                  <a:pt x="968333" y="294450"/>
                </a:lnTo>
                <a:lnTo>
                  <a:pt x="980537" y="334619"/>
                </a:lnTo>
                <a:lnTo>
                  <a:pt x="988042" y="376239"/>
                </a:lnTo>
                <a:lnTo>
                  <a:pt x="990600" y="419100"/>
                </a:lnTo>
                <a:lnTo>
                  <a:pt x="988042" y="461960"/>
                </a:lnTo>
                <a:lnTo>
                  <a:pt x="980537" y="503580"/>
                </a:lnTo>
                <a:lnTo>
                  <a:pt x="968333" y="543749"/>
                </a:lnTo>
                <a:lnTo>
                  <a:pt x="951678" y="582257"/>
                </a:lnTo>
                <a:lnTo>
                  <a:pt x="930822" y="618893"/>
                </a:lnTo>
                <a:lnTo>
                  <a:pt x="906013" y="653448"/>
                </a:lnTo>
                <a:lnTo>
                  <a:pt x="877501" y="685710"/>
                </a:lnTo>
                <a:lnTo>
                  <a:pt x="845534" y="715470"/>
                </a:lnTo>
                <a:lnTo>
                  <a:pt x="810361" y="742516"/>
                </a:lnTo>
                <a:lnTo>
                  <a:pt x="772231" y="766639"/>
                </a:lnTo>
                <a:lnTo>
                  <a:pt x="731394" y="787628"/>
                </a:lnTo>
                <a:lnTo>
                  <a:pt x="688097" y="805273"/>
                </a:lnTo>
                <a:lnTo>
                  <a:pt x="642591" y="819363"/>
                </a:lnTo>
                <a:lnTo>
                  <a:pt x="595123" y="829687"/>
                </a:lnTo>
                <a:lnTo>
                  <a:pt x="545943" y="836036"/>
                </a:lnTo>
                <a:lnTo>
                  <a:pt x="495300" y="838200"/>
                </a:lnTo>
                <a:lnTo>
                  <a:pt x="444656" y="836036"/>
                </a:lnTo>
                <a:lnTo>
                  <a:pt x="395476" y="829687"/>
                </a:lnTo>
                <a:lnTo>
                  <a:pt x="348008" y="819363"/>
                </a:lnTo>
                <a:lnTo>
                  <a:pt x="302502" y="805273"/>
                </a:lnTo>
                <a:lnTo>
                  <a:pt x="259205" y="787628"/>
                </a:lnTo>
                <a:lnTo>
                  <a:pt x="218368" y="766639"/>
                </a:lnTo>
                <a:lnTo>
                  <a:pt x="180238" y="742516"/>
                </a:lnTo>
                <a:lnTo>
                  <a:pt x="145065" y="715470"/>
                </a:lnTo>
                <a:lnTo>
                  <a:pt x="113098" y="685710"/>
                </a:lnTo>
                <a:lnTo>
                  <a:pt x="84586" y="653448"/>
                </a:lnTo>
                <a:lnTo>
                  <a:pt x="59777" y="618893"/>
                </a:lnTo>
                <a:lnTo>
                  <a:pt x="38921" y="582257"/>
                </a:lnTo>
                <a:lnTo>
                  <a:pt x="22266" y="543749"/>
                </a:lnTo>
                <a:lnTo>
                  <a:pt x="10062" y="503580"/>
                </a:lnTo>
                <a:lnTo>
                  <a:pt x="2557" y="461960"/>
                </a:lnTo>
                <a:lnTo>
                  <a:pt x="0" y="419100"/>
                </a:lnTo>
                <a:close/>
              </a:path>
            </a:pathLst>
          </a:custGeom>
          <a:ln w="31750">
            <a:solidFill>
              <a:srgbClr val="0C6C9C"/>
            </a:solidFill>
          </a:ln>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8277" y="461594"/>
            <a:ext cx="6233160" cy="629018"/>
          </a:xfrm>
          <a:prstGeom prst="rect">
            <a:avLst/>
          </a:prstGeom>
        </p:spPr>
        <p:txBody>
          <a:bodyPr vert="horz" wrap="square" lIns="0" tIns="13335" rIns="0" bIns="0" rtlCol="0">
            <a:spAutoFit/>
          </a:bodyPr>
          <a:lstStyle/>
          <a:p>
            <a:pPr marL="12700">
              <a:spcBef>
                <a:spcPts val="105"/>
              </a:spcBef>
            </a:pPr>
            <a:r>
              <a:rPr spc="-50" dirty="0"/>
              <a:t>Effect</a:t>
            </a:r>
            <a:r>
              <a:rPr spc="-20" dirty="0"/>
              <a:t> </a:t>
            </a:r>
            <a:r>
              <a:rPr dirty="0"/>
              <a:t>of</a:t>
            </a:r>
            <a:r>
              <a:rPr spc="-10" dirty="0"/>
              <a:t> </a:t>
            </a:r>
            <a:r>
              <a:rPr spc="-5" dirty="0"/>
              <a:t>Rule </a:t>
            </a:r>
            <a:r>
              <a:rPr spc="-10" dirty="0"/>
              <a:t>Simplification</a:t>
            </a:r>
          </a:p>
        </p:txBody>
      </p:sp>
      <p:sp>
        <p:nvSpPr>
          <p:cNvPr id="3" name="object 3"/>
          <p:cNvSpPr txBox="1"/>
          <p:nvPr/>
        </p:nvSpPr>
        <p:spPr>
          <a:xfrm>
            <a:off x="2013915" y="1049774"/>
            <a:ext cx="6667500" cy="5156200"/>
          </a:xfrm>
          <a:prstGeom prst="rect">
            <a:avLst/>
          </a:prstGeom>
        </p:spPr>
        <p:txBody>
          <a:bodyPr vert="horz" wrap="square" lIns="0" tIns="113664" rIns="0" bIns="0" rtlCol="0">
            <a:spAutoFit/>
          </a:bodyPr>
          <a:lstStyle/>
          <a:p>
            <a:pPr marL="342265" marR="5080" indent="-342265" algn="r">
              <a:spcBef>
                <a:spcPts val="894"/>
              </a:spcBef>
              <a:buFont typeface="Arial MT"/>
              <a:buChar char="•"/>
              <a:tabLst>
                <a:tab pos="342265" algn="l"/>
                <a:tab pos="342900" algn="l"/>
              </a:tabLst>
            </a:pPr>
            <a:r>
              <a:rPr sz="3200" dirty="0">
                <a:latin typeface="Calibri"/>
                <a:cs typeface="Calibri"/>
              </a:rPr>
              <a:t>Rules</a:t>
            </a:r>
            <a:r>
              <a:rPr sz="3200" spc="-15" dirty="0">
                <a:latin typeface="Calibri"/>
                <a:cs typeface="Calibri"/>
              </a:rPr>
              <a:t> </a:t>
            </a:r>
            <a:r>
              <a:rPr sz="3200" spc="-10" dirty="0">
                <a:latin typeface="Calibri"/>
                <a:cs typeface="Calibri"/>
              </a:rPr>
              <a:t>are</a:t>
            </a:r>
            <a:r>
              <a:rPr sz="3200" spc="-15" dirty="0">
                <a:latin typeface="Calibri"/>
                <a:cs typeface="Calibri"/>
              </a:rPr>
              <a:t> </a:t>
            </a:r>
            <a:r>
              <a:rPr sz="3200" spc="-5" dirty="0">
                <a:latin typeface="Calibri"/>
                <a:cs typeface="Calibri"/>
              </a:rPr>
              <a:t>no longer mutually</a:t>
            </a:r>
            <a:r>
              <a:rPr sz="3200" spc="35" dirty="0">
                <a:latin typeface="Calibri"/>
                <a:cs typeface="Calibri"/>
              </a:rPr>
              <a:t> </a:t>
            </a:r>
            <a:r>
              <a:rPr sz="3200" spc="-20" dirty="0">
                <a:latin typeface="Calibri"/>
                <a:cs typeface="Calibri"/>
              </a:rPr>
              <a:t>exclusive</a:t>
            </a:r>
            <a:endParaRPr sz="3200">
              <a:latin typeface="Calibri"/>
              <a:cs typeface="Calibri"/>
            </a:endParaRPr>
          </a:p>
          <a:p>
            <a:pPr marL="287020" marR="79375" lvl="1" indent="-287020" algn="r">
              <a:spcBef>
                <a:spcPts val="690"/>
              </a:spcBef>
              <a:buFont typeface="Arial MT"/>
              <a:buChar char="–"/>
              <a:tabLst>
                <a:tab pos="287020" algn="l"/>
              </a:tabLst>
            </a:pPr>
            <a:r>
              <a:rPr sz="2800" spc="-5" dirty="0">
                <a:latin typeface="Calibri"/>
                <a:cs typeface="Calibri"/>
              </a:rPr>
              <a:t>A</a:t>
            </a:r>
            <a:r>
              <a:rPr sz="2800" spc="15" dirty="0">
                <a:latin typeface="Calibri"/>
                <a:cs typeface="Calibri"/>
              </a:rPr>
              <a:t> </a:t>
            </a:r>
            <a:r>
              <a:rPr sz="2800" spc="-20" dirty="0">
                <a:latin typeface="Calibri"/>
                <a:cs typeface="Calibri"/>
              </a:rPr>
              <a:t>record</a:t>
            </a:r>
            <a:r>
              <a:rPr sz="2800" dirty="0">
                <a:latin typeface="Calibri"/>
                <a:cs typeface="Calibri"/>
              </a:rPr>
              <a:t> </a:t>
            </a:r>
            <a:r>
              <a:rPr sz="2800" spc="-20" dirty="0">
                <a:latin typeface="Calibri"/>
                <a:cs typeface="Calibri"/>
              </a:rPr>
              <a:t>may</a:t>
            </a:r>
            <a:r>
              <a:rPr sz="2800" dirty="0">
                <a:latin typeface="Calibri"/>
                <a:cs typeface="Calibri"/>
              </a:rPr>
              <a:t> </a:t>
            </a:r>
            <a:r>
              <a:rPr sz="2800" spc="-5" dirty="0">
                <a:latin typeface="Calibri"/>
                <a:cs typeface="Calibri"/>
              </a:rPr>
              <a:t>trigger</a:t>
            </a:r>
            <a:r>
              <a:rPr sz="2800" spc="5" dirty="0">
                <a:latin typeface="Calibri"/>
                <a:cs typeface="Calibri"/>
              </a:rPr>
              <a:t> </a:t>
            </a:r>
            <a:r>
              <a:rPr sz="2800" spc="-15" dirty="0">
                <a:latin typeface="Calibri"/>
                <a:cs typeface="Calibri"/>
              </a:rPr>
              <a:t>more</a:t>
            </a:r>
            <a:r>
              <a:rPr sz="2800" dirty="0">
                <a:latin typeface="Calibri"/>
                <a:cs typeface="Calibri"/>
              </a:rPr>
              <a:t> </a:t>
            </a:r>
            <a:r>
              <a:rPr sz="2800" spc="-5" dirty="0">
                <a:latin typeface="Calibri"/>
                <a:cs typeface="Calibri"/>
              </a:rPr>
              <a:t>than</a:t>
            </a:r>
            <a:r>
              <a:rPr sz="2800" spc="25" dirty="0">
                <a:latin typeface="Calibri"/>
                <a:cs typeface="Calibri"/>
              </a:rPr>
              <a:t> </a:t>
            </a:r>
            <a:r>
              <a:rPr sz="2800" spc="-10" dirty="0">
                <a:latin typeface="Calibri"/>
                <a:cs typeface="Calibri"/>
              </a:rPr>
              <a:t>one</a:t>
            </a:r>
            <a:r>
              <a:rPr sz="2800" spc="-5" dirty="0">
                <a:latin typeface="Calibri"/>
                <a:cs typeface="Calibri"/>
              </a:rPr>
              <a:t> </a:t>
            </a:r>
            <a:r>
              <a:rPr sz="2800" spc="-10" dirty="0">
                <a:latin typeface="Calibri"/>
                <a:cs typeface="Calibri"/>
              </a:rPr>
              <a:t>rule</a:t>
            </a:r>
            <a:endParaRPr sz="2800">
              <a:latin typeface="Calibri"/>
              <a:cs typeface="Calibri"/>
            </a:endParaRPr>
          </a:p>
          <a:p>
            <a:pPr marL="756285" lvl="1" indent="-287020">
              <a:spcBef>
                <a:spcPts val="675"/>
              </a:spcBef>
              <a:buFont typeface="Arial MT"/>
              <a:buChar char="–"/>
              <a:tabLst>
                <a:tab pos="756920" algn="l"/>
              </a:tabLst>
            </a:pPr>
            <a:r>
              <a:rPr sz="2800" spc="-10" dirty="0">
                <a:latin typeface="Calibri"/>
                <a:cs typeface="Calibri"/>
              </a:rPr>
              <a:t>Solution?</a:t>
            </a:r>
            <a:endParaRPr sz="2800">
              <a:latin typeface="Calibri"/>
              <a:cs typeface="Calibri"/>
            </a:endParaRPr>
          </a:p>
          <a:p>
            <a:pPr marL="1224280" lvl="2" indent="-297815">
              <a:spcBef>
                <a:spcPts val="600"/>
              </a:spcBef>
              <a:buFont typeface="Arial MT"/>
              <a:buChar char="•"/>
              <a:tabLst>
                <a:tab pos="1224280" algn="l"/>
                <a:tab pos="1224915" algn="l"/>
              </a:tabLst>
            </a:pPr>
            <a:r>
              <a:rPr sz="2400" spc="-15" dirty="0">
                <a:latin typeface="Calibri"/>
                <a:cs typeface="Calibri"/>
              </a:rPr>
              <a:t>Ordered</a:t>
            </a:r>
            <a:r>
              <a:rPr sz="2400" spc="-25" dirty="0">
                <a:latin typeface="Calibri"/>
                <a:cs typeface="Calibri"/>
              </a:rPr>
              <a:t> </a:t>
            </a:r>
            <a:r>
              <a:rPr sz="2400" dirty="0">
                <a:latin typeface="Calibri"/>
                <a:cs typeface="Calibri"/>
              </a:rPr>
              <a:t>rule</a:t>
            </a:r>
            <a:r>
              <a:rPr sz="2400" spc="-15" dirty="0">
                <a:latin typeface="Calibri"/>
                <a:cs typeface="Calibri"/>
              </a:rPr>
              <a:t> </a:t>
            </a:r>
            <a:r>
              <a:rPr sz="2400" spc="-10" dirty="0">
                <a:latin typeface="Calibri"/>
                <a:cs typeface="Calibri"/>
              </a:rPr>
              <a:t>set</a:t>
            </a:r>
            <a:endParaRPr sz="2400">
              <a:latin typeface="Calibri"/>
              <a:cs typeface="Calibri"/>
            </a:endParaRPr>
          </a:p>
          <a:p>
            <a:pPr marL="1224280" lvl="2" indent="-297815">
              <a:spcBef>
                <a:spcPts val="580"/>
              </a:spcBef>
              <a:buFont typeface="Arial MT"/>
              <a:buChar char="•"/>
              <a:tabLst>
                <a:tab pos="1224280" algn="l"/>
                <a:tab pos="1224915" algn="l"/>
              </a:tabLst>
            </a:pPr>
            <a:r>
              <a:rPr sz="2400" spc="-10" dirty="0">
                <a:latin typeface="Calibri"/>
                <a:cs typeface="Calibri"/>
              </a:rPr>
              <a:t>Unordered</a:t>
            </a:r>
            <a:r>
              <a:rPr sz="2400" dirty="0">
                <a:latin typeface="Calibri"/>
                <a:cs typeface="Calibri"/>
              </a:rPr>
              <a:t> rule</a:t>
            </a:r>
            <a:r>
              <a:rPr sz="2400" spc="-20" dirty="0">
                <a:latin typeface="Calibri"/>
                <a:cs typeface="Calibri"/>
              </a:rPr>
              <a:t> </a:t>
            </a:r>
            <a:r>
              <a:rPr sz="2400" spc="-5" dirty="0">
                <a:latin typeface="Calibri"/>
                <a:cs typeface="Calibri"/>
              </a:rPr>
              <a:t>set</a:t>
            </a:r>
            <a:r>
              <a:rPr sz="2400" spc="-10" dirty="0">
                <a:latin typeface="Calibri"/>
                <a:cs typeface="Calibri"/>
              </a:rPr>
              <a:t> </a:t>
            </a:r>
            <a:r>
              <a:rPr sz="2400" dirty="0">
                <a:latin typeface="Calibri"/>
                <a:cs typeface="Calibri"/>
              </a:rPr>
              <a:t>–</a:t>
            </a:r>
            <a:r>
              <a:rPr sz="2400" spc="-5" dirty="0">
                <a:latin typeface="Calibri"/>
                <a:cs typeface="Calibri"/>
              </a:rPr>
              <a:t> use</a:t>
            </a:r>
            <a:r>
              <a:rPr sz="2400" spc="-15" dirty="0">
                <a:latin typeface="Calibri"/>
                <a:cs typeface="Calibri"/>
              </a:rPr>
              <a:t> </a:t>
            </a:r>
            <a:r>
              <a:rPr sz="2400" spc="-10" dirty="0">
                <a:latin typeface="Calibri"/>
                <a:cs typeface="Calibri"/>
              </a:rPr>
              <a:t>voting</a:t>
            </a:r>
            <a:r>
              <a:rPr sz="2400" spc="-20" dirty="0">
                <a:latin typeface="Calibri"/>
                <a:cs typeface="Calibri"/>
              </a:rPr>
              <a:t> </a:t>
            </a:r>
            <a:r>
              <a:rPr sz="2400" spc="-5" dirty="0">
                <a:latin typeface="Calibri"/>
                <a:cs typeface="Calibri"/>
              </a:rPr>
              <a:t>schemes</a:t>
            </a:r>
            <a:endParaRPr sz="2400">
              <a:latin typeface="Calibri"/>
              <a:cs typeface="Calibri"/>
            </a:endParaRPr>
          </a:p>
          <a:p>
            <a:pPr lvl="2">
              <a:lnSpc>
                <a:spcPct val="100000"/>
              </a:lnSpc>
              <a:buFont typeface="Arial MT"/>
              <a:buChar char="•"/>
            </a:pPr>
            <a:endParaRPr sz="2700">
              <a:latin typeface="Calibri"/>
              <a:cs typeface="Calibri"/>
            </a:endParaRPr>
          </a:p>
          <a:p>
            <a:pPr marL="355600" indent="-342900">
              <a:spcBef>
                <a:spcPts val="2035"/>
              </a:spcBef>
              <a:buFont typeface="Arial MT"/>
              <a:buChar char="•"/>
              <a:tabLst>
                <a:tab pos="354965" algn="l"/>
                <a:tab pos="355600" algn="l"/>
              </a:tabLst>
            </a:pPr>
            <a:r>
              <a:rPr sz="3200" dirty="0">
                <a:latin typeface="Calibri"/>
                <a:cs typeface="Calibri"/>
              </a:rPr>
              <a:t>Rules</a:t>
            </a:r>
            <a:r>
              <a:rPr sz="3200" spc="-25" dirty="0">
                <a:latin typeface="Calibri"/>
                <a:cs typeface="Calibri"/>
              </a:rPr>
              <a:t> </a:t>
            </a:r>
            <a:r>
              <a:rPr sz="3200" spc="-10" dirty="0">
                <a:latin typeface="Calibri"/>
                <a:cs typeface="Calibri"/>
              </a:rPr>
              <a:t>are</a:t>
            </a:r>
            <a:r>
              <a:rPr sz="3200" spc="-25" dirty="0">
                <a:latin typeface="Calibri"/>
                <a:cs typeface="Calibri"/>
              </a:rPr>
              <a:t> </a:t>
            </a:r>
            <a:r>
              <a:rPr sz="3200" spc="-5" dirty="0">
                <a:latin typeface="Calibri"/>
                <a:cs typeface="Calibri"/>
              </a:rPr>
              <a:t>no</a:t>
            </a:r>
            <a:r>
              <a:rPr sz="3200" spc="-15" dirty="0">
                <a:latin typeface="Calibri"/>
                <a:cs typeface="Calibri"/>
              </a:rPr>
              <a:t> </a:t>
            </a:r>
            <a:r>
              <a:rPr sz="3200" spc="-5" dirty="0">
                <a:latin typeface="Calibri"/>
                <a:cs typeface="Calibri"/>
              </a:rPr>
              <a:t>longer</a:t>
            </a:r>
            <a:r>
              <a:rPr sz="3200" spc="-10" dirty="0">
                <a:latin typeface="Calibri"/>
                <a:cs typeface="Calibri"/>
              </a:rPr>
              <a:t> </a:t>
            </a:r>
            <a:r>
              <a:rPr sz="3200" spc="-15" dirty="0">
                <a:latin typeface="Calibri"/>
                <a:cs typeface="Calibri"/>
              </a:rPr>
              <a:t>exhaustive</a:t>
            </a:r>
            <a:endParaRPr sz="3200">
              <a:latin typeface="Calibri"/>
              <a:cs typeface="Calibri"/>
            </a:endParaRPr>
          </a:p>
          <a:p>
            <a:pPr marL="756285" lvl="1" indent="-287020">
              <a:spcBef>
                <a:spcPts val="690"/>
              </a:spcBef>
              <a:buFont typeface="Arial MT"/>
              <a:buChar char="–"/>
              <a:tabLst>
                <a:tab pos="756920" algn="l"/>
              </a:tabLst>
            </a:pPr>
            <a:r>
              <a:rPr sz="2800" spc="-5" dirty="0">
                <a:latin typeface="Calibri"/>
                <a:cs typeface="Calibri"/>
              </a:rPr>
              <a:t>A</a:t>
            </a:r>
            <a:r>
              <a:rPr sz="2800" spc="5" dirty="0">
                <a:latin typeface="Calibri"/>
                <a:cs typeface="Calibri"/>
              </a:rPr>
              <a:t> </a:t>
            </a:r>
            <a:r>
              <a:rPr sz="2800" spc="-25" dirty="0">
                <a:latin typeface="Calibri"/>
                <a:cs typeface="Calibri"/>
              </a:rPr>
              <a:t>record</a:t>
            </a:r>
            <a:r>
              <a:rPr sz="2800" spc="-10" dirty="0">
                <a:latin typeface="Calibri"/>
                <a:cs typeface="Calibri"/>
              </a:rPr>
              <a:t> </a:t>
            </a:r>
            <a:r>
              <a:rPr sz="2800" spc="-20" dirty="0">
                <a:latin typeface="Calibri"/>
                <a:cs typeface="Calibri"/>
              </a:rPr>
              <a:t>may</a:t>
            </a:r>
            <a:r>
              <a:rPr sz="2800" dirty="0">
                <a:latin typeface="Calibri"/>
                <a:cs typeface="Calibri"/>
              </a:rPr>
              <a:t> </a:t>
            </a:r>
            <a:r>
              <a:rPr sz="2800" spc="-10" dirty="0">
                <a:latin typeface="Calibri"/>
                <a:cs typeface="Calibri"/>
              </a:rPr>
              <a:t>not</a:t>
            </a:r>
            <a:r>
              <a:rPr sz="2800" dirty="0">
                <a:latin typeface="Calibri"/>
                <a:cs typeface="Calibri"/>
              </a:rPr>
              <a:t> </a:t>
            </a:r>
            <a:r>
              <a:rPr sz="2800" spc="-5" dirty="0">
                <a:latin typeface="Calibri"/>
                <a:cs typeface="Calibri"/>
              </a:rPr>
              <a:t>trigger </a:t>
            </a:r>
            <a:r>
              <a:rPr sz="2800" spc="-20" dirty="0">
                <a:latin typeface="Calibri"/>
                <a:cs typeface="Calibri"/>
              </a:rPr>
              <a:t>any</a:t>
            </a:r>
            <a:r>
              <a:rPr sz="2800" spc="-5" dirty="0">
                <a:latin typeface="Calibri"/>
                <a:cs typeface="Calibri"/>
              </a:rPr>
              <a:t> </a:t>
            </a:r>
            <a:r>
              <a:rPr sz="2800" spc="-10" dirty="0">
                <a:latin typeface="Calibri"/>
                <a:cs typeface="Calibri"/>
              </a:rPr>
              <a:t>rules</a:t>
            </a:r>
            <a:endParaRPr sz="2800">
              <a:latin typeface="Calibri"/>
              <a:cs typeface="Calibri"/>
            </a:endParaRPr>
          </a:p>
          <a:p>
            <a:pPr marL="756285" lvl="1" indent="-287020">
              <a:spcBef>
                <a:spcPts val="675"/>
              </a:spcBef>
              <a:buFont typeface="Arial MT"/>
              <a:buChar char="–"/>
              <a:tabLst>
                <a:tab pos="756920" algn="l"/>
              </a:tabLst>
            </a:pPr>
            <a:r>
              <a:rPr sz="2800" spc="-10" dirty="0">
                <a:latin typeface="Calibri"/>
                <a:cs typeface="Calibri"/>
              </a:rPr>
              <a:t>Solution?</a:t>
            </a:r>
            <a:endParaRPr sz="2800">
              <a:latin typeface="Calibri"/>
              <a:cs typeface="Calibri"/>
            </a:endParaRPr>
          </a:p>
          <a:p>
            <a:pPr marL="1224280" lvl="2" indent="-297815">
              <a:spcBef>
                <a:spcPts val="600"/>
              </a:spcBef>
              <a:buFont typeface="Arial MT"/>
              <a:buChar char="•"/>
              <a:tabLst>
                <a:tab pos="1224280" algn="l"/>
                <a:tab pos="1224915" algn="l"/>
              </a:tabLst>
            </a:pPr>
            <a:r>
              <a:rPr sz="2400" spc="-5" dirty="0">
                <a:latin typeface="Calibri"/>
                <a:cs typeface="Calibri"/>
              </a:rPr>
              <a:t>Use</a:t>
            </a:r>
            <a:r>
              <a:rPr sz="2400" spc="-15" dirty="0">
                <a:latin typeface="Calibri"/>
                <a:cs typeface="Calibri"/>
              </a:rPr>
              <a:t> </a:t>
            </a:r>
            <a:r>
              <a:rPr sz="2400" dirty="0">
                <a:latin typeface="Calibri"/>
                <a:cs typeface="Calibri"/>
              </a:rPr>
              <a:t>a</a:t>
            </a:r>
            <a:r>
              <a:rPr sz="2400" spc="-20" dirty="0">
                <a:latin typeface="Calibri"/>
                <a:cs typeface="Calibri"/>
              </a:rPr>
              <a:t> </a:t>
            </a:r>
            <a:r>
              <a:rPr sz="2400" spc="-15" dirty="0">
                <a:latin typeface="Calibri"/>
                <a:cs typeface="Calibri"/>
              </a:rPr>
              <a:t>default</a:t>
            </a:r>
            <a:r>
              <a:rPr sz="2400" spc="-5" dirty="0">
                <a:latin typeface="Calibri"/>
                <a:cs typeface="Calibri"/>
              </a:rPr>
              <a:t> class</a:t>
            </a:r>
            <a:endParaRPr sz="24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0615" y="461594"/>
            <a:ext cx="3891915" cy="629018"/>
          </a:xfrm>
          <a:prstGeom prst="rect">
            <a:avLst/>
          </a:prstGeom>
        </p:spPr>
        <p:txBody>
          <a:bodyPr vert="horz" wrap="square" lIns="0" tIns="13335" rIns="0" bIns="0" rtlCol="0">
            <a:spAutoFit/>
          </a:bodyPr>
          <a:lstStyle/>
          <a:p>
            <a:pPr marL="12700">
              <a:spcBef>
                <a:spcPts val="105"/>
              </a:spcBef>
            </a:pPr>
            <a:r>
              <a:rPr spc="-20" dirty="0"/>
              <a:t>Ordered</a:t>
            </a:r>
            <a:r>
              <a:rPr spc="-45" dirty="0"/>
              <a:t> </a:t>
            </a:r>
            <a:r>
              <a:rPr dirty="0"/>
              <a:t>Rule</a:t>
            </a:r>
            <a:r>
              <a:rPr spc="-25" dirty="0"/>
              <a:t> </a:t>
            </a:r>
            <a:r>
              <a:rPr spc="-10" dirty="0"/>
              <a:t>Set</a:t>
            </a:r>
          </a:p>
        </p:txBody>
      </p:sp>
      <p:sp>
        <p:nvSpPr>
          <p:cNvPr id="3" name="object 3"/>
          <p:cNvSpPr txBox="1"/>
          <p:nvPr/>
        </p:nvSpPr>
        <p:spPr>
          <a:xfrm>
            <a:off x="2031594" y="1210462"/>
            <a:ext cx="7409815" cy="2606040"/>
          </a:xfrm>
          <a:prstGeom prst="rect">
            <a:avLst/>
          </a:prstGeom>
        </p:spPr>
        <p:txBody>
          <a:bodyPr vert="horz" wrap="square" lIns="0" tIns="97790" rIns="0" bIns="0" rtlCol="0">
            <a:spAutoFit/>
          </a:bodyPr>
          <a:lstStyle/>
          <a:p>
            <a:pPr marL="342265" marR="5080" indent="-342265" algn="r">
              <a:spcBef>
                <a:spcPts val="770"/>
              </a:spcBef>
              <a:buFont typeface="Arial MT"/>
              <a:buChar char="•"/>
              <a:tabLst>
                <a:tab pos="342265" algn="l"/>
                <a:tab pos="342900" algn="l"/>
              </a:tabLst>
            </a:pPr>
            <a:r>
              <a:rPr sz="2800" spc="-5" dirty="0">
                <a:latin typeface="Calibri"/>
                <a:cs typeface="Calibri"/>
              </a:rPr>
              <a:t>Rules</a:t>
            </a:r>
            <a:r>
              <a:rPr sz="2800" spc="20" dirty="0">
                <a:latin typeface="Calibri"/>
                <a:cs typeface="Calibri"/>
              </a:rPr>
              <a:t> </a:t>
            </a:r>
            <a:r>
              <a:rPr sz="2800" spc="-20" dirty="0">
                <a:latin typeface="Calibri"/>
                <a:cs typeface="Calibri"/>
              </a:rPr>
              <a:t>are</a:t>
            </a:r>
            <a:r>
              <a:rPr sz="2800" spc="5" dirty="0">
                <a:latin typeface="Calibri"/>
                <a:cs typeface="Calibri"/>
              </a:rPr>
              <a:t> </a:t>
            </a:r>
            <a:r>
              <a:rPr sz="2800" spc="-25" dirty="0">
                <a:latin typeface="Calibri"/>
                <a:cs typeface="Calibri"/>
              </a:rPr>
              <a:t>rank</a:t>
            </a:r>
            <a:r>
              <a:rPr sz="2800" spc="15" dirty="0">
                <a:latin typeface="Calibri"/>
                <a:cs typeface="Calibri"/>
              </a:rPr>
              <a:t> </a:t>
            </a:r>
            <a:r>
              <a:rPr sz="2800" spc="-20" dirty="0">
                <a:latin typeface="Calibri"/>
                <a:cs typeface="Calibri"/>
              </a:rPr>
              <a:t>ordered</a:t>
            </a:r>
            <a:r>
              <a:rPr sz="2800" spc="10" dirty="0">
                <a:latin typeface="Calibri"/>
                <a:cs typeface="Calibri"/>
              </a:rPr>
              <a:t> </a:t>
            </a:r>
            <a:r>
              <a:rPr sz="2800" spc="-15" dirty="0">
                <a:latin typeface="Calibri"/>
                <a:cs typeface="Calibri"/>
              </a:rPr>
              <a:t>according</a:t>
            </a:r>
            <a:r>
              <a:rPr sz="2800" spc="10" dirty="0">
                <a:latin typeface="Calibri"/>
                <a:cs typeface="Calibri"/>
              </a:rPr>
              <a:t> </a:t>
            </a:r>
            <a:r>
              <a:rPr sz="2800" spc="-20" dirty="0">
                <a:latin typeface="Calibri"/>
                <a:cs typeface="Calibri"/>
              </a:rPr>
              <a:t>to</a:t>
            </a:r>
            <a:r>
              <a:rPr sz="2800" dirty="0">
                <a:latin typeface="Calibri"/>
                <a:cs typeface="Calibri"/>
              </a:rPr>
              <a:t> </a:t>
            </a:r>
            <a:r>
              <a:rPr sz="2800" spc="-5" dirty="0">
                <a:latin typeface="Calibri"/>
                <a:cs typeface="Calibri"/>
              </a:rPr>
              <a:t>their</a:t>
            </a:r>
            <a:r>
              <a:rPr sz="2800" spc="10" dirty="0">
                <a:latin typeface="Calibri"/>
                <a:cs typeface="Calibri"/>
              </a:rPr>
              <a:t> </a:t>
            </a:r>
            <a:r>
              <a:rPr sz="2800" spc="-10" dirty="0">
                <a:latin typeface="Calibri"/>
                <a:cs typeface="Calibri"/>
              </a:rPr>
              <a:t>priority</a:t>
            </a:r>
            <a:endParaRPr sz="2800">
              <a:latin typeface="Calibri"/>
              <a:cs typeface="Calibri"/>
            </a:endParaRPr>
          </a:p>
          <a:p>
            <a:pPr marL="287020" marR="88900" lvl="1" indent="-287020" algn="r">
              <a:spcBef>
                <a:spcPts val="675"/>
              </a:spcBef>
              <a:buFont typeface="Arial MT"/>
              <a:buChar char="–"/>
              <a:tabLst>
                <a:tab pos="287020" algn="l"/>
              </a:tabLst>
            </a:pPr>
            <a:r>
              <a:rPr sz="2800" spc="-5" dirty="0">
                <a:latin typeface="Calibri"/>
                <a:cs typeface="Calibri"/>
              </a:rPr>
              <a:t>An</a:t>
            </a:r>
            <a:r>
              <a:rPr sz="2800" spc="10" dirty="0">
                <a:latin typeface="Calibri"/>
                <a:cs typeface="Calibri"/>
              </a:rPr>
              <a:t> </a:t>
            </a:r>
            <a:r>
              <a:rPr sz="2800" spc="-20" dirty="0">
                <a:latin typeface="Calibri"/>
                <a:cs typeface="Calibri"/>
              </a:rPr>
              <a:t>ordered</a:t>
            </a:r>
            <a:r>
              <a:rPr sz="2800" spc="20" dirty="0">
                <a:latin typeface="Calibri"/>
                <a:cs typeface="Calibri"/>
              </a:rPr>
              <a:t> </a:t>
            </a:r>
            <a:r>
              <a:rPr sz="2800" spc="-10" dirty="0">
                <a:latin typeface="Calibri"/>
                <a:cs typeface="Calibri"/>
              </a:rPr>
              <a:t>rule</a:t>
            </a:r>
            <a:r>
              <a:rPr sz="2800" spc="15" dirty="0">
                <a:latin typeface="Calibri"/>
                <a:cs typeface="Calibri"/>
              </a:rPr>
              <a:t> </a:t>
            </a:r>
            <a:r>
              <a:rPr sz="2800" spc="-10" dirty="0">
                <a:latin typeface="Calibri"/>
                <a:cs typeface="Calibri"/>
              </a:rPr>
              <a:t>set</a:t>
            </a:r>
            <a:r>
              <a:rPr sz="2800" dirty="0">
                <a:latin typeface="Calibri"/>
                <a:cs typeface="Calibri"/>
              </a:rPr>
              <a:t> </a:t>
            </a:r>
            <a:r>
              <a:rPr sz="2800" spc="-5" dirty="0">
                <a:latin typeface="Calibri"/>
                <a:cs typeface="Calibri"/>
              </a:rPr>
              <a:t>is</a:t>
            </a:r>
            <a:r>
              <a:rPr sz="2800" spc="10" dirty="0">
                <a:latin typeface="Calibri"/>
                <a:cs typeface="Calibri"/>
              </a:rPr>
              <a:t> </a:t>
            </a:r>
            <a:r>
              <a:rPr sz="2800" spc="-10" dirty="0">
                <a:latin typeface="Calibri"/>
                <a:cs typeface="Calibri"/>
              </a:rPr>
              <a:t>known</a:t>
            </a:r>
            <a:r>
              <a:rPr sz="2800" spc="20" dirty="0">
                <a:latin typeface="Calibri"/>
                <a:cs typeface="Calibri"/>
              </a:rPr>
              <a:t> </a:t>
            </a:r>
            <a:r>
              <a:rPr sz="2800" spc="-5" dirty="0">
                <a:latin typeface="Calibri"/>
                <a:cs typeface="Calibri"/>
              </a:rPr>
              <a:t>as</a:t>
            </a:r>
            <a:r>
              <a:rPr sz="2800" dirty="0">
                <a:latin typeface="Calibri"/>
                <a:cs typeface="Calibri"/>
              </a:rPr>
              <a:t> </a:t>
            </a:r>
            <a:r>
              <a:rPr sz="2800" spc="-5" dirty="0">
                <a:latin typeface="Calibri"/>
                <a:cs typeface="Calibri"/>
              </a:rPr>
              <a:t>a</a:t>
            </a:r>
            <a:r>
              <a:rPr sz="2800" spc="5" dirty="0">
                <a:latin typeface="Calibri"/>
                <a:cs typeface="Calibri"/>
              </a:rPr>
              <a:t> </a:t>
            </a:r>
            <a:r>
              <a:rPr sz="2800" spc="-10" dirty="0">
                <a:latin typeface="Calibri"/>
                <a:cs typeface="Calibri"/>
              </a:rPr>
              <a:t>decision</a:t>
            </a:r>
            <a:r>
              <a:rPr sz="2800" spc="20" dirty="0">
                <a:latin typeface="Calibri"/>
                <a:cs typeface="Calibri"/>
              </a:rPr>
              <a:t> </a:t>
            </a:r>
            <a:r>
              <a:rPr sz="2800" spc="-15" dirty="0">
                <a:latin typeface="Calibri"/>
                <a:cs typeface="Calibri"/>
              </a:rPr>
              <a:t>list</a:t>
            </a:r>
            <a:endParaRPr sz="2800">
              <a:latin typeface="Calibri"/>
              <a:cs typeface="Calibri"/>
            </a:endParaRPr>
          </a:p>
          <a:p>
            <a:pPr marL="355600" indent="-342900">
              <a:spcBef>
                <a:spcPts val="670"/>
              </a:spcBef>
              <a:buFont typeface="Arial MT"/>
              <a:buChar char="•"/>
              <a:tabLst>
                <a:tab pos="354965" algn="l"/>
                <a:tab pos="355600" algn="l"/>
              </a:tabLst>
            </a:pPr>
            <a:r>
              <a:rPr sz="2800" spc="-5" dirty="0">
                <a:latin typeface="Calibri"/>
                <a:cs typeface="Calibri"/>
              </a:rPr>
              <a:t>When</a:t>
            </a:r>
            <a:r>
              <a:rPr sz="2800" spc="10" dirty="0">
                <a:latin typeface="Calibri"/>
                <a:cs typeface="Calibri"/>
              </a:rPr>
              <a:t> </a:t>
            </a:r>
            <a:r>
              <a:rPr sz="2800" spc="-5" dirty="0">
                <a:latin typeface="Calibri"/>
                <a:cs typeface="Calibri"/>
              </a:rPr>
              <a:t>a </a:t>
            </a:r>
            <a:r>
              <a:rPr sz="2800" spc="-20" dirty="0">
                <a:latin typeface="Calibri"/>
                <a:cs typeface="Calibri"/>
              </a:rPr>
              <a:t>test</a:t>
            </a:r>
            <a:r>
              <a:rPr sz="2800" spc="10" dirty="0">
                <a:latin typeface="Calibri"/>
                <a:cs typeface="Calibri"/>
              </a:rPr>
              <a:t> </a:t>
            </a:r>
            <a:r>
              <a:rPr sz="2800" spc="-25" dirty="0">
                <a:latin typeface="Calibri"/>
                <a:cs typeface="Calibri"/>
              </a:rPr>
              <a:t>record</a:t>
            </a:r>
            <a:r>
              <a:rPr sz="2800" dirty="0">
                <a:latin typeface="Calibri"/>
                <a:cs typeface="Calibri"/>
              </a:rPr>
              <a:t> </a:t>
            </a:r>
            <a:r>
              <a:rPr sz="2800" spc="-5" dirty="0">
                <a:latin typeface="Calibri"/>
                <a:cs typeface="Calibri"/>
              </a:rPr>
              <a:t>is</a:t>
            </a:r>
            <a:r>
              <a:rPr sz="2800" dirty="0">
                <a:latin typeface="Calibri"/>
                <a:cs typeface="Calibri"/>
              </a:rPr>
              <a:t> </a:t>
            </a:r>
            <a:r>
              <a:rPr sz="2800" spc="-15" dirty="0">
                <a:latin typeface="Calibri"/>
                <a:cs typeface="Calibri"/>
              </a:rPr>
              <a:t>presented</a:t>
            </a:r>
            <a:r>
              <a:rPr sz="2800" spc="15" dirty="0">
                <a:latin typeface="Calibri"/>
                <a:cs typeface="Calibri"/>
              </a:rPr>
              <a:t> </a:t>
            </a:r>
            <a:r>
              <a:rPr sz="2800" spc="-20" dirty="0">
                <a:latin typeface="Calibri"/>
                <a:cs typeface="Calibri"/>
              </a:rPr>
              <a:t>to</a:t>
            </a:r>
            <a:r>
              <a:rPr sz="2800" spc="-5" dirty="0">
                <a:latin typeface="Calibri"/>
                <a:cs typeface="Calibri"/>
              </a:rPr>
              <a:t> the</a:t>
            </a:r>
            <a:r>
              <a:rPr sz="2800" spc="-10" dirty="0">
                <a:latin typeface="Calibri"/>
                <a:cs typeface="Calibri"/>
              </a:rPr>
              <a:t> </a:t>
            </a:r>
            <a:r>
              <a:rPr sz="2800" spc="-5" dirty="0">
                <a:latin typeface="Calibri"/>
                <a:cs typeface="Calibri"/>
              </a:rPr>
              <a:t>classifier</a:t>
            </a:r>
            <a:endParaRPr sz="2800">
              <a:latin typeface="Calibri"/>
              <a:cs typeface="Calibri"/>
            </a:endParaRPr>
          </a:p>
          <a:p>
            <a:pPr marL="756285" marR="222250" lvl="1" indent="-287020">
              <a:spcBef>
                <a:spcPts val="540"/>
              </a:spcBef>
              <a:buFont typeface="Arial MT"/>
              <a:buChar char="–"/>
              <a:tabLst>
                <a:tab pos="756285" algn="l"/>
                <a:tab pos="756920" algn="l"/>
              </a:tabLst>
            </a:pPr>
            <a:r>
              <a:rPr sz="2000" dirty="0">
                <a:latin typeface="Calibri"/>
                <a:cs typeface="Calibri"/>
              </a:rPr>
              <a:t>It is assigned </a:t>
            </a:r>
            <a:r>
              <a:rPr sz="2000" spc="-15" dirty="0">
                <a:latin typeface="Calibri"/>
                <a:cs typeface="Calibri"/>
              </a:rPr>
              <a:t>to </a:t>
            </a:r>
            <a:r>
              <a:rPr sz="2000" dirty="0">
                <a:latin typeface="Calibri"/>
                <a:cs typeface="Calibri"/>
              </a:rPr>
              <a:t>the class label </a:t>
            </a:r>
            <a:r>
              <a:rPr sz="2000" spc="-5" dirty="0">
                <a:latin typeface="Calibri"/>
                <a:cs typeface="Calibri"/>
              </a:rPr>
              <a:t>of </a:t>
            </a:r>
            <a:r>
              <a:rPr sz="2000" dirty="0">
                <a:latin typeface="Calibri"/>
                <a:cs typeface="Calibri"/>
              </a:rPr>
              <a:t>the </a:t>
            </a:r>
            <a:r>
              <a:rPr sz="2000" spc="-5" dirty="0">
                <a:latin typeface="Calibri"/>
                <a:cs typeface="Calibri"/>
              </a:rPr>
              <a:t>highest </a:t>
            </a:r>
            <a:r>
              <a:rPr sz="2000" spc="-15" dirty="0">
                <a:latin typeface="Calibri"/>
                <a:cs typeface="Calibri"/>
              </a:rPr>
              <a:t>ranked </a:t>
            </a:r>
            <a:r>
              <a:rPr sz="2000" dirty="0">
                <a:latin typeface="Calibri"/>
                <a:cs typeface="Calibri"/>
              </a:rPr>
              <a:t>rule it </a:t>
            </a:r>
            <a:r>
              <a:rPr sz="2000" spc="-5" dirty="0">
                <a:latin typeface="Calibri"/>
                <a:cs typeface="Calibri"/>
              </a:rPr>
              <a:t>has </a:t>
            </a:r>
            <a:r>
              <a:rPr sz="2000" spc="-440" dirty="0">
                <a:latin typeface="Calibri"/>
                <a:cs typeface="Calibri"/>
              </a:rPr>
              <a:t> </a:t>
            </a:r>
            <a:r>
              <a:rPr sz="2000" spc="-5" dirty="0">
                <a:latin typeface="Calibri"/>
                <a:cs typeface="Calibri"/>
              </a:rPr>
              <a:t>triggered</a:t>
            </a:r>
            <a:endParaRPr sz="2000">
              <a:latin typeface="Calibri"/>
              <a:cs typeface="Calibri"/>
            </a:endParaRPr>
          </a:p>
          <a:p>
            <a:pPr marL="756285" lvl="1" indent="-287020">
              <a:spcBef>
                <a:spcPts val="480"/>
              </a:spcBef>
              <a:buFont typeface="Arial MT"/>
              <a:buChar char="–"/>
              <a:tabLst>
                <a:tab pos="756285" algn="l"/>
                <a:tab pos="756920" algn="l"/>
              </a:tabLst>
            </a:pPr>
            <a:r>
              <a:rPr sz="2000" dirty="0">
                <a:latin typeface="Calibri"/>
                <a:cs typeface="Calibri"/>
              </a:rPr>
              <a:t>If</a:t>
            </a:r>
            <a:r>
              <a:rPr sz="2000" spc="-10" dirty="0">
                <a:latin typeface="Calibri"/>
                <a:cs typeface="Calibri"/>
              </a:rPr>
              <a:t> </a:t>
            </a:r>
            <a:r>
              <a:rPr sz="2000" dirty="0">
                <a:latin typeface="Calibri"/>
                <a:cs typeface="Calibri"/>
              </a:rPr>
              <a:t>none</a:t>
            </a:r>
            <a:r>
              <a:rPr sz="2000" spc="-10" dirty="0">
                <a:latin typeface="Calibri"/>
                <a:cs typeface="Calibri"/>
              </a:rPr>
              <a:t> </a:t>
            </a:r>
            <a:r>
              <a:rPr sz="2000" spc="-5" dirty="0">
                <a:latin typeface="Calibri"/>
                <a:cs typeface="Calibri"/>
              </a:rPr>
              <a:t>of </a:t>
            </a:r>
            <a:r>
              <a:rPr sz="2000" dirty="0">
                <a:latin typeface="Calibri"/>
                <a:cs typeface="Calibri"/>
              </a:rPr>
              <a:t>the</a:t>
            </a:r>
            <a:r>
              <a:rPr sz="2000" spc="-10" dirty="0">
                <a:latin typeface="Calibri"/>
                <a:cs typeface="Calibri"/>
              </a:rPr>
              <a:t> </a:t>
            </a:r>
            <a:r>
              <a:rPr sz="2000" spc="-5" dirty="0">
                <a:latin typeface="Calibri"/>
                <a:cs typeface="Calibri"/>
              </a:rPr>
              <a:t>rules</a:t>
            </a:r>
            <a:r>
              <a:rPr sz="2000" spc="15" dirty="0">
                <a:latin typeface="Calibri"/>
                <a:cs typeface="Calibri"/>
              </a:rPr>
              <a:t> </a:t>
            </a:r>
            <a:r>
              <a:rPr sz="2000" spc="-10" dirty="0">
                <a:latin typeface="Calibri"/>
                <a:cs typeface="Calibri"/>
              </a:rPr>
              <a:t>fired,</a:t>
            </a:r>
            <a:r>
              <a:rPr sz="2000" spc="5" dirty="0">
                <a:latin typeface="Calibri"/>
                <a:cs typeface="Calibri"/>
              </a:rPr>
              <a:t> </a:t>
            </a:r>
            <a:r>
              <a:rPr sz="2000" dirty="0">
                <a:latin typeface="Calibri"/>
                <a:cs typeface="Calibri"/>
              </a:rPr>
              <a:t>it</a:t>
            </a:r>
            <a:r>
              <a:rPr sz="2000" spc="5" dirty="0">
                <a:latin typeface="Calibri"/>
                <a:cs typeface="Calibri"/>
              </a:rPr>
              <a:t> </a:t>
            </a:r>
            <a:r>
              <a:rPr sz="2000" spc="-5" dirty="0">
                <a:latin typeface="Calibri"/>
                <a:cs typeface="Calibri"/>
              </a:rPr>
              <a:t>is</a:t>
            </a:r>
            <a:r>
              <a:rPr sz="2000" spc="10" dirty="0">
                <a:latin typeface="Calibri"/>
                <a:cs typeface="Calibri"/>
              </a:rPr>
              <a:t> </a:t>
            </a:r>
            <a:r>
              <a:rPr sz="2000" dirty="0">
                <a:latin typeface="Calibri"/>
                <a:cs typeface="Calibri"/>
              </a:rPr>
              <a:t>assigned</a:t>
            </a:r>
            <a:r>
              <a:rPr sz="2000" spc="10" dirty="0">
                <a:latin typeface="Calibri"/>
                <a:cs typeface="Calibri"/>
              </a:rPr>
              <a:t> </a:t>
            </a:r>
            <a:r>
              <a:rPr sz="2000" spc="-15" dirty="0">
                <a:latin typeface="Calibri"/>
                <a:cs typeface="Calibri"/>
              </a:rPr>
              <a:t>to</a:t>
            </a:r>
            <a:r>
              <a:rPr sz="2000" spc="-10" dirty="0">
                <a:latin typeface="Calibri"/>
                <a:cs typeface="Calibri"/>
              </a:rPr>
              <a:t> </a:t>
            </a:r>
            <a:r>
              <a:rPr sz="2000" dirty="0">
                <a:latin typeface="Calibri"/>
                <a:cs typeface="Calibri"/>
              </a:rPr>
              <a:t>the</a:t>
            </a:r>
            <a:r>
              <a:rPr sz="2000" spc="5" dirty="0">
                <a:latin typeface="Calibri"/>
                <a:cs typeface="Calibri"/>
              </a:rPr>
              <a:t> </a:t>
            </a:r>
            <a:r>
              <a:rPr sz="2000" spc="-10" dirty="0">
                <a:latin typeface="Calibri"/>
                <a:cs typeface="Calibri"/>
              </a:rPr>
              <a:t>default </a:t>
            </a:r>
            <a:r>
              <a:rPr sz="2000" dirty="0">
                <a:latin typeface="Calibri"/>
                <a:cs typeface="Calibri"/>
              </a:rPr>
              <a:t>class</a:t>
            </a:r>
            <a:endParaRPr sz="2000">
              <a:latin typeface="Calibri"/>
              <a:cs typeface="Calibri"/>
            </a:endParaRPr>
          </a:p>
        </p:txBody>
      </p:sp>
      <p:sp>
        <p:nvSpPr>
          <p:cNvPr id="4" name="object 4"/>
          <p:cNvSpPr txBox="1"/>
          <p:nvPr/>
        </p:nvSpPr>
        <p:spPr>
          <a:xfrm>
            <a:off x="2881375" y="4000500"/>
            <a:ext cx="6172200" cy="1577996"/>
          </a:xfrm>
          <a:prstGeom prst="rect">
            <a:avLst/>
          </a:prstGeom>
          <a:ln w="12700">
            <a:solidFill>
              <a:srgbClr val="FF0000"/>
            </a:solidFill>
          </a:ln>
        </p:spPr>
        <p:txBody>
          <a:bodyPr vert="horz" wrap="square" lIns="0" tIns="40005" rIns="0" bIns="0" rtlCol="0">
            <a:spAutoFit/>
          </a:bodyPr>
          <a:lstStyle/>
          <a:p>
            <a:pPr marL="90170">
              <a:spcBef>
                <a:spcPts val="315"/>
              </a:spcBef>
            </a:pPr>
            <a:r>
              <a:rPr sz="1600" spc="-5" dirty="0">
                <a:latin typeface="Arial MT"/>
                <a:cs typeface="Arial MT"/>
              </a:rPr>
              <a:t>R1:</a:t>
            </a:r>
            <a:r>
              <a:rPr sz="1600" spc="10" dirty="0">
                <a:latin typeface="Arial MT"/>
                <a:cs typeface="Arial MT"/>
              </a:rPr>
              <a:t> </a:t>
            </a:r>
            <a:r>
              <a:rPr sz="1600" spc="-5" dirty="0">
                <a:latin typeface="Arial MT"/>
                <a:cs typeface="Arial MT"/>
              </a:rPr>
              <a:t>(Give</a:t>
            </a:r>
            <a:r>
              <a:rPr sz="1600" spc="10" dirty="0">
                <a:latin typeface="Arial MT"/>
                <a:cs typeface="Arial MT"/>
              </a:rPr>
              <a:t> </a:t>
            </a:r>
            <a:r>
              <a:rPr sz="1600" spc="-5" dirty="0">
                <a:latin typeface="Arial MT"/>
                <a:cs typeface="Arial MT"/>
              </a:rPr>
              <a:t>Birth =</a:t>
            </a:r>
            <a:r>
              <a:rPr sz="1600" spc="10" dirty="0">
                <a:latin typeface="Arial MT"/>
                <a:cs typeface="Arial MT"/>
              </a:rPr>
              <a:t> </a:t>
            </a:r>
            <a:r>
              <a:rPr sz="1600" spc="-5" dirty="0">
                <a:latin typeface="Arial MT"/>
                <a:cs typeface="Arial MT"/>
              </a:rPr>
              <a:t>no)</a:t>
            </a:r>
            <a:r>
              <a:rPr sz="1600" spc="20" dirty="0">
                <a:latin typeface="Arial MT"/>
                <a:cs typeface="Arial MT"/>
              </a:rPr>
              <a:t> </a:t>
            </a:r>
            <a:r>
              <a:rPr sz="1600" spc="-5" dirty="0">
                <a:latin typeface="Symbol"/>
                <a:cs typeface="Symbol"/>
              </a:rPr>
              <a:t></a:t>
            </a:r>
            <a:r>
              <a:rPr sz="1600" spc="55" dirty="0">
                <a:latin typeface="Times New Roman"/>
                <a:cs typeface="Times New Roman"/>
              </a:rPr>
              <a:t> </a:t>
            </a:r>
            <a:r>
              <a:rPr sz="1600" spc="-5" dirty="0">
                <a:latin typeface="Arial MT"/>
                <a:cs typeface="Arial MT"/>
              </a:rPr>
              <a:t>(Can</a:t>
            </a:r>
            <a:r>
              <a:rPr sz="1600" spc="5" dirty="0">
                <a:latin typeface="Arial MT"/>
                <a:cs typeface="Arial MT"/>
              </a:rPr>
              <a:t> </a:t>
            </a:r>
            <a:r>
              <a:rPr sz="1600" spc="-5" dirty="0">
                <a:latin typeface="Arial MT"/>
                <a:cs typeface="Arial MT"/>
              </a:rPr>
              <a:t>Fly</a:t>
            </a:r>
            <a:r>
              <a:rPr sz="1600" spc="5" dirty="0">
                <a:latin typeface="Arial MT"/>
                <a:cs typeface="Arial MT"/>
              </a:rPr>
              <a:t> </a:t>
            </a:r>
            <a:r>
              <a:rPr sz="1600" spc="-5" dirty="0">
                <a:latin typeface="Arial MT"/>
                <a:cs typeface="Arial MT"/>
              </a:rPr>
              <a:t>= </a:t>
            </a:r>
            <a:r>
              <a:rPr sz="1600" spc="-10" dirty="0">
                <a:latin typeface="Arial MT"/>
                <a:cs typeface="Arial MT"/>
              </a:rPr>
              <a:t>yes)</a:t>
            </a:r>
            <a:r>
              <a:rPr sz="1600" spc="40" dirty="0">
                <a:latin typeface="Arial MT"/>
                <a:cs typeface="Arial MT"/>
              </a:rPr>
              <a:t> </a:t>
            </a:r>
            <a:r>
              <a:rPr sz="1600" spc="-5" dirty="0">
                <a:latin typeface="Symbol"/>
                <a:cs typeface="Symbol"/>
              </a:rPr>
              <a:t></a:t>
            </a:r>
            <a:r>
              <a:rPr sz="1600" spc="50" dirty="0">
                <a:latin typeface="Times New Roman"/>
                <a:cs typeface="Times New Roman"/>
              </a:rPr>
              <a:t> </a:t>
            </a:r>
            <a:r>
              <a:rPr sz="1600" spc="-5" dirty="0">
                <a:latin typeface="Arial MT"/>
                <a:cs typeface="Arial MT"/>
              </a:rPr>
              <a:t>Birds</a:t>
            </a:r>
            <a:endParaRPr sz="1600">
              <a:latin typeface="Arial MT"/>
              <a:cs typeface="Arial MT"/>
            </a:endParaRPr>
          </a:p>
          <a:p>
            <a:pPr marL="90170">
              <a:spcBef>
                <a:spcPts val="590"/>
              </a:spcBef>
            </a:pPr>
            <a:r>
              <a:rPr sz="1600" spc="-5" dirty="0">
                <a:latin typeface="Arial MT"/>
                <a:cs typeface="Arial MT"/>
              </a:rPr>
              <a:t>R2:</a:t>
            </a:r>
            <a:r>
              <a:rPr sz="1600" spc="10" dirty="0">
                <a:latin typeface="Arial MT"/>
                <a:cs typeface="Arial MT"/>
              </a:rPr>
              <a:t> </a:t>
            </a:r>
            <a:r>
              <a:rPr sz="1600" spc="-5" dirty="0">
                <a:latin typeface="Arial MT"/>
                <a:cs typeface="Arial MT"/>
              </a:rPr>
              <a:t>(Give</a:t>
            </a:r>
            <a:r>
              <a:rPr sz="1600" spc="10" dirty="0">
                <a:latin typeface="Arial MT"/>
                <a:cs typeface="Arial MT"/>
              </a:rPr>
              <a:t> </a:t>
            </a:r>
            <a:r>
              <a:rPr sz="1600" spc="-5" dirty="0">
                <a:latin typeface="Arial MT"/>
                <a:cs typeface="Arial MT"/>
              </a:rPr>
              <a:t>Birth</a:t>
            </a:r>
            <a:r>
              <a:rPr sz="1600" dirty="0">
                <a:latin typeface="Arial MT"/>
                <a:cs typeface="Arial MT"/>
              </a:rPr>
              <a:t> </a:t>
            </a:r>
            <a:r>
              <a:rPr sz="1600" spc="-5" dirty="0">
                <a:latin typeface="Arial MT"/>
                <a:cs typeface="Arial MT"/>
              </a:rPr>
              <a:t>=</a:t>
            </a:r>
            <a:r>
              <a:rPr sz="1600" spc="10" dirty="0">
                <a:latin typeface="Arial MT"/>
                <a:cs typeface="Arial MT"/>
              </a:rPr>
              <a:t> </a:t>
            </a:r>
            <a:r>
              <a:rPr sz="1600" spc="-5" dirty="0">
                <a:latin typeface="Arial MT"/>
                <a:cs typeface="Arial MT"/>
              </a:rPr>
              <a:t>no)</a:t>
            </a:r>
            <a:r>
              <a:rPr sz="1600" spc="25" dirty="0">
                <a:latin typeface="Arial MT"/>
                <a:cs typeface="Arial MT"/>
              </a:rPr>
              <a:t> </a:t>
            </a:r>
            <a:r>
              <a:rPr sz="1600" spc="-5" dirty="0">
                <a:latin typeface="Symbol"/>
                <a:cs typeface="Symbol"/>
              </a:rPr>
              <a:t></a:t>
            </a:r>
            <a:r>
              <a:rPr sz="1600" spc="50" dirty="0">
                <a:latin typeface="Times New Roman"/>
                <a:cs typeface="Times New Roman"/>
              </a:rPr>
              <a:t> </a:t>
            </a:r>
            <a:r>
              <a:rPr sz="1600" spc="-5" dirty="0">
                <a:latin typeface="Arial MT"/>
                <a:cs typeface="Arial MT"/>
              </a:rPr>
              <a:t>(Live</a:t>
            </a:r>
            <a:r>
              <a:rPr sz="1600" dirty="0">
                <a:latin typeface="Arial MT"/>
                <a:cs typeface="Arial MT"/>
              </a:rPr>
              <a:t> </a:t>
            </a:r>
            <a:r>
              <a:rPr sz="1600" spc="-5" dirty="0">
                <a:latin typeface="Arial MT"/>
                <a:cs typeface="Arial MT"/>
              </a:rPr>
              <a:t>in </a:t>
            </a:r>
            <a:r>
              <a:rPr sz="1600" spc="-15" dirty="0">
                <a:latin typeface="Arial MT"/>
                <a:cs typeface="Arial MT"/>
              </a:rPr>
              <a:t>Water</a:t>
            </a:r>
            <a:r>
              <a:rPr sz="1600" spc="15" dirty="0">
                <a:latin typeface="Arial MT"/>
                <a:cs typeface="Arial MT"/>
              </a:rPr>
              <a:t> </a:t>
            </a:r>
            <a:r>
              <a:rPr sz="1600" spc="-5" dirty="0">
                <a:latin typeface="Arial MT"/>
                <a:cs typeface="Arial MT"/>
              </a:rPr>
              <a:t>=</a:t>
            </a:r>
            <a:r>
              <a:rPr sz="1600" dirty="0">
                <a:latin typeface="Arial MT"/>
                <a:cs typeface="Arial MT"/>
              </a:rPr>
              <a:t> </a:t>
            </a:r>
            <a:r>
              <a:rPr sz="1600" spc="-10" dirty="0">
                <a:latin typeface="Arial MT"/>
                <a:cs typeface="Arial MT"/>
              </a:rPr>
              <a:t>yes)</a:t>
            </a:r>
            <a:r>
              <a:rPr sz="1600" spc="40" dirty="0">
                <a:latin typeface="Arial MT"/>
                <a:cs typeface="Arial MT"/>
              </a:rPr>
              <a:t> </a:t>
            </a:r>
            <a:r>
              <a:rPr sz="1600" spc="-5" dirty="0">
                <a:latin typeface="Symbol"/>
                <a:cs typeface="Symbol"/>
              </a:rPr>
              <a:t></a:t>
            </a:r>
            <a:r>
              <a:rPr sz="1600" spc="45" dirty="0">
                <a:latin typeface="Times New Roman"/>
                <a:cs typeface="Times New Roman"/>
              </a:rPr>
              <a:t> </a:t>
            </a:r>
            <a:r>
              <a:rPr sz="1600" spc="-5" dirty="0">
                <a:latin typeface="Arial MT"/>
                <a:cs typeface="Arial MT"/>
              </a:rPr>
              <a:t>Fishes</a:t>
            </a:r>
            <a:endParaRPr sz="1600">
              <a:latin typeface="Arial MT"/>
              <a:cs typeface="Arial MT"/>
            </a:endParaRPr>
          </a:p>
          <a:p>
            <a:pPr marL="90170" marR="812800">
              <a:lnSpc>
                <a:spcPct val="130600"/>
              </a:lnSpc>
              <a:spcBef>
                <a:spcPts val="10"/>
              </a:spcBef>
            </a:pPr>
            <a:r>
              <a:rPr sz="1600" spc="-5" dirty="0">
                <a:latin typeface="Arial MT"/>
                <a:cs typeface="Arial MT"/>
              </a:rPr>
              <a:t>R3:</a:t>
            </a:r>
            <a:r>
              <a:rPr sz="1600" spc="10" dirty="0">
                <a:latin typeface="Arial MT"/>
                <a:cs typeface="Arial MT"/>
              </a:rPr>
              <a:t> </a:t>
            </a:r>
            <a:r>
              <a:rPr sz="1600" spc="-5" dirty="0">
                <a:latin typeface="Arial MT"/>
                <a:cs typeface="Arial MT"/>
              </a:rPr>
              <a:t>(Give</a:t>
            </a:r>
            <a:r>
              <a:rPr sz="1600" spc="10" dirty="0">
                <a:latin typeface="Arial MT"/>
                <a:cs typeface="Arial MT"/>
              </a:rPr>
              <a:t> </a:t>
            </a:r>
            <a:r>
              <a:rPr sz="1600" spc="-5" dirty="0">
                <a:latin typeface="Arial MT"/>
                <a:cs typeface="Arial MT"/>
              </a:rPr>
              <a:t>Birth =</a:t>
            </a:r>
            <a:r>
              <a:rPr sz="1600" spc="10" dirty="0">
                <a:latin typeface="Arial MT"/>
                <a:cs typeface="Arial MT"/>
              </a:rPr>
              <a:t> </a:t>
            </a:r>
            <a:r>
              <a:rPr sz="1600" spc="-10" dirty="0">
                <a:latin typeface="Arial MT"/>
                <a:cs typeface="Arial MT"/>
              </a:rPr>
              <a:t>yes)</a:t>
            </a:r>
            <a:r>
              <a:rPr sz="1600" spc="40" dirty="0">
                <a:latin typeface="Arial MT"/>
                <a:cs typeface="Arial MT"/>
              </a:rPr>
              <a:t> </a:t>
            </a:r>
            <a:r>
              <a:rPr sz="1600" spc="-5" dirty="0">
                <a:latin typeface="Symbol"/>
                <a:cs typeface="Symbol"/>
              </a:rPr>
              <a:t></a:t>
            </a:r>
            <a:r>
              <a:rPr sz="1600" spc="40" dirty="0">
                <a:latin typeface="Times New Roman"/>
                <a:cs typeface="Times New Roman"/>
              </a:rPr>
              <a:t> </a:t>
            </a:r>
            <a:r>
              <a:rPr sz="1600" spc="-5" dirty="0">
                <a:latin typeface="Arial MT"/>
                <a:cs typeface="Arial MT"/>
              </a:rPr>
              <a:t>(Blood</a:t>
            </a:r>
            <a:r>
              <a:rPr sz="1600" spc="-25" dirty="0">
                <a:latin typeface="Arial MT"/>
                <a:cs typeface="Arial MT"/>
              </a:rPr>
              <a:t> </a:t>
            </a:r>
            <a:r>
              <a:rPr sz="1600" spc="-30" dirty="0">
                <a:latin typeface="Arial MT"/>
                <a:cs typeface="Arial MT"/>
              </a:rPr>
              <a:t>Type</a:t>
            </a:r>
            <a:r>
              <a:rPr sz="1600" spc="20" dirty="0">
                <a:latin typeface="Arial MT"/>
                <a:cs typeface="Arial MT"/>
              </a:rPr>
              <a:t> </a:t>
            </a:r>
            <a:r>
              <a:rPr sz="1600" spc="-5" dirty="0">
                <a:latin typeface="Arial MT"/>
                <a:cs typeface="Arial MT"/>
              </a:rPr>
              <a:t>= warm)</a:t>
            </a:r>
            <a:r>
              <a:rPr sz="1600" spc="45" dirty="0">
                <a:latin typeface="Arial MT"/>
                <a:cs typeface="Arial MT"/>
              </a:rPr>
              <a:t> </a:t>
            </a:r>
            <a:r>
              <a:rPr sz="1600" spc="-5" dirty="0">
                <a:latin typeface="Symbol"/>
                <a:cs typeface="Symbol"/>
              </a:rPr>
              <a:t></a:t>
            </a:r>
            <a:r>
              <a:rPr sz="1600" spc="50" dirty="0">
                <a:latin typeface="Times New Roman"/>
                <a:cs typeface="Times New Roman"/>
              </a:rPr>
              <a:t> </a:t>
            </a:r>
            <a:r>
              <a:rPr sz="1600" spc="-5" dirty="0">
                <a:latin typeface="Arial MT"/>
                <a:cs typeface="Arial MT"/>
              </a:rPr>
              <a:t>Mammals </a:t>
            </a:r>
            <a:r>
              <a:rPr sz="1600" spc="-430" dirty="0">
                <a:latin typeface="Arial MT"/>
                <a:cs typeface="Arial MT"/>
              </a:rPr>
              <a:t> </a:t>
            </a:r>
            <a:r>
              <a:rPr sz="1600" spc="-5" dirty="0">
                <a:latin typeface="Arial MT"/>
                <a:cs typeface="Arial MT"/>
              </a:rPr>
              <a:t>R4:</a:t>
            </a:r>
            <a:r>
              <a:rPr sz="1600" spc="10" dirty="0">
                <a:latin typeface="Arial MT"/>
                <a:cs typeface="Arial MT"/>
              </a:rPr>
              <a:t> </a:t>
            </a:r>
            <a:r>
              <a:rPr sz="1600" spc="-5" dirty="0">
                <a:latin typeface="Arial MT"/>
                <a:cs typeface="Arial MT"/>
              </a:rPr>
              <a:t>(Give</a:t>
            </a:r>
            <a:r>
              <a:rPr sz="1600" spc="10" dirty="0">
                <a:latin typeface="Arial MT"/>
                <a:cs typeface="Arial MT"/>
              </a:rPr>
              <a:t> </a:t>
            </a:r>
            <a:r>
              <a:rPr sz="1600" spc="-5" dirty="0">
                <a:latin typeface="Arial MT"/>
                <a:cs typeface="Arial MT"/>
              </a:rPr>
              <a:t>Birth =</a:t>
            </a:r>
            <a:r>
              <a:rPr sz="1600" spc="10" dirty="0">
                <a:latin typeface="Arial MT"/>
                <a:cs typeface="Arial MT"/>
              </a:rPr>
              <a:t> </a:t>
            </a:r>
            <a:r>
              <a:rPr sz="1600" spc="-5" dirty="0">
                <a:latin typeface="Arial MT"/>
                <a:cs typeface="Arial MT"/>
              </a:rPr>
              <a:t>no)</a:t>
            </a:r>
            <a:r>
              <a:rPr sz="1600" spc="20" dirty="0">
                <a:latin typeface="Arial MT"/>
                <a:cs typeface="Arial MT"/>
              </a:rPr>
              <a:t> </a:t>
            </a:r>
            <a:r>
              <a:rPr sz="1600" spc="-5" dirty="0">
                <a:latin typeface="Symbol"/>
                <a:cs typeface="Symbol"/>
              </a:rPr>
              <a:t></a:t>
            </a:r>
            <a:r>
              <a:rPr sz="1600" spc="50" dirty="0">
                <a:latin typeface="Times New Roman"/>
                <a:cs typeface="Times New Roman"/>
              </a:rPr>
              <a:t> </a:t>
            </a:r>
            <a:r>
              <a:rPr sz="1600" spc="-5" dirty="0">
                <a:latin typeface="Arial MT"/>
                <a:cs typeface="Arial MT"/>
              </a:rPr>
              <a:t>(Can</a:t>
            </a:r>
            <a:r>
              <a:rPr sz="1600" spc="5" dirty="0">
                <a:latin typeface="Arial MT"/>
                <a:cs typeface="Arial MT"/>
              </a:rPr>
              <a:t> </a:t>
            </a:r>
            <a:r>
              <a:rPr sz="1600" spc="-5" dirty="0">
                <a:latin typeface="Arial MT"/>
                <a:cs typeface="Arial MT"/>
              </a:rPr>
              <a:t>Fly</a:t>
            </a:r>
            <a:r>
              <a:rPr sz="1600" spc="5" dirty="0">
                <a:latin typeface="Arial MT"/>
                <a:cs typeface="Arial MT"/>
              </a:rPr>
              <a:t> </a:t>
            </a:r>
            <a:r>
              <a:rPr sz="1600" spc="-5" dirty="0">
                <a:latin typeface="Arial MT"/>
                <a:cs typeface="Arial MT"/>
              </a:rPr>
              <a:t>= no)</a:t>
            </a:r>
            <a:r>
              <a:rPr sz="1600" spc="25" dirty="0">
                <a:latin typeface="Arial MT"/>
                <a:cs typeface="Arial MT"/>
              </a:rPr>
              <a:t> </a:t>
            </a:r>
            <a:r>
              <a:rPr sz="1600" spc="-5" dirty="0">
                <a:latin typeface="Symbol"/>
                <a:cs typeface="Symbol"/>
              </a:rPr>
              <a:t></a:t>
            </a:r>
            <a:r>
              <a:rPr sz="1600" spc="40" dirty="0">
                <a:latin typeface="Times New Roman"/>
                <a:cs typeface="Times New Roman"/>
              </a:rPr>
              <a:t> </a:t>
            </a:r>
            <a:r>
              <a:rPr sz="1600" spc="-5" dirty="0">
                <a:latin typeface="Arial MT"/>
                <a:cs typeface="Arial MT"/>
              </a:rPr>
              <a:t>Reptiles</a:t>
            </a:r>
            <a:endParaRPr sz="1600">
              <a:latin typeface="Arial MT"/>
              <a:cs typeface="Arial MT"/>
            </a:endParaRPr>
          </a:p>
          <a:p>
            <a:pPr marL="90170">
              <a:spcBef>
                <a:spcPts val="590"/>
              </a:spcBef>
            </a:pPr>
            <a:r>
              <a:rPr sz="1600" spc="-5" dirty="0">
                <a:latin typeface="Arial MT"/>
                <a:cs typeface="Arial MT"/>
              </a:rPr>
              <a:t>R5:</a:t>
            </a:r>
            <a:r>
              <a:rPr sz="1600" spc="10" dirty="0">
                <a:latin typeface="Arial MT"/>
                <a:cs typeface="Arial MT"/>
              </a:rPr>
              <a:t> </a:t>
            </a:r>
            <a:r>
              <a:rPr sz="1600" spc="-5" dirty="0">
                <a:latin typeface="Arial MT"/>
                <a:cs typeface="Arial MT"/>
              </a:rPr>
              <a:t>(Live in</a:t>
            </a:r>
            <a:r>
              <a:rPr sz="1600" spc="-10" dirty="0">
                <a:latin typeface="Arial MT"/>
                <a:cs typeface="Arial MT"/>
              </a:rPr>
              <a:t> </a:t>
            </a:r>
            <a:r>
              <a:rPr sz="1600" spc="-15" dirty="0">
                <a:latin typeface="Arial MT"/>
                <a:cs typeface="Arial MT"/>
              </a:rPr>
              <a:t>Water</a:t>
            </a:r>
            <a:r>
              <a:rPr sz="1600" spc="25" dirty="0">
                <a:latin typeface="Arial MT"/>
                <a:cs typeface="Arial MT"/>
              </a:rPr>
              <a:t> </a:t>
            </a:r>
            <a:r>
              <a:rPr sz="1600" spc="-5" dirty="0">
                <a:latin typeface="Arial MT"/>
                <a:cs typeface="Arial MT"/>
              </a:rPr>
              <a:t>=</a:t>
            </a:r>
            <a:r>
              <a:rPr sz="1600" spc="10" dirty="0">
                <a:latin typeface="Arial MT"/>
                <a:cs typeface="Arial MT"/>
              </a:rPr>
              <a:t> </a:t>
            </a:r>
            <a:r>
              <a:rPr sz="1600" spc="-5" dirty="0">
                <a:latin typeface="Arial MT"/>
                <a:cs typeface="Arial MT"/>
              </a:rPr>
              <a:t>sometimes)</a:t>
            </a:r>
            <a:r>
              <a:rPr sz="1600" spc="20" dirty="0">
                <a:latin typeface="Arial MT"/>
                <a:cs typeface="Arial MT"/>
              </a:rPr>
              <a:t> </a:t>
            </a:r>
            <a:r>
              <a:rPr sz="1600" spc="-5" dirty="0">
                <a:latin typeface="Symbol"/>
                <a:cs typeface="Symbol"/>
              </a:rPr>
              <a:t></a:t>
            </a:r>
            <a:r>
              <a:rPr sz="1600" spc="-45" dirty="0">
                <a:latin typeface="Times New Roman"/>
                <a:cs typeface="Times New Roman"/>
              </a:rPr>
              <a:t> </a:t>
            </a:r>
            <a:r>
              <a:rPr sz="1600" spc="-5" dirty="0">
                <a:latin typeface="Arial MT"/>
                <a:cs typeface="Arial MT"/>
              </a:rPr>
              <a:t>Amphibians</a:t>
            </a:r>
            <a:endParaRPr sz="1600">
              <a:latin typeface="Arial MT"/>
              <a:cs typeface="Arial MT"/>
            </a:endParaRPr>
          </a:p>
        </p:txBody>
      </p:sp>
      <p:graphicFrame>
        <p:nvGraphicFramePr>
          <p:cNvPr id="5" name="object 5"/>
          <p:cNvGraphicFramePr>
            <a:graphicFrameLocks noGrp="1"/>
          </p:cNvGraphicFramePr>
          <p:nvPr/>
        </p:nvGraphicFramePr>
        <p:xfrm>
          <a:off x="2166938" y="6215069"/>
          <a:ext cx="7987663" cy="447116"/>
        </p:xfrm>
        <a:graphic>
          <a:graphicData uri="http://schemas.openxmlformats.org/drawingml/2006/table">
            <a:tbl>
              <a:tblPr firstRow="1" bandRow="1">
                <a:tableStyleId>{2D5ABB26-0587-4C30-8999-92F81FD0307C}</a:tableStyleId>
              </a:tblPr>
              <a:tblGrid>
                <a:gridCol w="1496695">
                  <a:extLst>
                    <a:ext uri="{9D8B030D-6E8A-4147-A177-3AD203B41FA5}">
                      <a16:colId xmlns:a16="http://schemas.microsoft.com/office/drawing/2014/main" val="20000"/>
                    </a:ext>
                  </a:extLst>
                </a:gridCol>
                <a:gridCol w="1496695">
                  <a:extLst>
                    <a:ext uri="{9D8B030D-6E8A-4147-A177-3AD203B41FA5}">
                      <a16:colId xmlns:a16="http://schemas.microsoft.com/office/drawing/2014/main" val="20001"/>
                    </a:ext>
                  </a:extLst>
                </a:gridCol>
                <a:gridCol w="1176019">
                  <a:extLst>
                    <a:ext uri="{9D8B030D-6E8A-4147-A177-3AD203B41FA5}">
                      <a16:colId xmlns:a16="http://schemas.microsoft.com/office/drawing/2014/main" val="20002"/>
                    </a:ext>
                  </a:extLst>
                </a:gridCol>
                <a:gridCol w="1176020">
                  <a:extLst>
                    <a:ext uri="{9D8B030D-6E8A-4147-A177-3AD203B41FA5}">
                      <a16:colId xmlns:a16="http://schemas.microsoft.com/office/drawing/2014/main" val="20003"/>
                    </a:ext>
                  </a:extLst>
                </a:gridCol>
                <a:gridCol w="1175384">
                  <a:extLst>
                    <a:ext uri="{9D8B030D-6E8A-4147-A177-3AD203B41FA5}">
                      <a16:colId xmlns:a16="http://schemas.microsoft.com/office/drawing/2014/main" val="20004"/>
                    </a:ext>
                  </a:extLst>
                </a:gridCol>
                <a:gridCol w="1466850">
                  <a:extLst>
                    <a:ext uri="{9D8B030D-6E8A-4147-A177-3AD203B41FA5}">
                      <a16:colId xmlns:a16="http://schemas.microsoft.com/office/drawing/2014/main" val="20005"/>
                    </a:ext>
                  </a:extLst>
                </a:gridCol>
              </a:tblGrid>
              <a:tr h="211700">
                <a:tc>
                  <a:txBody>
                    <a:bodyPr/>
                    <a:lstStyle/>
                    <a:p>
                      <a:pPr marL="17145" algn="ctr">
                        <a:lnSpc>
                          <a:spcPts val="1525"/>
                        </a:lnSpc>
                      </a:pPr>
                      <a:r>
                        <a:rPr sz="1350" b="1" spc="20" dirty="0">
                          <a:latin typeface="Arial"/>
                          <a:cs typeface="Arial"/>
                        </a:rPr>
                        <a:t>Name</a:t>
                      </a:r>
                      <a:endParaRPr sz="13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281940">
                        <a:lnSpc>
                          <a:spcPts val="1525"/>
                        </a:lnSpc>
                      </a:pPr>
                      <a:r>
                        <a:rPr sz="1350" b="1" spc="15" dirty="0">
                          <a:latin typeface="Arial"/>
                          <a:cs typeface="Arial"/>
                        </a:rPr>
                        <a:t>Blood</a:t>
                      </a:r>
                      <a:r>
                        <a:rPr sz="1350" b="1" spc="-65" dirty="0">
                          <a:latin typeface="Arial"/>
                          <a:cs typeface="Arial"/>
                        </a:rPr>
                        <a:t> </a:t>
                      </a:r>
                      <a:r>
                        <a:rPr sz="1350" b="1" spc="5" dirty="0">
                          <a:latin typeface="Arial"/>
                          <a:cs typeface="Arial"/>
                        </a:rPr>
                        <a:t>Type</a:t>
                      </a:r>
                      <a:endParaRPr sz="13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9050" algn="ctr">
                        <a:lnSpc>
                          <a:spcPts val="1525"/>
                        </a:lnSpc>
                      </a:pPr>
                      <a:r>
                        <a:rPr sz="1350" b="1" spc="10" dirty="0">
                          <a:latin typeface="Arial"/>
                          <a:cs typeface="Arial"/>
                        </a:rPr>
                        <a:t>Give</a:t>
                      </a:r>
                      <a:r>
                        <a:rPr sz="1350" b="1" spc="-55" dirty="0">
                          <a:latin typeface="Arial"/>
                          <a:cs typeface="Arial"/>
                        </a:rPr>
                        <a:t> </a:t>
                      </a:r>
                      <a:r>
                        <a:rPr sz="1350" b="1" spc="15" dirty="0">
                          <a:latin typeface="Arial"/>
                          <a:cs typeface="Arial"/>
                        </a:rPr>
                        <a:t>Birth</a:t>
                      </a:r>
                      <a:endParaRPr sz="13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22225" algn="ctr">
                        <a:lnSpc>
                          <a:spcPts val="1525"/>
                        </a:lnSpc>
                      </a:pPr>
                      <a:r>
                        <a:rPr sz="1350" b="1" spc="25" dirty="0">
                          <a:latin typeface="Arial"/>
                          <a:cs typeface="Arial"/>
                        </a:rPr>
                        <a:t>Can</a:t>
                      </a:r>
                      <a:r>
                        <a:rPr sz="1350" b="1" spc="-75" dirty="0">
                          <a:latin typeface="Arial"/>
                          <a:cs typeface="Arial"/>
                        </a:rPr>
                        <a:t> </a:t>
                      </a:r>
                      <a:r>
                        <a:rPr sz="1350" b="1" spc="20" dirty="0">
                          <a:latin typeface="Arial"/>
                          <a:cs typeface="Arial"/>
                        </a:rPr>
                        <a:t>Fly</a:t>
                      </a:r>
                      <a:endParaRPr sz="13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7780" algn="ctr">
                        <a:lnSpc>
                          <a:spcPts val="1525"/>
                        </a:lnSpc>
                      </a:pPr>
                      <a:r>
                        <a:rPr sz="1350" b="1" spc="10" dirty="0">
                          <a:latin typeface="Arial"/>
                          <a:cs typeface="Arial"/>
                        </a:rPr>
                        <a:t>Live</a:t>
                      </a:r>
                      <a:r>
                        <a:rPr sz="1350" b="1" spc="-45" dirty="0">
                          <a:latin typeface="Arial"/>
                          <a:cs typeface="Arial"/>
                        </a:rPr>
                        <a:t> </a:t>
                      </a:r>
                      <a:r>
                        <a:rPr sz="1350" b="1" spc="25" dirty="0">
                          <a:latin typeface="Arial"/>
                          <a:cs typeface="Arial"/>
                        </a:rPr>
                        <a:t>in</a:t>
                      </a:r>
                      <a:r>
                        <a:rPr sz="1350" b="1" spc="-55" dirty="0">
                          <a:latin typeface="Arial"/>
                          <a:cs typeface="Arial"/>
                        </a:rPr>
                        <a:t> </a:t>
                      </a:r>
                      <a:r>
                        <a:rPr sz="1350" b="1" spc="15" dirty="0">
                          <a:latin typeface="Arial"/>
                          <a:cs typeface="Arial"/>
                        </a:rPr>
                        <a:t>Water</a:t>
                      </a:r>
                      <a:endParaRPr sz="135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CFFFF"/>
                    </a:solidFill>
                  </a:tcPr>
                </a:tc>
                <a:tc>
                  <a:txBody>
                    <a:bodyPr/>
                    <a:lstStyle/>
                    <a:p>
                      <a:pPr marL="17145" algn="ctr">
                        <a:lnSpc>
                          <a:spcPts val="1525"/>
                        </a:lnSpc>
                      </a:pPr>
                      <a:r>
                        <a:rPr sz="1350" b="1" spc="15" dirty="0">
                          <a:latin typeface="Arial"/>
                          <a:cs typeface="Arial"/>
                        </a:rPr>
                        <a:t>Class</a:t>
                      </a:r>
                      <a:endParaRPr sz="1350">
                        <a:latin typeface="Arial"/>
                        <a:cs typeface="Arial"/>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CCFFFF"/>
                    </a:solidFill>
                  </a:tcPr>
                </a:tc>
                <a:extLst>
                  <a:ext uri="{0D108BD9-81ED-4DB2-BD59-A6C34878D82A}">
                    <a16:rowId xmlns:a16="http://schemas.microsoft.com/office/drawing/2014/main" val="10000"/>
                  </a:ext>
                </a:extLst>
              </a:tr>
              <a:tr h="235416">
                <a:tc>
                  <a:txBody>
                    <a:bodyPr/>
                    <a:lstStyle/>
                    <a:p>
                      <a:pPr marL="36195">
                        <a:lnSpc>
                          <a:spcPts val="1755"/>
                        </a:lnSpc>
                      </a:pPr>
                      <a:r>
                        <a:rPr sz="1600" spc="5" dirty="0">
                          <a:latin typeface="Arial MT"/>
                          <a:cs typeface="Arial MT"/>
                        </a:rPr>
                        <a:t>turtle</a:t>
                      </a:r>
                      <a:endParaRPr sz="160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36195">
                        <a:lnSpc>
                          <a:spcPts val="1755"/>
                        </a:lnSpc>
                      </a:pPr>
                      <a:r>
                        <a:rPr sz="1600" spc="10" dirty="0">
                          <a:latin typeface="Arial MT"/>
                          <a:cs typeface="Arial MT"/>
                        </a:rPr>
                        <a:t>cold</a:t>
                      </a:r>
                      <a:endParaRPr sz="160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12065" algn="ctr">
                        <a:lnSpc>
                          <a:spcPts val="1755"/>
                        </a:lnSpc>
                      </a:pPr>
                      <a:r>
                        <a:rPr sz="1600" spc="-5" dirty="0">
                          <a:latin typeface="Arial MT"/>
                          <a:cs typeface="Arial MT"/>
                        </a:rPr>
                        <a:t>no</a:t>
                      </a:r>
                      <a:endParaRPr sz="160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11430" algn="ctr">
                        <a:lnSpc>
                          <a:spcPts val="1755"/>
                        </a:lnSpc>
                      </a:pPr>
                      <a:r>
                        <a:rPr sz="1600" spc="-5" dirty="0">
                          <a:latin typeface="Arial MT"/>
                          <a:cs typeface="Arial MT"/>
                        </a:rPr>
                        <a:t>no</a:t>
                      </a:r>
                      <a:endParaRPr sz="160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15240" algn="ctr">
                        <a:lnSpc>
                          <a:spcPts val="1755"/>
                        </a:lnSpc>
                      </a:pPr>
                      <a:r>
                        <a:rPr sz="1600" dirty="0">
                          <a:latin typeface="Arial MT"/>
                          <a:cs typeface="Arial MT"/>
                        </a:rPr>
                        <a:t>sometimes</a:t>
                      </a:r>
                      <a:endParaRPr sz="1600">
                        <a:latin typeface="Arial MT"/>
                        <a:cs typeface="Arial MT"/>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2700">
                      <a:solidFill>
                        <a:srgbClr val="000000"/>
                      </a:solidFill>
                      <a:prstDash val="solid"/>
                    </a:lnB>
                  </a:tcPr>
                </a:tc>
                <a:tc>
                  <a:txBody>
                    <a:bodyPr/>
                    <a:lstStyle/>
                    <a:p>
                      <a:pPr marL="20320" algn="ctr">
                        <a:lnSpc>
                          <a:spcPts val="1755"/>
                        </a:lnSpc>
                      </a:pPr>
                      <a:r>
                        <a:rPr sz="1600" dirty="0">
                          <a:latin typeface="Arial MT"/>
                          <a:cs typeface="Arial MT"/>
                        </a:rPr>
                        <a:t>?</a:t>
                      </a:r>
                      <a:endParaRPr sz="1600">
                        <a:latin typeface="Arial MT"/>
                        <a:cs typeface="Arial MT"/>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pSp>
        <p:nvGrpSpPr>
          <p:cNvPr id="6" name="object 6"/>
          <p:cNvGrpSpPr/>
          <p:nvPr/>
        </p:nvGrpSpPr>
        <p:grpSpPr>
          <a:xfrm>
            <a:off x="2324100" y="5099050"/>
            <a:ext cx="571500" cy="768350"/>
            <a:chOff x="800100" y="5099050"/>
            <a:chExt cx="571500" cy="768350"/>
          </a:xfrm>
        </p:grpSpPr>
        <p:sp>
          <p:nvSpPr>
            <p:cNvPr id="7" name="object 7"/>
            <p:cNvSpPr/>
            <p:nvPr/>
          </p:nvSpPr>
          <p:spPr>
            <a:xfrm>
              <a:off x="838200" y="5105400"/>
              <a:ext cx="533400" cy="0"/>
            </a:xfrm>
            <a:custGeom>
              <a:avLst/>
              <a:gdLst/>
              <a:ahLst/>
              <a:cxnLst/>
              <a:rect l="l" t="t" r="r" b="b"/>
              <a:pathLst>
                <a:path w="533400">
                  <a:moveTo>
                    <a:pt x="533400" y="0"/>
                  </a:moveTo>
                  <a:lnTo>
                    <a:pt x="0" y="0"/>
                  </a:lnTo>
                </a:path>
              </a:pathLst>
            </a:custGeom>
            <a:ln w="12700">
              <a:solidFill>
                <a:srgbClr val="000000"/>
              </a:solidFill>
            </a:ln>
          </p:spPr>
          <p:txBody>
            <a:bodyPr wrap="square" lIns="0" tIns="0" rIns="0" bIns="0" rtlCol="0"/>
            <a:lstStyle/>
            <a:p>
              <a:endParaRPr/>
            </a:p>
          </p:txBody>
        </p:sp>
        <p:sp>
          <p:nvSpPr>
            <p:cNvPr id="8" name="object 8"/>
            <p:cNvSpPr/>
            <p:nvPr/>
          </p:nvSpPr>
          <p:spPr>
            <a:xfrm>
              <a:off x="800100" y="5105400"/>
              <a:ext cx="76200" cy="762000"/>
            </a:xfrm>
            <a:custGeom>
              <a:avLst/>
              <a:gdLst/>
              <a:ahLst/>
              <a:cxnLst/>
              <a:rect l="l" t="t" r="r" b="b"/>
              <a:pathLst>
                <a:path w="76200" h="762000">
                  <a:moveTo>
                    <a:pt x="31750" y="685800"/>
                  </a:moveTo>
                  <a:lnTo>
                    <a:pt x="0" y="685800"/>
                  </a:lnTo>
                  <a:lnTo>
                    <a:pt x="38100" y="762000"/>
                  </a:lnTo>
                  <a:lnTo>
                    <a:pt x="69850" y="698500"/>
                  </a:lnTo>
                  <a:lnTo>
                    <a:pt x="31750" y="698500"/>
                  </a:lnTo>
                  <a:lnTo>
                    <a:pt x="31750" y="685800"/>
                  </a:lnTo>
                  <a:close/>
                </a:path>
                <a:path w="76200" h="762000">
                  <a:moveTo>
                    <a:pt x="44450" y="0"/>
                  </a:moveTo>
                  <a:lnTo>
                    <a:pt x="31750" y="0"/>
                  </a:lnTo>
                  <a:lnTo>
                    <a:pt x="31750" y="698500"/>
                  </a:lnTo>
                  <a:lnTo>
                    <a:pt x="44450" y="698500"/>
                  </a:lnTo>
                  <a:lnTo>
                    <a:pt x="44450" y="0"/>
                  </a:lnTo>
                  <a:close/>
                </a:path>
                <a:path w="76200" h="762000">
                  <a:moveTo>
                    <a:pt x="76200" y="685800"/>
                  </a:moveTo>
                  <a:lnTo>
                    <a:pt x="44450" y="685800"/>
                  </a:lnTo>
                  <a:lnTo>
                    <a:pt x="44450" y="698500"/>
                  </a:lnTo>
                  <a:lnTo>
                    <a:pt x="69850" y="698500"/>
                  </a:lnTo>
                  <a:lnTo>
                    <a:pt x="76200" y="685800"/>
                  </a:lnTo>
                  <a:close/>
                </a:path>
              </a:pathLst>
            </a:custGeom>
            <a:solidFill>
              <a:srgbClr val="000000"/>
            </a:solidFill>
          </p:spPr>
          <p:txBody>
            <a:bodyPr wrap="square" lIns="0" tIns="0" rIns="0" bIns="0" rtlCol="0"/>
            <a:lstStyle/>
            <a:p>
              <a:endParaRPr/>
            </a:p>
          </p:txBody>
        </p:sp>
        <p:sp>
          <p:nvSpPr>
            <p:cNvPr id="9" name="object 9"/>
            <p:cNvSpPr/>
            <p:nvPr/>
          </p:nvSpPr>
          <p:spPr>
            <a:xfrm>
              <a:off x="1066800" y="5486400"/>
              <a:ext cx="304800" cy="0"/>
            </a:xfrm>
            <a:custGeom>
              <a:avLst/>
              <a:gdLst/>
              <a:ahLst/>
              <a:cxnLst/>
              <a:rect l="l" t="t" r="r" b="b"/>
              <a:pathLst>
                <a:path w="304800">
                  <a:moveTo>
                    <a:pt x="304800" y="0"/>
                  </a:moveTo>
                  <a:lnTo>
                    <a:pt x="0" y="0"/>
                  </a:lnTo>
                </a:path>
              </a:pathLst>
            </a:custGeom>
            <a:ln w="12700">
              <a:solidFill>
                <a:srgbClr val="000000"/>
              </a:solidFill>
            </a:ln>
          </p:spPr>
          <p:txBody>
            <a:bodyPr wrap="square" lIns="0" tIns="0" rIns="0" bIns="0" rtlCol="0"/>
            <a:lstStyle/>
            <a:p>
              <a:endParaRPr/>
            </a:p>
          </p:txBody>
        </p:sp>
        <p:sp>
          <p:nvSpPr>
            <p:cNvPr id="10" name="object 10"/>
            <p:cNvSpPr/>
            <p:nvPr/>
          </p:nvSpPr>
          <p:spPr>
            <a:xfrm>
              <a:off x="1028700" y="5486400"/>
              <a:ext cx="76200" cy="381000"/>
            </a:xfrm>
            <a:custGeom>
              <a:avLst/>
              <a:gdLst/>
              <a:ahLst/>
              <a:cxnLst/>
              <a:rect l="l" t="t" r="r" b="b"/>
              <a:pathLst>
                <a:path w="76200" h="381000">
                  <a:moveTo>
                    <a:pt x="31750" y="304800"/>
                  </a:moveTo>
                  <a:lnTo>
                    <a:pt x="0" y="304800"/>
                  </a:lnTo>
                  <a:lnTo>
                    <a:pt x="38100" y="381000"/>
                  </a:lnTo>
                  <a:lnTo>
                    <a:pt x="69850" y="317500"/>
                  </a:lnTo>
                  <a:lnTo>
                    <a:pt x="31750" y="317500"/>
                  </a:lnTo>
                  <a:lnTo>
                    <a:pt x="31750" y="304800"/>
                  </a:lnTo>
                  <a:close/>
                </a:path>
                <a:path w="76200" h="381000">
                  <a:moveTo>
                    <a:pt x="44450" y="0"/>
                  </a:moveTo>
                  <a:lnTo>
                    <a:pt x="31750" y="0"/>
                  </a:lnTo>
                  <a:lnTo>
                    <a:pt x="31750" y="317500"/>
                  </a:lnTo>
                  <a:lnTo>
                    <a:pt x="44450" y="317500"/>
                  </a:lnTo>
                  <a:lnTo>
                    <a:pt x="44450" y="0"/>
                  </a:lnTo>
                  <a:close/>
                </a:path>
                <a:path w="76200" h="381000">
                  <a:moveTo>
                    <a:pt x="76200" y="304800"/>
                  </a:moveTo>
                  <a:lnTo>
                    <a:pt x="44450" y="304800"/>
                  </a:lnTo>
                  <a:lnTo>
                    <a:pt x="44450" y="317500"/>
                  </a:lnTo>
                  <a:lnTo>
                    <a:pt x="69850" y="317500"/>
                  </a:lnTo>
                  <a:lnTo>
                    <a:pt x="76200" y="30480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3097" y="461594"/>
            <a:ext cx="5303520" cy="629018"/>
          </a:xfrm>
          <a:prstGeom prst="rect">
            <a:avLst/>
          </a:prstGeom>
        </p:spPr>
        <p:txBody>
          <a:bodyPr vert="horz" wrap="square" lIns="0" tIns="13335" rIns="0" bIns="0" rtlCol="0">
            <a:spAutoFit/>
          </a:bodyPr>
          <a:lstStyle/>
          <a:p>
            <a:pPr marL="12700">
              <a:spcBef>
                <a:spcPts val="105"/>
              </a:spcBef>
            </a:pPr>
            <a:r>
              <a:rPr dirty="0"/>
              <a:t>Rule</a:t>
            </a:r>
            <a:r>
              <a:rPr spc="-30" dirty="0"/>
              <a:t> </a:t>
            </a:r>
            <a:r>
              <a:rPr spc="-10" dirty="0"/>
              <a:t>Ordering</a:t>
            </a:r>
            <a:r>
              <a:rPr spc="-35" dirty="0"/>
              <a:t> </a:t>
            </a:r>
            <a:r>
              <a:rPr dirty="0"/>
              <a:t>Schemes</a:t>
            </a:r>
          </a:p>
        </p:txBody>
      </p:sp>
      <p:sp>
        <p:nvSpPr>
          <p:cNvPr id="3" name="object 3"/>
          <p:cNvSpPr txBox="1"/>
          <p:nvPr/>
        </p:nvSpPr>
        <p:spPr>
          <a:xfrm>
            <a:off x="2059940" y="1253848"/>
            <a:ext cx="6137910" cy="1950720"/>
          </a:xfrm>
          <a:prstGeom prst="rect">
            <a:avLst/>
          </a:prstGeom>
        </p:spPr>
        <p:txBody>
          <a:bodyPr vert="horz" wrap="square" lIns="0" tIns="123825" rIns="0" bIns="0" rtlCol="0">
            <a:spAutoFit/>
          </a:bodyPr>
          <a:lstStyle/>
          <a:p>
            <a:pPr marL="355600" indent="-343535">
              <a:spcBef>
                <a:spcPts val="975"/>
              </a:spcBef>
              <a:buFont typeface="Arial MT"/>
              <a:buChar char="•"/>
              <a:tabLst>
                <a:tab pos="355600" algn="l"/>
                <a:tab pos="356235" algn="l"/>
              </a:tabLst>
            </a:pPr>
            <a:r>
              <a:rPr sz="3200" spc="-5" dirty="0">
                <a:latin typeface="Calibri"/>
                <a:cs typeface="Calibri"/>
              </a:rPr>
              <a:t>Rule-based</a:t>
            </a:r>
            <a:r>
              <a:rPr sz="3200" spc="-30" dirty="0">
                <a:latin typeface="Calibri"/>
                <a:cs typeface="Calibri"/>
              </a:rPr>
              <a:t> </a:t>
            </a:r>
            <a:r>
              <a:rPr sz="3200" spc="-10" dirty="0">
                <a:latin typeface="Calibri"/>
                <a:cs typeface="Calibri"/>
              </a:rPr>
              <a:t>ordering</a:t>
            </a:r>
            <a:endParaRPr sz="3200">
              <a:latin typeface="Calibri"/>
              <a:cs typeface="Calibri"/>
            </a:endParaRPr>
          </a:p>
          <a:p>
            <a:pPr marL="756285" lvl="1" indent="-287020">
              <a:spcBef>
                <a:spcPts val="555"/>
              </a:spcBef>
              <a:buFont typeface="Arial MT"/>
              <a:buChar char="–"/>
              <a:tabLst>
                <a:tab pos="756285" algn="l"/>
                <a:tab pos="756920" algn="l"/>
              </a:tabLst>
            </a:pPr>
            <a:r>
              <a:rPr sz="2000" dirty="0">
                <a:latin typeface="Calibri"/>
                <a:cs typeface="Calibri"/>
              </a:rPr>
              <a:t>Individual</a:t>
            </a:r>
            <a:r>
              <a:rPr sz="2000" spc="-20" dirty="0">
                <a:latin typeface="Calibri"/>
                <a:cs typeface="Calibri"/>
              </a:rPr>
              <a:t> </a:t>
            </a:r>
            <a:r>
              <a:rPr sz="2000" dirty="0">
                <a:latin typeface="Calibri"/>
                <a:cs typeface="Calibri"/>
              </a:rPr>
              <a:t>rules </a:t>
            </a:r>
            <a:r>
              <a:rPr sz="2000" spc="-10" dirty="0">
                <a:latin typeface="Calibri"/>
                <a:cs typeface="Calibri"/>
              </a:rPr>
              <a:t>are</a:t>
            </a:r>
            <a:r>
              <a:rPr sz="2000" spc="-5" dirty="0">
                <a:latin typeface="Calibri"/>
                <a:cs typeface="Calibri"/>
              </a:rPr>
              <a:t> </a:t>
            </a:r>
            <a:r>
              <a:rPr sz="2000" spc="-15" dirty="0">
                <a:latin typeface="Calibri"/>
                <a:cs typeface="Calibri"/>
              </a:rPr>
              <a:t>ranked </a:t>
            </a:r>
            <a:r>
              <a:rPr sz="2000" spc="-5" dirty="0">
                <a:latin typeface="Calibri"/>
                <a:cs typeface="Calibri"/>
              </a:rPr>
              <a:t>based</a:t>
            </a:r>
            <a:r>
              <a:rPr sz="2000" spc="-1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their</a:t>
            </a:r>
            <a:r>
              <a:rPr sz="2000" spc="-5" dirty="0">
                <a:latin typeface="Calibri"/>
                <a:cs typeface="Calibri"/>
              </a:rPr>
              <a:t> quality</a:t>
            </a:r>
            <a:endParaRPr sz="2000">
              <a:latin typeface="Calibri"/>
              <a:cs typeface="Calibri"/>
            </a:endParaRPr>
          </a:p>
          <a:p>
            <a:pPr marL="355600" indent="-343535">
              <a:spcBef>
                <a:spcPts val="695"/>
              </a:spcBef>
              <a:buFont typeface="Arial MT"/>
              <a:buChar char="•"/>
              <a:tabLst>
                <a:tab pos="355600" algn="l"/>
                <a:tab pos="356235" algn="l"/>
              </a:tabLst>
            </a:pPr>
            <a:r>
              <a:rPr sz="3200" spc="-5" dirty="0">
                <a:latin typeface="Calibri"/>
                <a:cs typeface="Calibri"/>
              </a:rPr>
              <a:t>Class-based</a:t>
            </a:r>
            <a:r>
              <a:rPr sz="3200" spc="-30" dirty="0">
                <a:latin typeface="Calibri"/>
                <a:cs typeface="Calibri"/>
              </a:rPr>
              <a:t> </a:t>
            </a:r>
            <a:r>
              <a:rPr sz="3200" spc="-10" dirty="0">
                <a:latin typeface="Calibri"/>
                <a:cs typeface="Calibri"/>
              </a:rPr>
              <a:t>ordering</a:t>
            </a:r>
            <a:endParaRPr sz="3200">
              <a:latin typeface="Calibri"/>
              <a:cs typeface="Calibri"/>
            </a:endParaRPr>
          </a:p>
          <a:p>
            <a:pPr marL="756285" lvl="1" indent="-287020">
              <a:spcBef>
                <a:spcPts val="555"/>
              </a:spcBef>
              <a:buFont typeface="Arial MT"/>
              <a:buChar char="–"/>
              <a:tabLst>
                <a:tab pos="756285" algn="l"/>
                <a:tab pos="756920" algn="l"/>
              </a:tabLst>
            </a:pPr>
            <a:r>
              <a:rPr sz="2000" dirty="0">
                <a:latin typeface="Calibri"/>
                <a:cs typeface="Calibri"/>
              </a:rPr>
              <a:t>Rules </a:t>
            </a:r>
            <a:r>
              <a:rPr sz="2000" spc="-5" dirty="0">
                <a:latin typeface="Calibri"/>
                <a:cs typeface="Calibri"/>
              </a:rPr>
              <a:t>that</a:t>
            </a:r>
            <a:r>
              <a:rPr sz="2000" spc="5" dirty="0">
                <a:latin typeface="Calibri"/>
                <a:cs typeface="Calibri"/>
              </a:rPr>
              <a:t> </a:t>
            </a:r>
            <a:r>
              <a:rPr sz="2000" spc="-5" dirty="0">
                <a:latin typeface="Calibri"/>
                <a:cs typeface="Calibri"/>
              </a:rPr>
              <a:t>belong</a:t>
            </a:r>
            <a:r>
              <a:rPr sz="2000" spc="-10" dirty="0">
                <a:latin typeface="Calibri"/>
                <a:cs typeface="Calibri"/>
              </a:rPr>
              <a:t> </a:t>
            </a:r>
            <a:r>
              <a:rPr sz="2000" spc="-15" dirty="0">
                <a:latin typeface="Calibri"/>
                <a:cs typeface="Calibri"/>
              </a:rPr>
              <a:t>to</a:t>
            </a:r>
            <a:r>
              <a:rPr sz="2000" dirty="0">
                <a:latin typeface="Calibri"/>
                <a:cs typeface="Calibri"/>
              </a:rPr>
              <a:t> the </a:t>
            </a:r>
            <a:r>
              <a:rPr sz="2000" spc="-5" dirty="0">
                <a:latin typeface="Calibri"/>
                <a:cs typeface="Calibri"/>
              </a:rPr>
              <a:t>same</a:t>
            </a:r>
            <a:r>
              <a:rPr sz="2000" spc="15" dirty="0">
                <a:latin typeface="Calibri"/>
                <a:cs typeface="Calibri"/>
              </a:rPr>
              <a:t> </a:t>
            </a:r>
            <a:r>
              <a:rPr sz="2000" dirty="0">
                <a:latin typeface="Calibri"/>
                <a:cs typeface="Calibri"/>
              </a:rPr>
              <a:t>class</a:t>
            </a:r>
            <a:r>
              <a:rPr sz="2000" spc="10" dirty="0">
                <a:latin typeface="Calibri"/>
                <a:cs typeface="Calibri"/>
              </a:rPr>
              <a:t> </a:t>
            </a:r>
            <a:r>
              <a:rPr sz="2000" dirty="0">
                <a:latin typeface="Calibri"/>
                <a:cs typeface="Calibri"/>
              </a:rPr>
              <a:t>appear</a:t>
            </a:r>
            <a:r>
              <a:rPr sz="2000" spc="-10" dirty="0">
                <a:latin typeface="Calibri"/>
                <a:cs typeface="Calibri"/>
              </a:rPr>
              <a:t> together</a:t>
            </a:r>
            <a:endParaRPr sz="2000">
              <a:latin typeface="Calibri"/>
              <a:cs typeface="Calibri"/>
            </a:endParaRPr>
          </a:p>
        </p:txBody>
      </p:sp>
      <p:sp>
        <p:nvSpPr>
          <p:cNvPr id="4" name="object 4"/>
          <p:cNvSpPr txBox="1"/>
          <p:nvPr/>
        </p:nvSpPr>
        <p:spPr>
          <a:xfrm>
            <a:off x="2074631" y="3336357"/>
            <a:ext cx="3506470" cy="2416046"/>
          </a:xfrm>
          <a:prstGeom prst="rect">
            <a:avLst/>
          </a:prstGeom>
          <a:ln w="11982">
            <a:solidFill>
              <a:srgbClr val="000000"/>
            </a:solidFill>
          </a:ln>
        </p:spPr>
        <p:txBody>
          <a:bodyPr vert="horz" wrap="square" lIns="0" tIns="175260" rIns="0" bIns="0" rtlCol="0">
            <a:spAutoFit/>
          </a:bodyPr>
          <a:lstStyle/>
          <a:p>
            <a:pPr marL="607060">
              <a:spcBef>
                <a:spcPts val="1380"/>
              </a:spcBef>
            </a:pPr>
            <a:r>
              <a:rPr sz="1850" b="1" spc="20" dirty="0">
                <a:latin typeface="Arial"/>
                <a:cs typeface="Arial"/>
              </a:rPr>
              <a:t>Rule-based</a:t>
            </a:r>
            <a:r>
              <a:rPr sz="1850" b="1" spc="-20" dirty="0">
                <a:latin typeface="Arial"/>
                <a:cs typeface="Arial"/>
              </a:rPr>
              <a:t> </a:t>
            </a:r>
            <a:r>
              <a:rPr sz="1850" b="1" spc="15" dirty="0">
                <a:latin typeface="Arial"/>
                <a:cs typeface="Arial"/>
              </a:rPr>
              <a:t>Ordering</a:t>
            </a:r>
            <a:endParaRPr sz="1850">
              <a:latin typeface="Arial"/>
              <a:cs typeface="Arial"/>
            </a:endParaRPr>
          </a:p>
          <a:p>
            <a:pPr marL="119380">
              <a:spcBef>
                <a:spcPts val="1750"/>
              </a:spcBef>
            </a:pPr>
            <a:r>
              <a:rPr sz="1200" spc="25" dirty="0">
                <a:latin typeface="Arial MT"/>
                <a:cs typeface="Arial MT"/>
              </a:rPr>
              <a:t>(Refund=Yes)</a:t>
            </a:r>
            <a:r>
              <a:rPr sz="1200" spc="5" dirty="0">
                <a:latin typeface="Arial MT"/>
                <a:cs typeface="Arial MT"/>
              </a:rPr>
              <a:t> </a:t>
            </a:r>
            <a:r>
              <a:rPr sz="1200" spc="30" dirty="0">
                <a:latin typeface="Arial MT"/>
                <a:cs typeface="Arial MT"/>
              </a:rPr>
              <a:t>==&gt;</a:t>
            </a:r>
            <a:r>
              <a:rPr sz="1200" spc="5" dirty="0">
                <a:latin typeface="Arial MT"/>
                <a:cs typeface="Arial MT"/>
              </a:rPr>
              <a:t> </a:t>
            </a:r>
            <a:r>
              <a:rPr sz="1200" spc="35" dirty="0">
                <a:latin typeface="Arial MT"/>
                <a:cs typeface="Arial MT"/>
              </a:rPr>
              <a:t>No</a:t>
            </a:r>
            <a:endParaRPr sz="1200">
              <a:latin typeface="Arial MT"/>
              <a:cs typeface="Arial MT"/>
            </a:endParaRPr>
          </a:p>
          <a:p>
            <a:pPr>
              <a:spcBef>
                <a:spcPts val="20"/>
              </a:spcBef>
            </a:pPr>
            <a:endParaRPr sz="1300">
              <a:latin typeface="Arial MT"/>
              <a:cs typeface="Arial MT"/>
            </a:endParaRPr>
          </a:p>
          <a:p>
            <a:pPr marL="119380"/>
            <a:r>
              <a:rPr sz="1200" spc="25" dirty="0">
                <a:latin typeface="Arial MT"/>
                <a:cs typeface="Arial MT"/>
              </a:rPr>
              <a:t>(Refund=No,</a:t>
            </a:r>
            <a:r>
              <a:rPr sz="1200" spc="15" dirty="0">
                <a:latin typeface="Arial MT"/>
                <a:cs typeface="Arial MT"/>
              </a:rPr>
              <a:t> </a:t>
            </a:r>
            <a:r>
              <a:rPr sz="1200" spc="20" dirty="0">
                <a:latin typeface="Arial MT"/>
                <a:cs typeface="Arial MT"/>
              </a:rPr>
              <a:t>Marital</a:t>
            </a:r>
            <a:r>
              <a:rPr sz="1200" spc="15" dirty="0">
                <a:latin typeface="Arial MT"/>
                <a:cs typeface="Arial MT"/>
              </a:rPr>
              <a:t> </a:t>
            </a:r>
            <a:r>
              <a:rPr sz="1200" spc="25" dirty="0">
                <a:latin typeface="Arial MT"/>
                <a:cs typeface="Arial MT"/>
              </a:rPr>
              <a:t>Status={Single,Divorced},</a:t>
            </a:r>
            <a:endParaRPr sz="1200">
              <a:latin typeface="Arial MT"/>
              <a:cs typeface="Arial MT"/>
            </a:endParaRPr>
          </a:p>
          <a:p>
            <a:pPr marL="119380">
              <a:spcBef>
                <a:spcPts val="35"/>
              </a:spcBef>
            </a:pPr>
            <a:r>
              <a:rPr sz="1200" spc="25" dirty="0">
                <a:latin typeface="Arial MT"/>
                <a:cs typeface="Arial MT"/>
              </a:rPr>
              <a:t>Taxable</a:t>
            </a:r>
            <a:r>
              <a:rPr sz="1200" dirty="0">
                <a:latin typeface="Arial MT"/>
                <a:cs typeface="Arial MT"/>
              </a:rPr>
              <a:t> </a:t>
            </a:r>
            <a:r>
              <a:rPr sz="1200" spc="30" dirty="0">
                <a:latin typeface="Arial MT"/>
                <a:cs typeface="Arial MT"/>
              </a:rPr>
              <a:t>Income&lt;80K)</a:t>
            </a:r>
            <a:r>
              <a:rPr sz="1200" spc="5" dirty="0">
                <a:latin typeface="Arial MT"/>
                <a:cs typeface="Arial MT"/>
              </a:rPr>
              <a:t> </a:t>
            </a:r>
            <a:r>
              <a:rPr sz="1200" spc="30" dirty="0">
                <a:latin typeface="Arial MT"/>
                <a:cs typeface="Arial MT"/>
              </a:rPr>
              <a:t>==&gt;</a:t>
            </a:r>
            <a:r>
              <a:rPr sz="1200" spc="5" dirty="0">
                <a:latin typeface="Arial MT"/>
                <a:cs typeface="Arial MT"/>
              </a:rPr>
              <a:t> </a:t>
            </a:r>
            <a:r>
              <a:rPr sz="1200" spc="35" dirty="0">
                <a:latin typeface="Arial MT"/>
                <a:cs typeface="Arial MT"/>
              </a:rPr>
              <a:t>No</a:t>
            </a:r>
            <a:endParaRPr sz="1200">
              <a:latin typeface="Arial MT"/>
              <a:cs typeface="Arial MT"/>
            </a:endParaRPr>
          </a:p>
          <a:p>
            <a:pPr>
              <a:spcBef>
                <a:spcPts val="20"/>
              </a:spcBef>
            </a:pPr>
            <a:endParaRPr sz="1300">
              <a:latin typeface="Arial MT"/>
              <a:cs typeface="Arial MT"/>
            </a:endParaRPr>
          </a:p>
          <a:p>
            <a:pPr marL="119380"/>
            <a:r>
              <a:rPr sz="1200" spc="25" dirty="0">
                <a:solidFill>
                  <a:srgbClr val="FF0000"/>
                </a:solidFill>
                <a:latin typeface="Arial MT"/>
                <a:cs typeface="Arial MT"/>
              </a:rPr>
              <a:t>(Refund=No,</a:t>
            </a:r>
            <a:r>
              <a:rPr sz="1200" spc="15" dirty="0">
                <a:solidFill>
                  <a:srgbClr val="FF0000"/>
                </a:solidFill>
                <a:latin typeface="Arial MT"/>
                <a:cs typeface="Arial MT"/>
              </a:rPr>
              <a:t> </a:t>
            </a:r>
            <a:r>
              <a:rPr sz="1200" spc="20" dirty="0">
                <a:solidFill>
                  <a:srgbClr val="FF0000"/>
                </a:solidFill>
                <a:latin typeface="Arial MT"/>
                <a:cs typeface="Arial MT"/>
              </a:rPr>
              <a:t>Marital</a:t>
            </a:r>
            <a:r>
              <a:rPr sz="1200" spc="15" dirty="0">
                <a:solidFill>
                  <a:srgbClr val="FF0000"/>
                </a:solidFill>
                <a:latin typeface="Arial MT"/>
                <a:cs typeface="Arial MT"/>
              </a:rPr>
              <a:t> </a:t>
            </a:r>
            <a:r>
              <a:rPr sz="1200" spc="25" dirty="0">
                <a:solidFill>
                  <a:srgbClr val="FF0000"/>
                </a:solidFill>
                <a:latin typeface="Arial MT"/>
                <a:cs typeface="Arial MT"/>
              </a:rPr>
              <a:t>Status={Single,Divorced},</a:t>
            </a:r>
            <a:endParaRPr sz="1200">
              <a:latin typeface="Arial MT"/>
              <a:cs typeface="Arial MT"/>
            </a:endParaRPr>
          </a:p>
          <a:p>
            <a:pPr marL="119380">
              <a:spcBef>
                <a:spcPts val="35"/>
              </a:spcBef>
            </a:pPr>
            <a:r>
              <a:rPr sz="1200" spc="25" dirty="0">
                <a:solidFill>
                  <a:srgbClr val="FF0000"/>
                </a:solidFill>
                <a:latin typeface="Arial MT"/>
                <a:cs typeface="Arial MT"/>
              </a:rPr>
              <a:t>Taxable</a:t>
            </a:r>
            <a:r>
              <a:rPr sz="1200" spc="5" dirty="0">
                <a:solidFill>
                  <a:srgbClr val="FF0000"/>
                </a:solidFill>
                <a:latin typeface="Arial MT"/>
                <a:cs typeface="Arial MT"/>
              </a:rPr>
              <a:t> </a:t>
            </a:r>
            <a:r>
              <a:rPr sz="1200" spc="30" dirty="0">
                <a:solidFill>
                  <a:srgbClr val="FF0000"/>
                </a:solidFill>
                <a:latin typeface="Arial MT"/>
                <a:cs typeface="Arial MT"/>
              </a:rPr>
              <a:t>Income&gt;80K)</a:t>
            </a:r>
            <a:r>
              <a:rPr sz="1200" spc="5" dirty="0">
                <a:solidFill>
                  <a:srgbClr val="FF0000"/>
                </a:solidFill>
                <a:latin typeface="Arial MT"/>
                <a:cs typeface="Arial MT"/>
              </a:rPr>
              <a:t> </a:t>
            </a:r>
            <a:r>
              <a:rPr sz="1200" spc="30" dirty="0">
                <a:solidFill>
                  <a:srgbClr val="FF0000"/>
                </a:solidFill>
                <a:latin typeface="Arial MT"/>
                <a:cs typeface="Arial MT"/>
              </a:rPr>
              <a:t>==&gt;</a:t>
            </a:r>
            <a:r>
              <a:rPr sz="1200" spc="5" dirty="0">
                <a:solidFill>
                  <a:srgbClr val="FF0000"/>
                </a:solidFill>
                <a:latin typeface="Arial MT"/>
                <a:cs typeface="Arial MT"/>
              </a:rPr>
              <a:t> </a:t>
            </a:r>
            <a:r>
              <a:rPr sz="1200" spc="30" dirty="0">
                <a:solidFill>
                  <a:srgbClr val="FF0000"/>
                </a:solidFill>
                <a:latin typeface="Arial MT"/>
                <a:cs typeface="Arial MT"/>
              </a:rPr>
              <a:t>Yes</a:t>
            </a:r>
            <a:endParaRPr sz="1200">
              <a:latin typeface="Arial MT"/>
              <a:cs typeface="Arial MT"/>
            </a:endParaRPr>
          </a:p>
          <a:p>
            <a:pPr>
              <a:spcBef>
                <a:spcPts val="40"/>
              </a:spcBef>
            </a:pPr>
            <a:endParaRPr sz="1400">
              <a:latin typeface="Arial MT"/>
              <a:cs typeface="Arial MT"/>
            </a:endParaRPr>
          </a:p>
          <a:p>
            <a:pPr marL="119380"/>
            <a:r>
              <a:rPr sz="1200" spc="25" dirty="0">
                <a:latin typeface="Arial MT"/>
                <a:cs typeface="Arial MT"/>
              </a:rPr>
              <a:t>(Refund=No,</a:t>
            </a:r>
            <a:r>
              <a:rPr sz="1200" spc="15" dirty="0">
                <a:latin typeface="Arial MT"/>
                <a:cs typeface="Arial MT"/>
              </a:rPr>
              <a:t> </a:t>
            </a:r>
            <a:r>
              <a:rPr sz="1200" spc="20" dirty="0">
                <a:latin typeface="Arial MT"/>
                <a:cs typeface="Arial MT"/>
              </a:rPr>
              <a:t>Marital </a:t>
            </a:r>
            <a:r>
              <a:rPr sz="1200" spc="25" dirty="0">
                <a:latin typeface="Arial MT"/>
                <a:cs typeface="Arial MT"/>
              </a:rPr>
              <a:t>Status={Married})</a:t>
            </a:r>
            <a:r>
              <a:rPr sz="1200" spc="20" dirty="0">
                <a:latin typeface="Arial MT"/>
                <a:cs typeface="Arial MT"/>
              </a:rPr>
              <a:t> </a:t>
            </a:r>
            <a:r>
              <a:rPr sz="1200" spc="30" dirty="0">
                <a:latin typeface="Arial MT"/>
                <a:cs typeface="Arial MT"/>
              </a:rPr>
              <a:t>==&gt;</a:t>
            </a:r>
            <a:r>
              <a:rPr sz="1200" spc="20" dirty="0">
                <a:latin typeface="Arial MT"/>
                <a:cs typeface="Arial MT"/>
              </a:rPr>
              <a:t> </a:t>
            </a:r>
            <a:r>
              <a:rPr sz="1200" spc="35" dirty="0">
                <a:latin typeface="Arial MT"/>
                <a:cs typeface="Arial MT"/>
              </a:rPr>
              <a:t>No</a:t>
            </a:r>
            <a:endParaRPr sz="1200">
              <a:latin typeface="Arial MT"/>
              <a:cs typeface="Arial MT"/>
            </a:endParaRPr>
          </a:p>
        </p:txBody>
      </p:sp>
      <p:sp>
        <p:nvSpPr>
          <p:cNvPr id="5" name="object 5"/>
          <p:cNvSpPr txBox="1"/>
          <p:nvPr/>
        </p:nvSpPr>
        <p:spPr>
          <a:xfrm>
            <a:off x="6300095" y="3336358"/>
            <a:ext cx="3506470" cy="2412135"/>
          </a:xfrm>
          <a:prstGeom prst="rect">
            <a:avLst/>
          </a:prstGeom>
          <a:ln w="11982">
            <a:solidFill>
              <a:srgbClr val="000000"/>
            </a:solidFill>
          </a:ln>
        </p:spPr>
        <p:txBody>
          <a:bodyPr vert="horz" wrap="square" lIns="0" tIns="198755" rIns="0" bIns="0" rtlCol="0">
            <a:spAutoFit/>
          </a:bodyPr>
          <a:lstStyle/>
          <a:p>
            <a:pPr marL="547370">
              <a:spcBef>
                <a:spcPts val="1565"/>
              </a:spcBef>
            </a:pPr>
            <a:r>
              <a:rPr sz="1850" b="1" spc="20" dirty="0">
                <a:latin typeface="Arial"/>
                <a:cs typeface="Arial"/>
              </a:rPr>
              <a:t>Class-based</a:t>
            </a:r>
            <a:r>
              <a:rPr sz="1850" b="1" spc="-20" dirty="0">
                <a:latin typeface="Arial"/>
                <a:cs typeface="Arial"/>
              </a:rPr>
              <a:t> </a:t>
            </a:r>
            <a:r>
              <a:rPr sz="1850" b="1" spc="15" dirty="0">
                <a:latin typeface="Arial"/>
                <a:cs typeface="Arial"/>
              </a:rPr>
              <a:t>Ordering</a:t>
            </a:r>
            <a:endParaRPr sz="1850">
              <a:latin typeface="Arial"/>
              <a:cs typeface="Arial"/>
            </a:endParaRPr>
          </a:p>
          <a:p>
            <a:pPr marL="119380">
              <a:spcBef>
                <a:spcPts val="1750"/>
              </a:spcBef>
            </a:pPr>
            <a:r>
              <a:rPr sz="1200" spc="25" dirty="0">
                <a:latin typeface="Arial MT"/>
                <a:cs typeface="Arial MT"/>
              </a:rPr>
              <a:t>(Refund=Yes)</a:t>
            </a:r>
            <a:r>
              <a:rPr sz="1200" spc="5" dirty="0">
                <a:latin typeface="Arial MT"/>
                <a:cs typeface="Arial MT"/>
              </a:rPr>
              <a:t> </a:t>
            </a:r>
            <a:r>
              <a:rPr sz="1200" spc="30" dirty="0">
                <a:latin typeface="Arial MT"/>
                <a:cs typeface="Arial MT"/>
              </a:rPr>
              <a:t>==&gt;</a:t>
            </a:r>
            <a:r>
              <a:rPr sz="1200" spc="5" dirty="0">
                <a:latin typeface="Arial MT"/>
                <a:cs typeface="Arial MT"/>
              </a:rPr>
              <a:t> </a:t>
            </a:r>
            <a:r>
              <a:rPr sz="1200" spc="35" dirty="0">
                <a:latin typeface="Arial MT"/>
                <a:cs typeface="Arial MT"/>
              </a:rPr>
              <a:t>No</a:t>
            </a:r>
            <a:endParaRPr sz="1200">
              <a:latin typeface="Arial MT"/>
              <a:cs typeface="Arial MT"/>
            </a:endParaRPr>
          </a:p>
          <a:p>
            <a:pPr>
              <a:spcBef>
                <a:spcPts val="15"/>
              </a:spcBef>
            </a:pPr>
            <a:endParaRPr sz="1300">
              <a:latin typeface="Arial MT"/>
              <a:cs typeface="Arial MT"/>
            </a:endParaRPr>
          </a:p>
          <a:p>
            <a:pPr marL="119380">
              <a:spcBef>
                <a:spcPts val="5"/>
              </a:spcBef>
            </a:pPr>
            <a:r>
              <a:rPr sz="1200" spc="25" dirty="0">
                <a:latin typeface="Arial MT"/>
                <a:cs typeface="Arial MT"/>
              </a:rPr>
              <a:t>(Refund=No,</a:t>
            </a:r>
            <a:r>
              <a:rPr sz="1200" spc="15" dirty="0">
                <a:latin typeface="Arial MT"/>
                <a:cs typeface="Arial MT"/>
              </a:rPr>
              <a:t> </a:t>
            </a:r>
            <a:r>
              <a:rPr sz="1200" spc="20" dirty="0">
                <a:latin typeface="Arial MT"/>
                <a:cs typeface="Arial MT"/>
              </a:rPr>
              <a:t>Marital</a:t>
            </a:r>
            <a:r>
              <a:rPr sz="1200" spc="15" dirty="0">
                <a:latin typeface="Arial MT"/>
                <a:cs typeface="Arial MT"/>
              </a:rPr>
              <a:t> </a:t>
            </a:r>
            <a:r>
              <a:rPr sz="1200" spc="25" dirty="0">
                <a:latin typeface="Arial MT"/>
                <a:cs typeface="Arial MT"/>
              </a:rPr>
              <a:t>Status={Single,Divorced},</a:t>
            </a:r>
            <a:endParaRPr sz="1200">
              <a:latin typeface="Arial MT"/>
              <a:cs typeface="Arial MT"/>
            </a:endParaRPr>
          </a:p>
          <a:p>
            <a:pPr marL="119380">
              <a:spcBef>
                <a:spcPts val="35"/>
              </a:spcBef>
            </a:pPr>
            <a:r>
              <a:rPr sz="1200" spc="25" dirty="0">
                <a:latin typeface="Arial MT"/>
                <a:cs typeface="Arial MT"/>
              </a:rPr>
              <a:t>Taxable</a:t>
            </a:r>
            <a:r>
              <a:rPr sz="1200" dirty="0">
                <a:latin typeface="Arial MT"/>
                <a:cs typeface="Arial MT"/>
              </a:rPr>
              <a:t> </a:t>
            </a:r>
            <a:r>
              <a:rPr sz="1200" spc="30" dirty="0">
                <a:latin typeface="Arial MT"/>
                <a:cs typeface="Arial MT"/>
              </a:rPr>
              <a:t>Income&lt;80K)</a:t>
            </a:r>
            <a:r>
              <a:rPr sz="1200" spc="5" dirty="0">
                <a:latin typeface="Arial MT"/>
                <a:cs typeface="Arial MT"/>
              </a:rPr>
              <a:t> </a:t>
            </a:r>
            <a:r>
              <a:rPr sz="1200" spc="30" dirty="0">
                <a:latin typeface="Arial MT"/>
                <a:cs typeface="Arial MT"/>
              </a:rPr>
              <a:t>==&gt;</a:t>
            </a:r>
            <a:r>
              <a:rPr sz="1200" spc="5" dirty="0">
                <a:latin typeface="Arial MT"/>
                <a:cs typeface="Arial MT"/>
              </a:rPr>
              <a:t> </a:t>
            </a:r>
            <a:r>
              <a:rPr sz="1200" spc="35" dirty="0">
                <a:latin typeface="Arial MT"/>
                <a:cs typeface="Arial MT"/>
              </a:rPr>
              <a:t>No</a:t>
            </a:r>
            <a:endParaRPr sz="1200">
              <a:latin typeface="Arial MT"/>
              <a:cs typeface="Arial MT"/>
            </a:endParaRPr>
          </a:p>
          <a:p>
            <a:pPr>
              <a:spcBef>
                <a:spcPts val="15"/>
              </a:spcBef>
            </a:pPr>
            <a:endParaRPr sz="1300">
              <a:latin typeface="Arial MT"/>
              <a:cs typeface="Arial MT"/>
            </a:endParaRPr>
          </a:p>
          <a:p>
            <a:pPr marL="119380">
              <a:spcBef>
                <a:spcPts val="5"/>
              </a:spcBef>
            </a:pPr>
            <a:r>
              <a:rPr sz="1200" spc="25" dirty="0">
                <a:latin typeface="Arial MT"/>
                <a:cs typeface="Arial MT"/>
              </a:rPr>
              <a:t>(Refund=No,</a:t>
            </a:r>
            <a:r>
              <a:rPr sz="1200" spc="15" dirty="0">
                <a:latin typeface="Arial MT"/>
                <a:cs typeface="Arial MT"/>
              </a:rPr>
              <a:t> </a:t>
            </a:r>
            <a:r>
              <a:rPr sz="1200" spc="20" dirty="0">
                <a:latin typeface="Arial MT"/>
                <a:cs typeface="Arial MT"/>
              </a:rPr>
              <a:t>Marital </a:t>
            </a:r>
            <a:r>
              <a:rPr sz="1200" spc="25" dirty="0">
                <a:latin typeface="Arial MT"/>
                <a:cs typeface="Arial MT"/>
              </a:rPr>
              <a:t>Status={Married})</a:t>
            </a:r>
            <a:r>
              <a:rPr sz="1200" spc="20" dirty="0">
                <a:latin typeface="Arial MT"/>
                <a:cs typeface="Arial MT"/>
              </a:rPr>
              <a:t> </a:t>
            </a:r>
            <a:r>
              <a:rPr sz="1200" spc="30" dirty="0">
                <a:latin typeface="Arial MT"/>
                <a:cs typeface="Arial MT"/>
              </a:rPr>
              <a:t>==&gt;</a:t>
            </a:r>
            <a:r>
              <a:rPr sz="1200" spc="20" dirty="0">
                <a:latin typeface="Arial MT"/>
                <a:cs typeface="Arial MT"/>
              </a:rPr>
              <a:t> </a:t>
            </a:r>
            <a:r>
              <a:rPr sz="1200" spc="35" dirty="0">
                <a:latin typeface="Arial MT"/>
                <a:cs typeface="Arial MT"/>
              </a:rPr>
              <a:t>No</a:t>
            </a:r>
            <a:endParaRPr sz="1200">
              <a:latin typeface="Arial MT"/>
              <a:cs typeface="Arial MT"/>
            </a:endParaRPr>
          </a:p>
          <a:p>
            <a:pPr>
              <a:spcBef>
                <a:spcPts val="35"/>
              </a:spcBef>
            </a:pPr>
            <a:endParaRPr sz="1250">
              <a:latin typeface="Arial MT"/>
              <a:cs typeface="Arial MT"/>
            </a:endParaRPr>
          </a:p>
          <a:p>
            <a:pPr marL="119380" marR="82550">
              <a:lnSpc>
                <a:spcPct val="102499"/>
              </a:lnSpc>
              <a:spcBef>
                <a:spcPts val="5"/>
              </a:spcBef>
            </a:pPr>
            <a:r>
              <a:rPr sz="1200" spc="25" dirty="0">
                <a:solidFill>
                  <a:srgbClr val="FF0000"/>
                </a:solidFill>
                <a:latin typeface="Arial MT"/>
                <a:cs typeface="Arial MT"/>
              </a:rPr>
              <a:t>(Refund=No, </a:t>
            </a:r>
            <a:r>
              <a:rPr sz="1200" spc="20" dirty="0">
                <a:solidFill>
                  <a:srgbClr val="FF0000"/>
                </a:solidFill>
                <a:latin typeface="Arial MT"/>
                <a:cs typeface="Arial MT"/>
              </a:rPr>
              <a:t>Marital </a:t>
            </a:r>
            <a:r>
              <a:rPr sz="1200" spc="25" dirty="0">
                <a:solidFill>
                  <a:srgbClr val="FF0000"/>
                </a:solidFill>
                <a:latin typeface="Arial MT"/>
                <a:cs typeface="Arial MT"/>
              </a:rPr>
              <a:t>Status={Single,Divorced}, </a:t>
            </a:r>
            <a:r>
              <a:rPr sz="1200" spc="-320" dirty="0">
                <a:solidFill>
                  <a:srgbClr val="FF0000"/>
                </a:solidFill>
                <a:latin typeface="Arial MT"/>
                <a:cs typeface="Arial MT"/>
              </a:rPr>
              <a:t> </a:t>
            </a:r>
            <a:r>
              <a:rPr sz="1200" spc="25" dirty="0">
                <a:solidFill>
                  <a:srgbClr val="FF0000"/>
                </a:solidFill>
                <a:latin typeface="Arial MT"/>
                <a:cs typeface="Arial MT"/>
              </a:rPr>
              <a:t>Taxable</a:t>
            </a:r>
            <a:r>
              <a:rPr sz="1200" spc="10" dirty="0">
                <a:solidFill>
                  <a:srgbClr val="FF0000"/>
                </a:solidFill>
                <a:latin typeface="Arial MT"/>
                <a:cs typeface="Arial MT"/>
              </a:rPr>
              <a:t> </a:t>
            </a:r>
            <a:r>
              <a:rPr sz="1200" spc="30" dirty="0">
                <a:solidFill>
                  <a:srgbClr val="FF0000"/>
                </a:solidFill>
                <a:latin typeface="Arial MT"/>
                <a:cs typeface="Arial MT"/>
              </a:rPr>
              <a:t>Income&gt;80K)</a:t>
            </a:r>
            <a:r>
              <a:rPr sz="1200" spc="15" dirty="0">
                <a:solidFill>
                  <a:srgbClr val="FF0000"/>
                </a:solidFill>
                <a:latin typeface="Arial MT"/>
                <a:cs typeface="Arial MT"/>
              </a:rPr>
              <a:t> </a:t>
            </a:r>
            <a:r>
              <a:rPr sz="1200" spc="30" dirty="0">
                <a:solidFill>
                  <a:srgbClr val="FF0000"/>
                </a:solidFill>
                <a:latin typeface="Arial MT"/>
                <a:cs typeface="Arial MT"/>
              </a:rPr>
              <a:t>==&gt;</a:t>
            </a:r>
            <a:r>
              <a:rPr sz="1200" spc="15" dirty="0">
                <a:solidFill>
                  <a:srgbClr val="FF0000"/>
                </a:solidFill>
                <a:latin typeface="Arial MT"/>
                <a:cs typeface="Arial MT"/>
              </a:rPr>
              <a:t> </a:t>
            </a:r>
            <a:r>
              <a:rPr sz="1200" spc="30" dirty="0">
                <a:solidFill>
                  <a:srgbClr val="FF0000"/>
                </a:solidFill>
                <a:latin typeface="Arial MT"/>
                <a:cs typeface="Arial MT"/>
              </a:rPr>
              <a:t>Yes</a:t>
            </a:r>
            <a:endParaRPr sz="12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7075-5F60-519F-726F-DA389EE5E42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46BA835-FD09-84B3-F3BB-28FAF6AF645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E6CD0F6-C12E-0C68-299C-8447819CFC78}"/>
              </a:ext>
            </a:extLst>
          </p:cNvPr>
          <p:cNvPicPr>
            <a:picLocks noChangeAspect="1"/>
          </p:cNvPicPr>
          <p:nvPr/>
        </p:nvPicPr>
        <p:blipFill>
          <a:blip r:embed="rId2"/>
          <a:stretch>
            <a:fillRect/>
          </a:stretch>
        </p:blipFill>
        <p:spPr>
          <a:xfrm>
            <a:off x="619125" y="61912"/>
            <a:ext cx="10953750" cy="6734175"/>
          </a:xfrm>
          <a:prstGeom prst="rect">
            <a:avLst/>
          </a:prstGeom>
        </p:spPr>
      </p:pic>
    </p:spTree>
    <p:extLst>
      <p:ext uri="{BB962C8B-B14F-4D97-AF65-F5344CB8AC3E}">
        <p14:creationId xmlns:p14="http://schemas.microsoft.com/office/powerpoint/2010/main" val="4168305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7797" y="461594"/>
            <a:ext cx="6295390" cy="629018"/>
          </a:xfrm>
          <a:prstGeom prst="rect">
            <a:avLst/>
          </a:prstGeom>
        </p:spPr>
        <p:txBody>
          <a:bodyPr vert="horz" wrap="square" lIns="0" tIns="13335" rIns="0" bIns="0" rtlCol="0">
            <a:spAutoFit/>
          </a:bodyPr>
          <a:lstStyle/>
          <a:p>
            <a:pPr marL="12700">
              <a:spcBef>
                <a:spcPts val="105"/>
              </a:spcBef>
            </a:pPr>
            <a:r>
              <a:rPr dirty="0"/>
              <a:t>Building</a:t>
            </a:r>
            <a:r>
              <a:rPr spc="-30" dirty="0"/>
              <a:t> </a:t>
            </a:r>
            <a:r>
              <a:rPr spc="-10" dirty="0"/>
              <a:t>Classification </a:t>
            </a:r>
            <a:r>
              <a:rPr dirty="0"/>
              <a:t>Rules</a:t>
            </a:r>
          </a:p>
        </p:txBody>
      </p:sp>
      <p:sp>
        <p:nvSpPr>
          <p:cNvPr id="3" name="object 3"/>
          <p:cNvSpPr txBox="1"/>
          <p:nvPr/>
        </p:nvSpPr>
        <p:spPr>
          <a:xfrm>
            <a:off x="2059940" y="1502075"/>
            <a:ext cx="7419340" cy="3844925"/>
          </a:xfrm>
          <a:prstGeom prst="rect">
            <a:avLst/>
          </a:prstGeom>
        </p:spPr>
        <p:txBody>
          <a:bodyPr vert="horz" wrap="square" lIns="0" tIns="118745" rIns="0" bIns="0" rtlCol="0">
            <a:spAutoFit/>
          </a:bodyPr>
          <a:lstStyle/>
          <a:p>
            <a:pPr marL="355600" indent="-343535">
              <a:spcBef>
                <a:spcPts val="935"/>
              </a:spcBef>
              <a:buFont typeface="Arial MT"/>
              <a:buChar char="•"/>
              <a:tabLst>
                <a:tab pos="355600" algn="l"/>
                <a:tab pos="356235" algn="l"/>
              </a:tabLst>
            </a:pPr>
            <a:r>
              <a:rPr sz="3200" spc="-10" dirty="0">
                <a:latin typeface="Calibri"/>
                <a:cs typeface="Calibri"/>
              </a:rPr>
              <a:t>Direct</a:t>
            </a:r>
            <a:r>
              <a:rPr sz="3200" spc="-30" dirty="0">
                <a:latin typeface="Calibri"/>
                <a:cs typeface="Calibri"/>
              </a:rPr>
              <a:t> </a:t>
            </a:r>
            <a:r>
              <a:rPr sz="3200" spc="-5" dirty="0">
                <a:latin typeface="Calibri"/>
                <a:cs typeface="Calibri"/>
              </a:rPr>
              <a:t>Method:</a:t>
            </a:r>
            <a:endParaRPr sz="3200">
              <a:latin typeface="Calibri"/>
              <a:cs typeface="Calibri"/>
            </a:endParaRPr>
          </a:p>
          <a:p>
            <a:pPr marL="1224280" lvl="1" indent="-297815">
              <a:spcBef>
                <a:spcPts val="620"/>
              </a:spcBef>
              <a:buFont typeface="Arial MT"/>
              <a:buChar char="•"/>
              <a:tabLst>
                <a:tab pos="1224280" algn="l"/>
                <a:tab pos="1224915" algn="l"/>
              </a:tabLst>
            </a:pPr>
            <a:r>
              <a:rPr sz="2400" spc="-10" dirty="0">
                <a:latin typeface="Calibri"/>
                <a:cs typeface="Calibri"/>
              </a:rPr>
              <a:t>Extract</a:t>
            </a:r>
            <a:r>
              <a:rPr sz="2400" spc="-45" dirty="0">
                <a:latin typeface="Calibri"/>
                <a:cs typeface="Calibri"/>
              </a:rPr>
              <a:t> </a:t>
            </a:r>
            <a:r>
              <a:rPr sz="2400" dirty="0">
                <a:latin typeface="Calibri"/>
                <a:cs typeface="Calibri"/>
              </a:rPr>
              <a:t>rules</a:t>
            </a:r>
            <a:r>
              <a:rPr sz="2400" spc="-5" dirty="0">
                <a:latin typeface="Calibri"/>
                <a:cs typeface="Calibri"/>
              </a:rPr>
              <a:t> </a:t>
            </a:r>
            <a:r>
              <a:rPr sz="2400" spc="-10" dirty="0">
                <a:latin typeface="Calibri"/>
                <a:cs typeface="Calibri"/>
              </a:rPr>
              <a:t>directly</a:t>
            </a:r>
            <a:r>
              <a:rPr sz="2400" spc="-30" dirty="0">
                <a:latin typeface="Calibri"/>
                <a:cs typeface="Calibri"/>
              </a:rPr>
              <a:t> </a:t>
            </a:r>
            <a:r>
              <a:rPr sz="2400" spc="-15" dirty="0">
                <a:latin typeface="Calibri"/>
                <a:cs typeface="Calibri"/>
              </a:rPr>
              <a:t>from</a:t>
            </a:r>
            <a:r>
              <a:rPr sz="2400" spc="-20" dirty="0">
                <a:latin typeface="Calibri"/>
                <a:cs typeface="Calibri"/>
              </a:rPr>
              <a:t> </a:t>
            </a:r>
            <a:r>
              <a:rPr sz="2400" spc="-15" dirty="0">
                <a:latin typeface="Calibri"/>
                <a:cs typeface="Calibri"/>
              </a:rPr>
              <a:t>data</a:t>
            </a:r>
            <a:endParaRPr sz="2400">
              <a:latin typeface="Calibri"/>
              <a:cs typeface="Calibri"/>
            </a:endParaRPr>
          </a:p>
          <a:p>
            <a:pPr marL="1224280" lvl="1" indent="-297815">
              <a:spcBef>
                <a:spcPts val="575"/>
              </a:spcBef>
              <a:buFont typeface="Arial MT"/>
              <a:buChar char="•"/>
              <a:tabLst>
                <a:tab pos="1224280" algn="l"/>
                <a:tab pos="1224915" algn="l"/>
              </a:tabLst>
            </a:pPr>
            <a:r>
              <a:rPr sz="2400" dirty="0">
                <a:latin typeface="Calibri"/>
                <a:cs typeface="Calibri"/>
              </a:rPr>
              <a:t>e.g.:</a:t>
            </a:r>
            <a:r>
              <a:rPr sz="2400" spc="-25" dirty="0">
                <a:latin typeface="Calibri"/>
                <a:cs typeface="Calibri"/>
              </a:rPr>
              <a:t> </a:t>
            </a:r>
            <a:r>
              <a:rPr sz="2400" spc="-5" dirty="0">
                <a:latin typeface="Calibri"/>
                <a:cs typeface="Calibri"/>
              </a:rPr>
              <a:t>RIPPER,</a:t>
            </a:r>
            <a:r>
              <a:rPr sz="2400" spc="-30" dirty="0">
                <a:latin typeface="Calibri"/>
                <a:cs typeface="Calibri"/>
              </a:rPr>
              <a:t> </a:t>
            </a:r>
            <a:r>
              <a:rPr sz="2400" spc="-5" dirty="0">
                <a:latin typeface="Calibri"/>
                <a:cs typeface="Calibri"/>
              </a:rPr>
              <a:t>CN2,</a:t>
            </a:r>
            <a:r>
              <a:rPr sz="2400" spc="-10" dirty="0">
                <a:latin typeface="Calibri"/>
                <a:cs typeface="Calibri"/>
              </a:rPr>
              <a:t> </a:t>
            </a:r>
            <a:r>
              <a:rPr sz="2400" spc="-30" dirty="0">
                <a:latin typeface="Calibri"/>
                <a:cs typeface="Calibri"/>
              </a:rPr>
              <a:t>Holte’s</a:t>
            </a:r>
            <a:r>
              <a:rPr sz="2400" spc="-25" dirty="0">
                <a:latin typeface="Calibri"/>
                <a:cs typeface="Calibri"/>
              </a:rPr>
              <a:t> </a:t>
            </a:r>
            <a:r>
              <a:rPr sz="2400" dirty="0">
                <a:latin typeface="Calibri"/>
                <a:cs typeface="Calibri"/>
              </a:rPr>
              <a:t>1R</a:t>
            </a:r>
            <a:endParaRPr sz="2400">
              <a:latin typeface="Calibri"/>
              <a:cs typeface="Calibri"/>
            </a:endParaRPr>
          </a:p>
          <a:p>
            <a:pPr lvl="1">
              <a:lnSpc>
                <a:spcPct val="100000"/>
              </a:lnSpc>
              <a:buFont typeface="Arial MT"/>
              <a:buChar char="•"/>
            </a:pPr>
            <a:endParaRPr sz="3900">
              <a:latin typeface="Calibri"/>
              <a:cs typeface="Calibri"/>
            </a:endParaRPr>
          </a:p>
          <a:p>
            <a:pPr marL="355600" indent="-343535">
              <a:buFont typeface="Arial MT"/>
              <a:buChar char="•"/>
              <a:tabLst>
                <a:tab pos="355600" algn="l"/>
                <a:tab pos="356235" algn="l"/>
              </a:tabLst>
            </a:pPr>
            <a:r>
              <a:rPr sz="3200" spc="-5" dirty="0">
                <a:latin typeface="Calibri"/>
                <a:cs typeface="Calibri"/>
              </a:rPr>
              <a:t>Indirect</a:t>
            </a:r>
            <a:r>
              <a:rPr sz="3200" spc="-30" dirty="0">
                <a:latin typeface="Calibri"/>
                <a:cs typeface="Calibri"/>
              </a:rPr>
              <a:t> </a:t>
            </a:r>
            <a:r>
              <a:rPr sz="3200" spc="-5" dirty="0">
                <a:latin typeface="Calibri"/>
                <a:cs typeface="Calibri"/>
              </a:rPr>
              <a:t>Method:</a:t>
            </a:r>
            <a:endParaRPr sz="3200">
              <a:latin typeface="Calibri"/>
              <a:cs typeface="Calibri"/>
            </a:endParaRPr>
          </a:p>
          <a:p>
            <a:pPr marL="1360170" marR="5080" lvl="1" indent="-433070">
              <a:spcBef>
                <a:spcPts val="620"/>
              </a:spcBef>
              <a:buFont typeface="Arial MT"/>
              <a:buChar char="•"/>
              <a:tabLst>
                <a:tab pos="1224280" algn="l"/>
                <a:tab pos="1224915" algn="l"/>
              </a:tabLst>
            </a:pPr>
            <a:r>
              <a:rPr sz="2400" spc="-10" dirty="0">
                <a:latin typeface="Calibri"/>
                <a:cs typeface="Calibri"/>
              </a:rPr>
              <a:t>Extract </a:t>
            </a:r>
            <a:r>
              <a:rPr sz="2400" dirty="0">
                <a:latin typeface="Calibri"/>
                <a:cs typeface="Calibri"/>
              </a:rPr>
              <a:t>rules </a:t>
            </a:r>
            <a:r>
              <a:rPr sz="2400" spc="-15" dirty="0">
                <a:latin typeface="Calibri"/>
                <a:cs typeface="Calibri"/>
              </a:rPr>
              <a:t>from </a:t>
            </a:r>
            <a:r>
              <a:rPr sz="2400" spc="-5" dirty="0">
                <a:latin typeface="Calibri"/>
                <a:cs typeface="Calibri"/>
              </a:rPr>
              <a:t>other classification </a:t>
            </a:r>
            <a:r>
              <a:rPr sz="2400" dirty="0">
                <a:latin typeface="Calibri"/>
                <a:cs typeface="Calibri"/>
              </a:rPr>
              <a:t>models (e.g. </a:t>
            </a:r>
            <a:r>
              <a:rPr sz="2400" spc="-535" dirty="0">
                <a:latin typeface="Calibri"/>
                <a:cs typeface="Calibri"/>
              </a:rPr>
              <a:t> </a:t>
            </a:r>
            <a:r>
              <a:rPr sz="2400" spc="-5" dirty="0">
                <a:latin typeface="Calibri"/>
                <a:cs typeface="Calibri"/>
              </a:rPr>
              <a:t>decision</a:t>
            </a:r>
            <a:r>
              <a:rPr sz="2400" spc="-10" dirty="0">
                <a:latin typeface="Calibri"/>
                <a:cs typeface="Calibri"/>
              </a:rPr>
              <a:t> trees,</a:t>
            </a:r>
            <a:r>
              <a:rPr sz="2400" spc="-5" dirty="0">
                <a:latin typeface="Calibri"/>
                <a:cs typeface="Calibri"/>
              </a:rPr>
              <a:t> </a:t>
            </a:r>
            <a:r>
              <a:rPr sz="2400" spc="-15" dirty="0">
                <a:latin typeface="Calibri"/>
                <a:cs typeface="Calibri"/>
              </a:rPr>
              <a:t>neural </a:t>
            </a:r>
            <a:r>
              <a:rPr sz="2400" spc="-10" dirty="0">
                <a:latin typeface="Calibri"/>
                <a:cs typeface="Calibri"/>
              </a:rPr>
              <a:t>networks,</a:t>
            </a:r>
            <a:r>
              <a:rPr sz="2400" spc="-5" dirty="0">
                <a:latin typeface="Calibri"/>
                <a:cs typeface="Calibri"/>
              </a:rPr>
              <a:t> </a:t>
            </a:r>
            <a:r>
              <a:rPr sz="2400" spc="-10" dirty="0">
                <a:latin typeface="Calibri"/>
                <a:cs typeface="Calibri"/>
              </a:rPr>
              <a:t>etc).</a:t>
            </a:r>
            <a:endParaRPr sz="2400">
              <a:latin typeface="Calibri"/>
              <a:cs typeface="Calibri"/>
            </a:endParaRPr>
          </a:p>
          <a:p>
            <a:pPr marL="1224280" lvl="1" indent="-297815">
              <a:spcBef>
                <a:spcPts val="580"/>
              </a:spcBef>
              <a:buFont typeface="Arial MT"/>
              <a:buChar char="•"/>
              <a:tabLst>
                <a:tab pos="1224280" algn="l"/>
                <a:tab pos="1224915" algn="l"/>
              </a:tabLst>
            </a:pPr>
            <a:r>
              <a:rPr sz="2400" spc="5" dirty="0">
                <a:latin typeface="Calibri"/>
                <a:cs typeface="Calibri"/>
              </a:rPr>
              <a:t>e.g:</a:t>
            </a:r>
            <a:r>
              <a:rPr sz="2400" spc="-40" dirty="0">
                <a:latin typeface="Calibri"/>
                <a:cs typeface="Calibri"/>
              </a:rPr>
              <a:t> </a:t>
            </a:r>
            <a:r>
              <a:rPr sz="2400" spc="-5" dirty="0">
                <a:latin typeface="Calibri"/>
                <a:cs typeface="Calibri"/>
              </a:rPr>
              <a:t>C4.5rules</a:t>
            </a:r>
            <a:endParaRPr sz="24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480" y="126315"/>
            <a:ext cx="6023610" cy="1244571"/>
          </a:xfrm>
          <a:prstGeom prst="rect">
            <a:avLst/>
          </a:prstGeom>
        </p:spPr>
        <p:txBody>
          <a:bodyPr vert="horz" wrap="square" lIns="0" tIns="13335" rIns="0" bIns="0" rtlCol="0">
            <a:spAutoFit/>
          </a:bodyPr>
          <a:lstStyle/>
          <a:p>
            <a:pPr marL="2011045" marR="5080" indent="-1998345">
              <a:spcBef>
                <a:spcPts val="105"/>
              </a:spcBef>
            </a:pPr>
            <a:r>
              <a:rPr spc="-10" dirty="0"/>
              <a:t>Direct </a:t>
            </a:r>
            <a:r>
              <a:rPr dirty="0"/>
              <a:t>Method: </a:t>
            </a:r>
            <a:r>
              <a:rPr spc="-5" dirty="0"/>
              <a:t>Sequential </a:t>
            </a:r>
            <a:r>
              <a:rPr spc="-985" dirty="0"/>
              <a:t> </a:t>
            </a:r>
            <a:r>
              <a:rPr spc="-10" dirty="0"/>
              <a:t>Covering</a:t>
            </a:r>
          </a:p>
        </p:txBody>
      </p:sp>
      <p:sp>
        <p:nvSpPr>
          <p:cNvPr id="3" name="object 3"/>
          <p:cNvSpPr txBox="1"/>
          <p:nvPr/>
        </p:nvSpPr>
        <p:spPr>
          <a:xfrm>
            <a:off x="2059941" y="1510258"/>
            <a:ext cx="7860665" cy="3342640"/>
          </a:xfrm>
          <a:prstGeom prst="rect">
            <a:avLst/>
          </a:prstGeom>
        </p:spPr>
        <p:txBody>
          <a:bodyPr vert="horz" wrap="square" lIns="0" tIns="110489" rIns="0" bIns="0" rtlCol="0">
            <a:spAutoFit/>
          </a:bodyPr>
          <a:lstStyle/>
          <a:p>
            <a:pPr marL="546100" indent="-534035">
              <a:spcBef>
                <a:spcPts val="869"/>
              </a:spcBef>
              <a:buAutoNum type="arabicPeriod"/>
              <a:tabLst>
                <a:tab pos="546100" algn="l"/>
                <a:tab pos="546735" algn="l"/>
              </a:tabLst>
            </a:pPr>
            <a:r>
              <a:rPr sz="3200" spc="-10" dirty="0">
                <a:latin typeface="Calibri"/>
                <a:cs typeface="Calibri"/>
              </a:rPr>
              <a:t>Start</a:t>
            </a:r>
            <a:r>
              <a:rPr sz="3200" spc="-15" dirty="0">
                <a:latin typeface="Calibri"/>
                <a:cs typeface="Calibri"/>
              </a:rPr>
              <a:t> from </a:t>
            </a:r>
            <a:r>
              <a:rPr sz="3200" dirty="0">
                <a:latin typeface="Calibri"/>
                <a:cs typeface="Calibri"/>
              </a:rPr>
              <a:t>an </a:t>
            </a:r>
            <a:r>
              <a:rPr sz="3200" spc="-5" dirty="0">
                <a:latin typeface="Calibri"/>
                <a:cs typeface="Calibri"/>
              </a:rPr>
              <a:t>empty</a:t>
            </a:r>
            <a:r>
              <a:rPr sz="3200" spc="-10" dirty="0">
                <a:latin typeface="Calibri"/>
                <a:cs typeface="Calibri"/>
              </a:rPr>
              <a:t> </a:t>
            </a:r>
            <a:r>
              <a:rPr sz="3200" dirty="0">
                <a:latin typeface="Calibri"/>
                <a:cs typeface="Calibri"/>
              </a:rPr>
              <a:t>rule</a:t>
            </a:r>
            <a:endParaRPr sz="3200">
              <a:latin typeface="Calibri"/>
              <a:cs typeface="Calibri"/>
            </a:endParaRPr>
          </a:p>
          <a:p>
            <a:pPr marL="546100" marR="1088390" indent="-534035">
              <a:spcBef>
                <a:spcPts val="770"/>
              </a:spcBef>
              <a:buAutoNum type="arabicPeriod"/>
              <a:tabLst>
                <a:tab pos="546100" algn="l"/>
                <a:tab pos="546735" algn="l"/>
              </a:tabLst>
            </a:pPr>
            <a:r>
              <a:rPr sz="3200" spc="-15" dirty="0">
                <a:latin typeface="Calibri"/>
                <a:cs typeface="Calibri"/>
              </a:rPr>
              <a:t>Grow </a:t>
            </a:r>
            <a:r>
              <a:rPr sz="3200" dirty="0">
                <a:latin typeface="Calibri"/>
                <a:cs typeface="Calibri"/>
              </a:rPr>
              <a:t>a </a:t>
            </a:r>
            <a:r>
              <a:rPr sz="3200" spc="-5" dirty="0">
                <a:latin typeface="Calibri"/>
                <a:cs typeface="Calibri"/>
              </a:rPr>
              <a:t>rule using </a:t>
            </a:r>
            <a:r>
              <a:rPr sz="3200" dirty="0">
                <a:latin typeface="Calibri"/>
                <a:cs typeface="Calibri"/>
              </a:rPr>
              <a:t>the Learn-One-Rule </a:t>
            </a:r>
            <a:r>
              <a:rPr sz="3200" spc="-710" dirty="0">
                <a:latin typeface="Calibri"/>
                <a:cs typeface="Calibri"/>
              </a:rPr>
              <a:t> </a:t>
            </a:r>
            <a:r>
              <a:rPr sz="3200" spc="-5" dirty="0">
                <a:latin typeface="Calibri"/>
                <a:cs typeface="Calibri"/>
              </a:rPr>
              <a:t>function</a:t>
            </a:r>
            <a:endParaRPr sz="3200">
              <a:latin typeface="Calibri"/>
              <a:cs typeface="Calibri"/>
            </a:endParaRPr>
          </a:p>
          <a:p>
            <a:pPr marL="546100" indent="-534035">
              <a:spcBef>
                <a:spcPts val="770"/>
              </a:spcBef>
              <a:buAutoNum type="arabicPeriod"/>
              <a:tabLst>
                <a:tab pos="546100" algn="l"/>
                <a:tab pos="546735" algn="l"/>
              </a:tabLst>
            </a:pPr>
            <a:r>
              <a:rPr sz="3200" spc="-20" dirty="0">
                <a:latin typeface="Calibri"/>
                <a:cs typeface="Calibri"/>
              </a:rPr>
              <a:t>Remove </a:t>
            </a:r>
            <a:r>
              <a:rPr sz="3200" spc="-10" dirty="0">
                <a:latin typeface="Calibri"/>
                <a:cs typeface="Calibri"/>
              </a:rPr>
              <a:t>training</a:t>
            </a:r>
            <a:r>
              <a:rPr sz="3200" spc="25" dirty="0">
                <a:latin typeface="Calibri"/>
                <a:cs typeface="Calibri"/>
              </a:rPr>
              <a:t> </a:t>
            </a:r>
            <a:r>
              <a:rPr sz="3200" spc="-20" dirty="0">
                <a:latin typeface="Calibri"/>
                <a:cs typeface="Calibri"/>
              </a:rPr>
              <a:t>records</a:t>
            </a:r>
            <a:r>
              <a:rPr sz="3200" spc="-25" dirty="0">
                <a:latin typeface="Calibri"/>
                <a:cs typeface="Calibri"/>
              </a:rPr>
              <a:t> </a:t>
            </a:r>
            <a:r>
              <a:rPr sz="3200" spc="-20" dirty="0">
                <a:latin typeface="Calibri"/>
                <a:cs typeface="Calibri"/>
              </a:rPr>
              <a:t>covered</a:t>
            </a:r>
            <a:r>
              <a:rPr sz="3200" spc="-35" dirty="0">
                <a:latin typeface="Calibri"/>
                <a:cs typeface="Calibri"/>
              </a:rPr>
              <a:t> </a:t>
            </a:r>
            <a:r>
              <a:rPr sz="3200" spc="-10" dirty="0">
                <a:latin typeface="Calibri"/>
                <a:cs typeface="Calibri"/>
              </a:rPr>
              <a:t>by</a:t>
            </a:r>
            <a:r>
              <a:rPr sz="3200" dirty="0">
                <a:latin typeface="Calibri"/>
                <a:cs typeface="Calibri"/>
              </a:rPr>
              <a:t> the rule</a:t>
            </a:r>
            <a:endParaRPr sz="3200">
              <a:latin typeface="Calibri"/>
              <a:cs typeface="Calibri"/>
            </a:endParaRPr>
          </a:p>
          <a:p>
            <a:pPr marL="546100" marR="1155700" indent="-534035">
              <a:spcBef>
                <a:spcPts val="770"/>
              </a:spcBef>
              <a:buAutoNum type="arabicPeriod"/>
              <a:tabLst>
                <a:tab pos="546100" algn="l"/>
                <a:tab pos="546735" algn="l"/>
              </a:tabLst>
            </a:pPr>
            <a:r>
              <a:rPr sz="3200" spc="-15" dirty="0">
                <a:latin typeface="Calibri"/>
                <a:cs typeface="Calibri"/>
              </a:rPr>
              <a:t>Repeat</a:t>
            </a:r>
            <a:r>
              <a:rPr sz="3200" spc="-5" dirty="0">
                <a:latin typeface="Calibri"/>
                <a:cs typeface="Calibri"/>
              </a:rPr>
              <a:t> </a:t>
            </a:r>
            <a:r>
              <a:rPr sz="3200" spc="-15" dirty="0">
                <a:latin typeface="Calibri"/>
                <a:cs typeface="Calibri"/>
              </a:rPr>
              <a:t>Step</a:t>
            </a:r>
            <a:r>
              <a:rPr sz="3200" spc="-5" dirty="0">
                <a:latin typeface="Calibri"/>
                <a:cs typeface="Calibri"/>
              </a:rPr>
              <a:t> (2)</a:t>
            </a:r>
            <a:r>
              <a:rPr sz="3200" spc="5" dirty="0">
                <a:latin typeface="Calibri"/>
                <a:cs typeface="Calibri"/>
              </a:rPr>
              <a:t> </a:t>
            </a:r>
            <a:r>
              <a:rPr sz="3200" dirty="0">
                <a:latin typeface="Calibri"/>
                <a:cs typeface="Calibri"/>
              </a:rPr>
              <a:t>and</a:t>
            </a:r>
            <a:r>
              <a:rPr sz="3200" spc="5" dirty="0">
                <a:latin typeface="Calibri"/>
                <a:cs typeface="Calibri"/>
              </a:rPr>
              <a:t> </a:t>
            </a:r>
            <a:r>
              <a:rPr sz="3200" spc="-5" dirty="0">
                <a:latin typeface="Calibri"/>
                <a:cs typeface="Calibri"/>
              </a:rPr>
              <a:t>(3)</a:t>
            </a:r>
            <a:r>
              <a:rPr sz="3200" spc="-10" dirty="0">
                <a:latin typeface="Calibri"/>
                <a:cs typeface="Calibri"/>
              </a:rPr>
              <a:t> until</a:t>
            </a:r>
            <a:r>
              <a:rPr sz="3200" spc="25" dirty="0">
                <a:latin typeface="Calibri"/>
                <a:cs typeface="Calibri"/>
              </a:rPr>
              <a:t> </a:t>
            </a:r>
            <a:r>
              <a:rPr sz="3200" spc="-15" dirty="0">
                <a:latin typeface="Calibri"/>
                <a:cs typeface="Calibri"/>
              </a:rPr>
              <a:t>stopping </a:t>
            </a:r>
            <a:r>
              <a:rPr sz="3200" spc="-710" dirty="0">
                <a:latin typeface="Calibri"/>
                <a:cs typeface="Calibri"/>
              </a:rPr>
              <a:t> </a:t>
            </a:r>
            <a:r>
              <a:rPr sz="3200" spc="-5" dirty="0">
                <a:latin typeface="Calibri"/>
                <a:cs typeface="Calibri"/>
              </a:rPr>
              <a:t>criterion </a:t>
            </a:r>
            <a:r>
              <a:rPr sz="3200" spc="-10" dirty="0">
                <a:latin typeface="Calibri"/>
                <a:cs typeface="Calibri"/>
              </a:rPr>
              <a:t>is</a:t>
            </a:r>
            <a:r>
              <a:rPr sz="3200" spc="10" dirty="0">
                <a:latin typeface="Calibri"/>
                <a:cs typeface="Calibri"/>
              </a:rPr>
              <a:t> </a:t>
            </a:r>
            <a:r>
              <a:rPr sz="3200" spc="-5" dirty="0">
                <a:latin typeface="Calibri"/>
                <a:cs typeface="Calibri"/>
              </a:rPr>
              <a:t>met</a:t>
            </a:r>
            <a:endParaRPr sz="32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1291" y="461594"/>
            <a:ext cx="7187565" cy="629018"/>
          </a:xfrm>
          <a:prstGeom prst="rect">
            <a:avLst/>
          </a:prstGeom>
        </p:spPr>
        <p:txBody>
          <a:bodyPr vert="horz" wrap="square" lIns="0" tIns="13335" rIns="0" bIns="0" rtlCol="0">
            <a:spAutoFit/>
          </a:bodyPr>
          <a:lstStyle/>
          <a:p>
            <a:pPr marL="12700">
              <a:spcBef>
                <a:spcPts val="105"/>
              </a:spcBef>
            </a:pPr>
            <a:r>
              <a:rPr spc="-15" dirty="0"/>
              <a:t>Example</a:t>
            </a:r>
            <a:r>
              <a:rPr spc="-25" dirty="0"/>
              <a:t> </a:t>
            </a:r>
            <a:r>
              <a:rPr dirty="0"/>
              <a:t>of</a:t>
            </a:r>
            <a:r>
              <a:rPr spc="-5" dirty="0"/>
              <a:t> Sequential</a:t>
            </a:r>
            <a:r>
              <a:rPr spc="-35" dirty="0"/>
              <a:t> </a:t>
            </a:r>
            <a:r>
              <a:rPr spc="-10" dirty="0"/>
              <a:t>Covering</a:t>
            </a:r>
          </a:p>
        </p:txBody>
      </p:sp>
      <p:grpSp>
        <p:nvGrpSpPr>
          <p:cNvPr id="3" name="object 3"/>
          <p:cNvGrpSpPr/>
          <p:nvPr/>
        </p:nvGrpSpPr>
        <p:grpSpPr>
          <a:xfrm>
            <a:off x="2149357" y="1700143"/>
            <a:ext cx="3196590" cy="3034030"/>
            <a:chOff x="625357" y="1700143"/>
            <a:chExt cx="3196590" cy="3034030"/>
          </a:xfrm>
        </p:grpSpPr>
        <p:sp>
          <p:nvSpPr>
            <p:cNvPr id="4" name="object 4"/>
            <p:cNvSpPr/>
            <p:nvPr/>
          </p:nvSpPr>
          <p:spPr>
            <a:xfrm>
              <a:off x="626896" y="1701682"/>
              <a:ext cx="3193415" cy="3030855"/>
            </a:xfrm>
            <a:custGeom>
              <a:avLst/>
              <a:gdLst/>
              <a:ahLst/>
              <a:cxnLst/>
              <a:rect l="l" t="t" r="r" b="b"/>
              <a:pathLst>
                <a:path w="3193415" h="3030854">
                  <a:moveTo>
                    <a:pt x="0" y="3030777"/>
                  </a:moveTo>
                  <a:lnTo>
                    <a:pt x="3193166" y="3030777"/>
                  </a:lnTo>
                  <a:lnTo>
                    <a:pt x="3193166" y="0"/>
                  </a:lnTo>
                  <a:lnTo>
                    <a:pt x="0" y="0"/>
                  </a:lnTo>
                  <a:lnTo>
                    <a:pt x="0" y="3030777"/>
                  </a:lnTo>
                  <a:close/>
                </a:path>
              </a:pathLst>
            </a:custGeom>
            <a:ln w="3175">
              <a:solidFill>
                <a:srgbClr val="000000"/>
              </a:solidFill>
            </a:ln>
          </p:spPr>
          <p:txBody>
            <a:bodyPr wrap="square" lIns="0" tIns="0" rIns="0" bIns="0" rtlCol="0"/>
            <a:lstStyle/>
            <a:p>
              <a:endParaRPr/>
            </a:p>
          </p:txBody>
        </p:sp>
        <p:sp>
          <p:nvSpPr>
            <p:cNvPr id="5" name="object 5"/>
            <p:cNvSpPr/>
            <p:nvPr/>
          </p:nvSpPr>
          <p:spPr>
            <a:xfrm>
              <a:off x="981691" y="1982874"/>
              <a:ext cx="2705735" cy="2572385"/>
            </a:xfrm>
            <a:custGeom>
              <a:avLst/>
              <a:gdLst/>
              <a:ahLst/>
              <a:cxnLst/>
              <a:rect l="l" t="t" r="r" b="b"/>
              <a:pathLst>
                <a:path w="2705735" h="2572385">
                  <a:moveTo>
                    <a:pt x="620892" y="443477"/>
                  </a:moveTo>
                  <a:lnTo>
                    <a:pt x="443492" y="443477"/>
                  </a:lnTo>
                </a:path>
                <a:path w="2705735" h="2572385">
                  <a:moveTo>
                    <a:pt x="532198" y="532120"/>
                  </a:moveTo>
                  <a:lnTo>
                    <a:pt x="532198" y="354703"/>
                  </a:lnTo>
                </a:path>
                <a:path w="2705735" h="2572385">
                  <a:moveTo>
                    <a:pt x="975627" y="532120"/>
                  </a:moveTo>
                  <a:lnTo>
                    <a:pt x="798291" y="532120"/>
                  </a:lnTo>
                </a:path>
                <a:path w="2705735" h="2572385">
                  <a:moveTo>
                    <a:pt x="886997" y="620894"/>
                  </a:moveTo>
                  <a:lnTo>
                    <a:pt x="886997" y="443477"/>
                  </a:lnTo>
                </a:path>
                <a:path w="2705735" h="2572385">
                  <a:moveTo>
                    <a:pt x="709598" y="798180"/>
                  </a:moveTo>
                  <a:lnTo>
                    <a:pt x="532198" y="798180"/>
                  </a:lnTo>
                </a:path>
                <a:path w="2705735" h="2572385">
                  <a:moveTo>
                    <a:pt x="620892" y="886954"/>
                  </a:moveTo>
                  <a:lnTo>
                    <a:pt x="620892" y="709537"/>
                  </a:lnTo>
                </a:path>
                <a:path w="2705735" h="2572385">
                  <a:moveTo>
                    <a:pt x="1153039" y="88643"/>
                  </a:moveTo>
                  <a:lnTo>
                    <a:pt x="975627" y="88643"/>
                  </a:lnTo>
                </a:path>
                <a:path w="2705735" h="2572385">
                  <a:moveTo>
                    <a:pt x="1064397" y="177417"/>
                  </a:moveTo>
                  <a:lnTo>
                    <a:pt x="1064397" y="0"/>
                  </a:lnTo>
                </a:path>
                <a:path w="2705735" h="2572385">
                  <a:moveTo>
                    <a:pt x="1241809" y="886954"/>
                  </a:moveTo>
                  <a:lnTo>
                    <a:pt x="1064397" y="886954"/>
                  </a:lnTo>
                </a:path>
                <a:path w="2705735" h="2572385">
                  <a:moveTo>
                    <a:pt x="1153039" y="975597"/>
                  </a:moveTo>
                  <a:lnTo>
                    <a:pt x="1153039" y="798180"/>
                  </a:lnTo>
                </a:path>
                <a:path w="2705735" h="2572385">
                  <a:moveTo>
                    <a:pt x="177399" y="2306094"/>
                  </a:moveTo>
                  <a:lnTo>
                    <a:pt x="0" y="2306094"/>
                  </a:lnTo>
                </a:path>
                <a:path w="2705735" h="2572385">
                  <a:moveTo>
                    <a:pt x="88706" y="2394790"/>
                  </a:moveTo>
                  <a:lnTo>
                    <a:pt x="88706" y="2217399"/>
                  </a:lnTo>
                </a:path>
                <a:path w="2705735" h="2572385">
                  <a:moveTo>
                    <a:pt x="798291" y="2306094"/>
                  </a:moveTo>
                  <a:lnTo>
                    <a:pt x="620892" y="2306094"/>
                  </a:lnTo>
                </a:path>
                <a:path w="2705735" h="2572385">
                  <a:moveTo>
                    <a:pt x="709598" y="2394790"/>
                  </a:moveTo>
                  <a:lnTo>
                    <a:pt x="709598" y="2217399"/>
                  </a:lnTo>
                </a:path>
                <a:path w="2705735" h="2572385">
                  <a:moveTo>
                    <a:pt x="532198" y="2483485"/>
                  </a:moveTo>
                  <a:lnTo>
                    <a:pt x="354799" y="2483485"/>
                  </a:lnTo>
                </a:path>
                <a:path w="2705735" h="2572385">
                  <a:moveTo>
                    <a:pt x="443492" y="2572181"/>
                  </a:moveTo>
                  <a:lnTo>
                    <a:pt x="443492" y="2394790"/>
                  </a:lnTo>
                </a:path>
                <a:path w="2705735" h="2572385">
                  <a:moveTo>
                    <a:pt x="443492" y="2084356"/>
                  </a:moveTo>
                  <a:lnTo>
                    <a:pt x="266092" y="2084356"/>
                  </a:lnTo>
                </a:path>
                <a:path w="2705735" h="2572385">
                  <a:moveTo>
                    <a:pt x="354799" y="2173051"/>
                  </a:moveTo>
                  <a:lnTo>
                    <a:pt x="354799" y="1995647"/>
                  </a:lnTo>
                </a:path>
                <a:path w="2705735" h="2572385">
                  <a:moveTo>
                    <a:pt x="2572210" y="2128703"/>
                  </a:moveTo>
                  <a:lnTo>
                    <a:pt x="2394926" y="2128703"/>
                  </a:lnTo>
                </a:path>
                <a:path w="2705735" h="2572385">
                  <a:moveTo>
                    <a:pt x="2483568" y="2217399"/>
                  </a:moveTo>
                  <a:lnTo>
                    <a:pt x="2483568" y="2039995"/>
                  </a:lnTo>
                </a:path>
                <a:path w="2705735" h="2572385">
                  <a:moveTo>
                    <a:pt x="2705365" y="2483485"/>
                  </a:moveTo>
                  <a:lnTo>
                    <a:pt x="2527953" y="2483485"/>
                  </a:lnTo>
                </a:path>
                <a:path w="2705735" h="2572385">
                  <a:moveTo>
                    <a:pt x="2616595" y="2572181"/>
                  </a:moveTo>
                  <a:lnTo>
                    <a:pt x="2616595" y="2394790"/>
                  </a:lnTo>
                </a:path>
                <a:path w="2705735" h="2572385">
                  <a:moveTo>
                    <a:pt x="2306155" y="2394790"/>
                  </a:moveTo>
                  <a:lnTo>
                    <a:pt x="2128743" y="2394790"/>
                  </a:lnTo>
                </a:path>
                <a:path w="2705735" h="2572385">
                  <a:moveTo>
                    <a:pt x="2217513" y="2483485"/>
                  </a:moveTo>
                  <a:lnTo>
                    <a:pt x="2217513" y="2306094"/>
                  </a:lnTo>
                </a:path>
                <a:path w="2705735" h="2572385">
                  <a:moveTo>
                    <a:pt x="2217513" y="1951326"/>
                  </a:moveTo>
                  <a:lnTo>
                    <a:pt x="2040101" y="1951326"/>
                  </a:lnTo>
                </a:path>
                <a:path w="2705735" h="2572385">
                  <a:moveTo>
                    <a:pt x="2128743" y="2039995"/>
                  </a:moveTo>
                  <a:lnTo>
                    <a:pt x="2128743" y="1862552"/>
                  </a:lnTo>
                </a:path>
              </a:pathLst>
            </a:custGeom>
            <a:ln w="27673">
              <a:solidFill>
                <a:srgbClr val="800000"/>
              </a:solidFill>
            </a:ln>
          </p:spPr>
          <p:txBody>
            <a:bodyPr wrap="square" lIns="0" tIns="0" rIns="0" bIns="0" rtlCol="0"/>
            <a:lstStyle/>
            <a:p>
              <a:endParaRPr/>
            </a:p>
          </p:txBody>
        </p:sp>
        <p:sp>
          <p:nvSpPr>
            <p:cNvPr id="6" name="object 6"/>
            <p:cNvSpPr/>
            <p:nvPr/>
          </p:nvSpPr>
          <p:spPr>
            <a:xfrm>
              <a:off x="804291" y="1938553"/>
              <a:ext cx="2927350" cy="2661285"/>
            </a:xfrm>
            <a:custGeom>
              <a:avLst/>
              <a:gdLst/>
              <a:ahLst/>
              <a:cxnLst/>
              <a:rect l="l" t="t" r="r" b="b"/>
              <a:pathLst>
                <a:path w="2927350" h="2661285">
                  <a:moveTo>
                    <a:pt x="354799" y="1019919"/>
                  </a:moveTo>
                  <a:lnTo>
                    <a:pt x="177399" y="1019919"/>
                  </a:lnTo>
                </a:path>
                <a:path w="2927350" h="2661285">
                  <a:moveTo>
                    <a:pt x="1995703" y="2017808"/>
                  </a:moveTo>
                  <a:lnTo>
                    <a:pt x="1818291" y="2017808"/>
                  </a:lnTo>
                </a:path>
                <a:path w="2927350" h="2661285">
                  <a:moveTo>
                    <a:pt x="2793995" y="1640813"/>
                  </a:moveTo>
                  <a:lnTo>
                    <a:pt x="2616582" y="1640813"/>
                  </a:lnTo>
                </a:path>
                <a:path w="2927350" h="2661285">
                  <a:moveTo>
                    <a:pt x="1574429" y="2572155"/>
                  </a:moveTo>
                  <a:lnTo>
                    <a:pt x="1397016" y="2572155"/>
                  </a:lnTo>
                </a:path>
                <a:path w="2927350" h="2661285">
                  <a:moveTo>
                    <a:pt x="1598417" y="1518863"/>
                  </a:moveTo>
                  <a:lnTo>
                    <a:pt x="1421005" y="1518863"/>
                  </a:lnTo>
                </a:path>
                <a:path w="2927350" h="2661285">
                  <a:moveTo>
                    <a:pt x="2217501" y="576441"/>
                  </a:moveTo>
                  <a:lnTo>
                    <a:pt x="2040088" y="576441"/>
                  </a:lnTo>
                </a:path>
                <a:path w="2927350" h="2661285">
                  <a:moveTo>
                    <a:pt x="753944" y="1463396"/>
                  </a:moveTo>
                  <a:lnTo>
                    <a:pt x="576545" y="1463396"/>
                  </a:lnTo>
                </a:path>
                <a:path w="2927350" h="2661285">
                  <a:moveTo>
                    <a:pt x="1862676" y="88643"/>
                  </a:moveTo>
                  <a:lnTo>
                    <a:pt x="1685263" y="88643"/>
                  </a:lnTo>
                </a:path>
                <a:path w="2927350" h="2661285">
                  <a:moveTo>
                    <a:pt x="177399" y="1818230"/>
                  </a:moveTo>
                  <a:lnTo>
                    <a:pt x="0" y="1818230"/>
                  </a:lnTo>
                </a:path>
                <a:path w="2927350" h="2661285">
                  <a:moveTo>
                    <a:pt x="399145" y="0"/>
                  </a:moveTo>
                  <a:lnTo>
                    <a:pt x="221746" y="0"/>
                  </a:lnTo>
                </a:path>
                <a:path w="2927350" h="2661285">
                  <a:moveTo>
                    <a:pt x="2572325" y="1219496"/>
                  </a:moveTo>
                  <a:lnTo>
                    <a:pt x="2394913" y="1219496"/>
                  </a:lnTo>
                </a:path>
                <a:path w="2927350" h="2661285">
                  <a:moveTo>
                    <a:pt x="1884868" y="1019919"/>
                  </a:moveTo>
                  <a:lnTo>
                    <a:pt x="1707456" y="1019919"/>
                  </a:lnTo>
                </a:path>
                <a:path w="2927350" h="2661285">
                  <a:moveTo>
                    <a:pt x="1153026" y="1906873"/>
                  </a:moveTo>
                  <a:lnTo>
                    <a:pt x="975691" y="1906873"/>
                  </a:lnTo>
                </a:path>
                <a:path w="2927350" h="2661285">
                  <a:moveTo>
                    <a:pt x="199579" y="2084316"/>
                  </a:moveTo>
                  <a:lnTo>
                    <a:pt x="22179" y="2084316"/>
                  </a:lnTo>
                </a:path>
                <a:path w="2927350" h="2661285">
                  <a:moveTo>
                    <a:pt x="2749609" y="132964"/>
                  </a:moveTo>
                  <a:lnTo>
                    <a:pt x="2572325" y="132964"/>
                  </a:lnTo>
                </a:path>
                <a:path w="2927350" h="2661285">
                  <a:moveTo>
                    <a:pt x="1153026" y="1241657"/>
                  </a:moveTo>
                  <a:lnTo>
                    <a:pt x="975691" y="1241657"/>
                  </a:lnTo>
                </a:path>
                <a:path w="2927350" h="2661285">
                  <a:moveTo>
                    <a:pt x="1419209" y="2217373"/>
                  </a:moveTo>
                  <a:lnTo>
                    <a:pt x="1241797" y="2217373"/>
                  </a:lnTo>
                </a:path>
                <a:path w="2927350" h="2661285">
                  <a:moveTo>
                    <a:pt x="1086564" y="2660850"/>
                  </a:moveTo>
                  <a:lnTo>
                    <a:pt x="909164" y="2660850"/>
                  </a:lnTo>
                </a:path>
                <a:path w="2927350" h="2661285">
                  <a:moveTo>
                    <a:pt x="2927022" y="1951326"/>
                  </a:moveTo>
                  <a:lnTo>
                    <a:pt x="2749609" y="1951326"/>
                  </a:lnTo>
                </a:path>
              </a:pathLst>
            </a:custGeom>
            <a:ln w="39973">
              <a:solidFill>
                <a:srgbClr val="000080"/>
              </a:solidFill>
            </a:ln>
          </p:spPr>
          <p:txBody>
            <a:bodyPr wrap="square" lIns="0" tIns="0" rIns="0" bIns="0" rtlCol="0"/>
            <a:lstStyle/>
            <a:p>
              <a:endParaRPr/>
            </a:p>
          </p:txBody>
        </p:sp>
      </p:grpSp>
      <p:sp>
        <p:nvSpPr>
          <p:cNvPr id="7" name="object 7"/>
          <p:cNvSpPr txBox="1"/>
          <p:nvPr/>
        </p:nvSpPr>
        <p:spPr>
          <a:xfrm>
            <a:off x="2936266" y="4902219"/>
            <a:ext cx="1622425" cy="299720"/>
          </a:xfrm>
          <a:prstGeom prst="rect">
            <a:avLst/>
          </a:prstGeom>
        </p:spPr>
        <p:txBody>
          <a:bodyPr vert="horz" wrap="square" lIns="0" tIns="12065" rIns="0" bIns="0" rtlCol="0">
            <a:spAutoFit/>
          </a:bodyPr>
          <a:lstStyle/>
          <a:p>
            <a:pPr marL="12700">
              <a:spcBef>
                <a:spcPts val="95"/>
              </a:spcBef>
            </a:pPr>
            <a:r>
              <a:rPr spc="-5" dirty="0">
                <a:latin typeface="Arial MT"/>
                <a:cs typeface="Arial MT"/>
              </a:rPr>
              <a:t>(i)</a:t>
            </a:r>
            <a:r>
              <a:rPr spc="-35" dirty="0">
                <a:latin typeface="Arial MT"/>
                <a:cs typeface="Arial MT"/>
              </a:rPr>
              <a:t> </a:t>
            </a:r>
            <a:r>
              <a:rPr spc="-5" dirty="0">
                <a:latin typeface="Arial MT"/>
                <a:cs typeface="Arial MT"/>
              </a:rPr>
              <a:t>Original</a:t>
            </a:r>
            <a:r>
              <a:rPr spc="-35" dirty="0">
                <a:latin typeface="Arial MT"/>
                <a:cs typeface="Arial MT"/>
              </a:rPr>
              <a:t> </a:t>
            </a:r>
            <a:r>
              <a:rPr spc="-5" dirty="0">
                <a:latin typeface="Arial MT"/>
                <a:cs typeface="Arial MT"/>
              </a:rPr>
              <a:t>Data</a:t>
            </a:r>
            <a:endParaRPr>
              <a:latin typeface="Arial MT"/>
              <a:cs typeface="Arial MT"/>
            </a:endParaRPr>
          </a:p>
        </p:txBody>
      </p:sp>
      <p:grpSp>
        <p:nvGrpSpPr>
          <p:cNvPr id="8" name="object 8"/>
          <p:cNvGrpSpPr/>
          <p:nvPr/>
        </p:nvGrpSpPr>
        <p:grpSpPr>
          <a:xfrm>
            <a:off x="6609700" y="1691706"/>
            <a:ext cx="3202940" cy="3044825"/>
            <a:chOff x="5085700" y="1691705"/>
            <a:chExt cx="3202940" cy="3044825"/>
          </a:xfrm>
        </p:grpSpPr>
        <p:sp>
          <p:nvSpPr>
            <p:cNvPr id="9" name="object 9"/>
            <p:cNvSpPr/>
            <p:nvPr/>
          </p:nvSpPr>
          <p:spPr>
            <a:xfrm>
              <a:off x="5087222" y="1693227"/>
              <a:ext cx="3199765" cy="3041650"/>
            </a:xfrm>
            <a:custGeom>
              <a:avLst/>
              <a:gdLst/>
              <a:ahLst/>
              <a:cxnLst/>
              <a:rect l="l" t="t" r="r" b="b"/>
              <a:pathLst>
                <a:path w="3199765" h="3041650">
                  <a:moveTo>
                    <a:pt x="0" y="3041507"/>
                  </a:moveTo>
                  <a:lnTo>
                    <a:pt x="3199340" y="3041507"/>
                  </a:lnTo>
                  <a:lnTo>
                    <a:pt x="3199340" y="0"/>
                  </a:lnTo>
                  <a:lnTo>
                    <a:pt x="0" y="0"/>
                  </a:lnTo>
                  <a:lnTo>
                    <a:pt x="0" y="3041507"/>
                  </a:lnTo>
                  <a:close/>
                </a:path>
              </a:pathLst>
            </a:custGeom>
            <a:ln w="3175">
              <a:solidFill>
                <a:srgbClr val="000000"/>
              </a:solidFill>
            </a:ln>
          </p:spPr>
          <p:txBody>
            <a:bodyPr wrap="square" lIns="0" tIns="0" rIns="0" bIns="0" rtlCol="0"/>
            <a:lstStyle/>
            <a:p>
              <a:endParaRPr/>
            </a:p>
          </p:txBody>
        </p:sp>
        <p:sp>
          <p:nvSpPr>
            <p:cNvPr id="10" name="object 10"/>
            <p:cNvSpPr/>
            <p:nvPr/>
          </p:nvSpPr>
          <p:spPr>
            <a:xfrm>
              <a:off x="5442274" y="1975605"/>
              <a:ext cx="2712085" cy="2580640"/>
            </a:xfrm>
            <a:custGeom>
              <a:avLst/>
              <a:gdLst/>
              <a:ahLst/>
              <a:cxnLst/>
              <a:rect l="l" t="t" r="r" b="b"/>
              <a:pathLst>
                <a:path w="2712084" h="2580640">
                  <a:moveTo>
                    <a:pt x="622998" y="444222"/>
                  </a:moveTo>
                  <a:lnTo>
                    <a:pt x="444874" y="444222"/>
                  </a:lnTo>
                </a:path>
                <a:path w="2712084" h="2580640">
                  <a:moveTo>
                    <a:pt x="533168" y="534234"/>
                  </a:moveTo>
                  <a:lnTo>
                    <a:pt x="533168" y="355479"/>
                  </a:lnTo>
                </a:path>
                <a:path w="2712084" h="2580640">
                  <a:moveTo>
                    <a:pt x="978004" y="534234"/>
                  </a:moveTo>
                  <a:lnTo>
                    <a:pt x="799613" y="534234"/>
                  </a:lnTo>
                </a:path>
                <a:path w="2712084" h="2580640">
                  <a:moveTo>
                    <a:pt x="889748" y="622723"/>
                  </a:moveTo>
                  <a:lnTo>
                    <a:pt x="889748" y="444222"/>
                  </a:lnTo>
                </a:path>
                <a:path w="2712084" h="2580640">
                  <a:moveTo>
                    <a:pt x="711305" y="801225"/>
                  </a:moveTo>
                  <a:lnTo>
                    <a:pt x="533168" y="801225"/>
                  </a:lnTo>
                </a:path>
                <a:path w="2712084" h="2580640">
                  <a:moveTo>
                    <a:pt x="622998" y="889714"/>
                  </a:moveTo>
                  <a:lnTo>
                    <a:pt x="622998" y="711212"/>
                  </a:lnTo>
                </a:path>
                <a:path w="2712084" h="2580640">
                  <a:moveTo>
                    <a:pt x="1156218" y="88488"/>
                  </a:moveTo>
                  <a:lnTo>
                    <a:pt x="978004" y="88488"/>
                  </a:lnTo>
                </a:path>
                <a:path w="2712084" h="2580640">
                  <a:moveTo>
                    <a:pt x="1066349" y="176977"/>
                  </a:moveTo>
                  <a:lnTo>
                    <a:pt x="1066349" y="0"/>
                  </a:lnTo>
                </a:path>
                <a:path w="2712084" h="2580640">
                  <a:moveTo>
                    <a:pt x="1244436" y="889714"/>
                  </a:moveTo>
                  <a:lnTo>
                    <a:pt x="1066349" y="889714"/>
                  </a:lnTo>
                </a:path>
                <a:path w="2712084" h="2580640">
                  <a:moveTo>
                    <a:pt x="1156218" y="978203"/>
                  </a:moveTo>
                  <a:lnTo>
                    <a:pt x="1156218" y="801225"/>
                  </a:lnTo>
                </a:path>
                <a:path w="2712084" h="2580640">
                  <a:moveTo>
                    <a:pt x="178124" y="2313612"/>
                  </a:moveTo>
                  <a:lnTo>
                    <a:pt x="0" y="2313612"/>
                  </a:lnTo>
                </a:path>
                <a:path w="2712084" h="2580640">
                  <a:moveTo>
                    <a:pt x="89817" y="2403625"/>
                  </a:moveTo>
                  <a:lnTo>
                    <a:pt x="89817" y="2225110"/>
                  </a:lnTo>
                </a:path>
                <a:path w="2712084" h="2580640">
                  <a:moveTo>
                    <a:pt x="799613" y="2313612"/>
                  </a:moveTo>
                  <a:lnTo>
                    <a:pt x="622998" y="2313612"/>
                  </a:lnTo>
                </a:path>
                <a:path w="2712084" h="2580640">
                  <a:moveTo>
                    <a:pt x="711305" y="2403625"/>
                  </a:moveTo>
                  <a:lnTo>
                    <a:pt x="711305" y="2225110"/>
                  </a:lnTo>
                </a:path>
                <a:path w="2712084" h="2580640">
                  <a:moveTo>
                    <a:pt x="533168" y="2492126"/>
                  </a:moveTo>
                  <a:lnTo>
                    <a:pt x="356566" y="2492126"/>
                  </a:lnTo>
                </a:path>
                <a:path w="2712084" h="2580640">
                  <a:moveTo>
                    <a:pt x="444874" y="2580615"/>
                  </a:moveTo>
                  <a:lnTo>
                    <a:pt x="444874" y="2403625"/>
                  </a:lnTo>
                </a:path>
                <a:path w="2712084" h="2580640">
                  <a:moveTo>
                    <a:pt x="444874" y="2092377"/>
                  </a:moveTo>
                  <a:lnTo>
                    <a:pt x="266431" y="2092377"/>
                  </a:lnTo>
                </a:path>
                <a:path w="2712084" h="2580640">
                  <a:moveTo>
                    <a:pt x="356566" y="2180866"/>
                  </a:moveTo>
                  <a:lnTo>
                    <a:pt x="356566" y="2002364"/>
                  </a:lnTo>
                </a:path>
                <a:path w="2712084" h="2580640">
                  <a:moveTo>
                    <a:pt x="2577611" y="2136621"/>
                  </a:moveTo>
                  <a:lnTo>
                    <a:pt x="2399397" y="2136621"/>
                  </a:lnTo>
                </a:path>
                <a:path w="2712084" h="2580640">
                  <a:moveTo>
                    <a:pt x="2489266" y="2225110"/>
                  </a:moveTo>
                  <a:lnTo>
                    <a:pt x="2489266" y="2046545"/>
                  </a:lnTo>
                </a:path>
                <a:path w="2712084" h="2580640">
                  <a:moveTo>
                    <a:pt x="2711525" y="2492126"/>
                  </a:moveTo>
                  <a:lnTo>
                    <a:pt x="2533438" y="2492126"/>
                  </a:lnTo>
                </a:path>
                <a:path w="2712084" h="2580640">
                  <a:moveTo>
                    <a:pt x="2621784" y="2580615"/>
                  </a:moveTo>
                  <a:lnTo>
                    <a:pt x="2621784" y="2403625"/>
                  </a:lnTo>
                </a:path>
                <a:path w="2712084" h="2580640">
                  <a:moveTo>
                    <a:pt x="2311179" y="2403625"/>
                  </a:moveTo>
                  <a:lnTo>
                    <a:pt x="2132712" y="2403625"/>
                  </a:lnTo>
                </a:path>
                <a:path w="2712084" h="2580640">
                  <a:moveTo>
                    <a:pt x="2222580" y="2492126"/>
                  </a:moveTo>
                  <a:lnTo>
                    <a:pt x="2222580" y="2313612"/>
                  </a:lnTo>
                </a:path>
                <a:path w="2712084" h="2580640">
                  <a:moveTo>
                    <a:pt x="2222580" y="1958056"/>
                  </a:moveTo>
                  <a:lnTo>
                    <a:pt x="2044366" y="1958056"/>
                  </a:lnTo>
                </a:path>
                <a:path w="2712084" h="2580640">
                  <a:moveTo>
                    <a:pt x="2132712" y="2046545"/>
                  </a:moveTo>
                  <a:lnTo>
                    <a:pt x="2132712" y="1869567"/>
                  </a:lnTo>
                </a:path>
              </a:pathLst>
            </a:custGeom>
            <a:ln w="27407">
              <a:solidFill>
                <a:srgbClr val="800000"/>
              </a:solidFill>
            </a:ln>
          </p:spPr>
          <p:txBody>
            <a:bodyPr wrap="square" lIns="0" tIns="0" rIns="0" bIns="0" rtlCol="0"/>
            <a:lstStyle/>
            <a:p>
              <a:endParaRPr/>
            </a:p>
          </p:txBody>
        </p:sp>
        <p:sp>
          <p:nvSpPr>
            <p:cNvPr id="11" name="object 11"/>
            <p:cNvSpPr/>
            <p:nvPr/>
          </p:nvSpPr>
          <p:spPr>
            <a:xfrm>
              <a:off x="5265355" y="1931297"/>
              <a:ext cx="2933065" cy="2670810"/>
            </a:xfrm>
            <a:custGeom>
              <a:avLst/>
              <a:gdLst/>
              <a:ahLst/>
              <a:cxnLst/>
              <a:rect l="l" t="t" r="r" b="b"/>
              <a:pathLst>
                <a:path w="2933065" h="2670810">
                  <a:moveTo>
                    <a:pt x="355043" y="1022511"/>
                  </a:moveTo>
                  <a:lnTo>
                    <a:pt x="176918" y="1022511"/>
                  </a:lnTo>
                </a:path>
                <a:path w="2933065" h="2670810">
                  <a:moveTo>
                    <a:pt x="1999026" y="2025344"/>
                  </a:moveTo>
                  <a:lnTo>
                    <a:pt x="1822082" y="2025344"/>
                  </a:lnTo>
                </a:path>
                <a:path w="2933065" h="2670810">
                  <a:moveTo>
                    <a:pt x="2798702" y="1646631"/>
                  </a:moveTo>
                  <a:lnTo>
                    <a:pt x="2622012" y="1646631"/>
                  </a:lnTo>
                </a:path>
                <a:path w="2933065" h="2670810">
                  <a:moveTo>
                    <a:pt x="1576974" y="2580679"/>
                  </a:moveTo>
                  <a:lnTo>
                    <a:pt x="1398507" y="2580679"/>
                  </a:lnTo>
                </a:path>
                <a:path w="2933065" h="2670810">
                  <a:moveTo>
                    <a:pt x="1601345" y="1524498"/>
                  </a:moveTo>
                  <a:lnTo>
                    <a:pt x="1422878" y="1524498"/>
                  </a:lnTo>
                </a:path>
                <a:path w="2933065" h="2670810">
                  <a:moveTo>
                    <a:pt x="2221285" y="578542"/>
                  </a:moveTo>
                  <a:lnTo>
                    <a:pt x="2043199" y="578542"/>
                  </a:lnTo>
                </a:path>
                <a:path w="2933065" h="2670810">
                  <a:moveTo>
                    <a:pt x="754247" y="1468130"/>
                  </a:moveTo>
                  <a:lnTo>
                    <a:pt x="577633" y="1468130"/>
                  </a:lnTo>
                </a:path>
                <a:path w="2933065" h="2670810">
                  <a:moveTo>
                    <a:pt x="1866254" y="88488"/>
                  </a:moveTo>
                  <a:lnTo>
                    <a:pt x="1688167" y="88488"/>
                  </a:lnTo>
                </a:path>
                <a:path w="2933065" h="2670810">
                  <a:moveTo>
                    <a:pt x="176918" y="1823863"/>
                  </a:moveTo>
                  <a:lnTo>
                    <a:pt x="0" y="1823863"/>
                  </a:lnTo>
                </a:path>
                <a:path w="2933065" h="2670810">
                  <a:moveTo>
                    <a:pt x="399203" y="0"/>
                  </a:moveTo>
                  <a:lnTo>
                    <a:pt x="221066" y="0"/>
                  </a:lnTo>
                </a:path>
                <a:path w="2933065" h="2670810">
                  <a:moveTo>
                    <a:pt x="2576316" y="1223991"/>
                  </a:moveTo>
                  <a:lnTo>
                    <a:pt x="2399499" y="1223991"/>
                  </a:lnTo>
                </a:path>
                <a:path w="2933065" h="2670810">
                  <a:moveTo>
                    <a:pt x="1887579" y="1022511"/>
                  </a:moveTo>
                  <a:lnTo>
                    <a:pt x="1711015" y="1022511"/>
                  </a:lnTo>
                </a:path>
                <a:path w="2933065" h="2670810">
                  <a:moveTo>
                    <a:pt x="1154923" y="1913875"/>
                  </a:moveTo>
                  <a:lnTo>
                    <a:pt x="976532" y="1913875"/>
                  </a:lnTo>
                </a:path>
                <a:path w="2933065" h="2670810">
                  <a:moveTo>
                    <a:pt x="199754" y="2090853"/>
                  </a:moveTo>
                  <a:lnTo>
                    <a:pt x="21312" y="2090853"/>
                  </a:lnTo>
                </a:path>
                <a:path w="2933065" h="2670810">
                  <a:moveTo>
                    <a:pt x="2754530" y="132796"/>
                  </a:moveTo>
                  <a:lnTo>
                    <a:pt x="2576316" y="132796"/>
                  </a:lnTo>
                </a:path>
                <a:path w="2933065" h="2670810">
                  <a:moveTo>
                    <a:pt x="1154923" y="1245320"/>
                  </a:moveTo>
                  <a:lnTo>
                    <a:pt x="976532" y="1245320"/>
                  </a:lnTo>
                </a:path>
                <a:path w="2933065" h="2670810">
                  <a:moveTo>
                    <a:pt x="1421355" y="2225174"/>
                  </a:moveTo>
                  <a:lnTo>
                    <a:pt x="1243268" y="2225174"/>
                  </a:lnTo>
                </a:path>
                <a:path w="2933065" h="2670810">
                  <a:moveTo>
                    <a:pt x="1088029" y="2670704"/>
                  </a:moveTo>
                  <a:lnTo>
                    <a:pt x="911060" y="2670704"/>
                  </a:lnTo>
                </a:path>
                <a:path w="2933065" h="2670810">
                  <a:moveTo>
                    <a:pt x="2932997" y="1958183"/>
                  </a:moveTo>
                  <a:lnTo>
                    <a:pt x="2754530" y="1958183"/>
                  </a:lnTo>
                </a:path>
              </a:pathLst>
            </a:custGeom>
            <a:ln w="39589">
              <a:solidFill>
                <a:srgbClr val="000080"/>
              </a:solidFill>
            </a:ln>
          </p:spPr>
          <p:txBody>
            <a:bodyPr wrap="square" lIns="0" tIns="0" rIns="0" bIns="0" rtlCol="0"/>
            <a:lstStyle/>
            <a:p>
              <a:endParaRPr/>
            </a:p>
          </p:txBody>
        </p:sp>
        <p:sp>
          <p:nvSpPr>
            <p:cNvPr id="12" name="object 12"/>
            <p:cNvSpPr/>
            <p:nvPr/>
          </p:nvSpPr>
          <p:spPr>
            <a:xfrm>
              <a:off x="5772654" y="3017921"/>
              <a:ext cx="1015365" cy="0"/>
            </a:xfrm>
            <a:custGeom>
              <a:avLst/>
              <a:gdLst/>
              <a:ahLst/>
              <a:cxnLst/>
              <a:rect l="l" t="t" r="r" b="b"/>
              <a:pathLst>
                <a:path w="1015365">
                  <a:moveTo>
                    <a:pt x="0" y="0"/>
                  </a:moveTo>
                  <a:lnTo>
                    <a:pt x="27709" y="0"/>
                  </a:lnTo>
                </a:path>
                <a:path w="1015365">
                  <a:moveTo>
                    <a:pt x="109923" y="0"/>
                  </a:moveTo>
                  <a:lnTo>
                    <a:pt x="137328" y="0"/>
                  </a:lnTo>
                </a:path>
                <a:path w="1015365">
                  <a:moveTo>
                    <a:pt x="219542" y="0"/>
                  </a:moveTo>
                  <a:lnTo>
                    <a:pt x="246947" y="0"/>
                  </a:lnTo>
                </a:path>
                <a:path w="1015365">
                  <a:moveTo>
                    <a:pt x="329162" y="0"/>
                  </a:moveTo>
                  <a:lnTo>
                    <a:pt x="356566" y="0"/>
                  </a:lnTo>
                </a:path>
                <a:path w="1015365">
                  <a:moveTo>
                    <a:pt x="438781" y="0"/>
                  </a:moveTo>
                  <a:lnTo>
                    <a:pt x="466186" y="0"/>
                  </a:lnTo>
                </a:path>
                <a:path w="1015365">
                  <a:moveTo>
                    <a:pt x="548705" y="0"/>
                  </a:moveTo>
                  <a:lnTo>
                    <a:pt x="576160" y="0"/>
                  </a:lnTo>
                </a:path>
                <a:path w="1015365">
                  <a:moveTo>
                    <a:pt x="658286" y="0"/>
                  </a:moveTo>
                  <a:lnTo>
                    <a:pt x="685703" y="0"/>
                  </a:lnTo>
                </a:path>
                <a:path w="1015365">
                  <a:moveTo>
                    <a:pt x="767956" y="0"/>
                  </a:moveTo>
                  <a:lnTo>
                    <a:pt x="795373" y="0"/>
                  </a:lnTo>
                </a:path>
                <a:path w="1015365">
                  <a:moveTo>
                    <a:pt x="877625" y="0"/>
                  </a:moveTo>
                  <a:lnTo>
                    <a:pt x="904916" y="0"/>
                  </a:lnTo>
                </a:path>
                <a:path w="1015365">
                  <a:moveTo>
                    <a:pt x="987549" y="0"/>
                  </a:moveTo>
                  <a:lnTo>
                    <a:pt x="1014840" y="0"/>
                  </a:lnTo>
                </a:path>
              </a:pathLst>
            </a:custGeom>
            <a:ln w="27407">
              <a:solidFill>
                <a:srgbClr val="800080"/>
              </a:solidFill>
            </a:ln>
          </p:spPr>
          <p:txBody>
            <a:bodyPr wrap="square" lIns="0" tIns="0" rIns="0" bIns="0" rtlCol="0"/>
            <a:lstStyle/>
            <a:p>
              <a:endParaRPr/>
            </a:p>
          </p:txBody>
        </p:sp>
        <p:sp>
          <p:nvSpPr>
            <p:cNvPr id="13" name="object 13"/>
            <p:cNvSpPr/>
            <p:nvPr/>
          </p:nvSpPr>
          <p:spPr>
            <a:xfrm>
              <a:off x="6787501" y="2825709"/>
              <a:ext cx="27940" cy="109855"/>
            </a:xfrm>
            <a:custGeom>
              <a:avLst/>
              <a:gdLst/>
              <a:ahLst/>
              <a:cxnLst/>
              <a:rect l="l" t="t" r="r" b="b"/>
              <a:pathLst>
                <a:path w="27940" h="109855">
                  <a:moveTo>
                    <a:pt x="0" y="109817"/>
                  </a:moveTo>
                  <a:lnTo>
                    <a:pt x="27404" y="109817"/>
                  </a:lnTo>
                </a:path>
                <a:path w="27940" h="109855">
                  <a:moveTo>
                    <a:pt x="0" y="0"/>
                  </a:moveTo>
                  <a:lnTo>
                    <a:pt x="27404" y="0"/>
                  </a:lnTo>
                </a:path>
              </a:pathLst>
            </a:custGeom>
            <a:ln w="27422">
              <a:solidFill>
                <a:srgbClr val="800080"/>
              </a:solidFill>
            </a:ln>
          </p:spPr>
          <p:txBody>
            <a:bodyPr wrap="square" lIns="0" tIns="0" rIns="0" bIns="0" rtlCol="0"/>
            <a:lstStyle/>
            <a:p>
              <a:endParaRPr/>
            </a:p>
          </p:txBody>
        </p:sp>
        <p:sp>
          <p:nvSpPr>
            <p:cNvPr id="14" name="object 14"/>
            <p:cNvSpPr/>
            <p:nvPr/>
          </p:nvSpPr>
          <p:spPr>
            <a:xfrm>
              <a:off x="6787501" y="2606010"/>
              <a:ext cx="27940" cy="109855"/>
            </a:xfrm>
            <a:custGeom>
              <a:avLst/>
              <a:gdLst/>
              <a:ahLst/>
              <a:cxnLst/>
              <a:rect l="l" t="t" r="r" b="b"/>
              <a:pathLst>
                <a:path w="27940" h="109855">
                  <a:moveTo>
                    <a:pt x="0" y="109817"/>
                  </a:moveTo>
                  <a:lnTo>
                    <a:pt x="27404" y="109817"/>
                  </a:lnTo>
                </a:path>
                <a:path w="27940" h="109855">
                  <a:moveTo>
                    <a:pt x="0" y="0"/>
                  </a:moveTo>
                  <a:lnTo>
                    <a:pt x="27404" y="0"/>
                  </a:lnTo>
                </a:path>
              </a:pathLst>
            </a:custGeom>
            <a:ln w="27549">
              <a:solidFill>
                <a:srgbClr val="800080"/>
              </a:solidFill>
            </a:ln>
          </p:spPr>
          <p:txBody>
            <a:bodyPr wrap="square" lIns="0" tIns="0" rIns="0" bIns="0" rtlCol="0"/>
            <a:lstStyle/>
            <a:p>
              <a:endParaRPr/>
            </a:p>
          </p:txBody>
        </p:sp>
        <p:sp>
          <p:nvSpPr>
            <p:cNvPr id="15" name="object 15"/>
            <p:cNvSpPr/>
            <p:nvPr/>
          </p:nvSpPr>
          <p:spPr>
            <a:xfrm>
              <a:off x="6801203" y="2482417"/>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16" name="object 16"/>
            <p:cNvSpPr/>
            <p:nvPr/>
          </p:nvSpPr>
          <p:spPr>
            <a:xfrm>
              <a:off x="6801203" y="2372599"/>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17" name="object 17"/>
            <p:cNvSpPr/>
            <p:nvPr/>
          </p:nvSpPr>
          <p:spPr>
            <a:xfrm>
              <a:off x="6801203" y="2262401"/>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18" name="object 18"/>
            <p:cNvSpPr/>
            <p:nvPr/>
          </p:nvSpPr>
          <p:spPr>
            <a:xfrm>
              <a:off x="6801203" y="2152583"/>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19" name="object 19"/>
            <p:cNvSpPr/>
            <p:nvPr/>
          </p:nvSpPr>
          <p:spPr>
            <a:xfrm>
              <a:off x="6801203" y="2042638"/>
              <a:ext cx="0" cy="27940"/>
            </a:xfrm>
            <a:custGeom>
              <a:avLst/>
              <a:gdLst/>
              <a:ahLst/>
              <a:cxnLst/>
              <a:rect l="l" t="t" r="r" b="b"/>
              <a:pathLst>
                <a:path h="27939">
                  <a:moveTo>
                    <a:pt x="-13702" y="13774"/>
                  </a:moveTo>
                  <a:lnTo>
                    <a:pt x="13702" y="13774"/>
                  </a:lnTo>
                </a:path>
              </a:pathLst>
            </a:custGeom>
            <a:ln w="27549">
              <a:solidFill>
                <a:srgbClr val="800080"/>
              </a:solidFill>
            </a:ln>
          </p:spPr>
          <p:txBody>
            <a:bodyPr wrap="square" lIns="0" tIns="0" rIns="0" bIns="0" rtlCol="0"/>
            <a:lstStyle/>
            <a:p>
              <a:endParaRPr/>
            </a:p>
          </p:txBody>
        </p:sp>
        <p:sp>
          <p:nvSpPr>
            <p:cNvPr id="20" name="object 20"/>
            <p:cNvSpPr/>
            <p:nvPr/>
          </p:nvSpPr>
          <p:spPr>
            <a:xfrm>
              <a:off x="6801203" y="1932820"/>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21" name="object 21"/>
            <p:cNvSpPr/>
            <p:nvPr/>
          </p:nvSpPr>
          <p:spPr>
            <a:xfrm>
              <a:off x="5772654" y="1873278"/>
              <a:ext cx="1005840" cy="9525"/>
            </a:xfrm>
            <a:custGeom>
              <a:avLst/>
              <a:gdLst/>
              <a:ahLst/>
              <a:cxnLst/>
              <a:rect l="l" t="t" r="r" b="b"/>
              <a:pathLst>
                <a:path w="1005840" h="9525">
                  <a:moveTo>
                    <a:pt x="1005701" y="0"/>
                  </a:moveTo>
                  <a:lnTo>
                    <a:pt x="978410" y="0"/>
                  </a:lnTo>
                </a:path>
                <a:path w="1005840" h="9525">
                  <a:moveTo>
                    <a:pt x="895777" y="0"/>
                  </a:moveTo>
                  <a:lnTo>
                    <a:pt x="868486" y="0"/>
                  </a:lnTo>
                </a:path>
                <a:path w="1005840" h="9525">
                  <a:moveTo>
                    <a:pt x="786234" y="0"/>
                  </a:moveTo>
                  <a:lnTo>
                    <a:pt x="758816" y="0"/>
                  </a:lnTo>
                </a:path>
                <a:path w="1005840" h="9525">
                  <a:moveTo>
                    <a:pt x="676564" y="0"/>
                  </a:moveTo>
                  <a:lnTo>
                    <a:pt x="649146" y="0"/>
                  </a:lnTo>
                </a:path>
                <a:path w="1005840" h="9525">
                  <a:moveTo>
                    <a:pt x="566970" y="0"/>
                  </a:moveTo>
                  <a:lnTo>
                    <a:pt x="539565" y="0"/>
                  </a:lnTo>
                </a:path>
                <a:path w="1005840" h="9525">
                  <a:moveTo>
                    <a:pt x="457046" y="0"/>
                  </a:moveTo>
                  <a:lnTo>
                    <a:pt x="429642" y="0"/>
                  </a:lnTo>
                </a:path>
                <a:path w="1005840" h="9525">
                  <a:moveTo>
                    <a:pt x="347427" y="0"/>
                  </a:moveTo>
                  <a:lnTo>
                    <a:pt x="320022" y="0"/>
                  </a:lnTo>
                </a:path>
                <a:path w="1005840" h="9525">
                  <a:moveTo>
                    <a:pt x="237808" y="0"/>
                  </a:moveTo>
                  <a:lnTo>
                    <a:pt x="210403" y="0"/>
                  </a:lnTo>
                </a:path>
                <a:path w="1005840" h="9525">
                  <a:moveTo>
                    <a:pt x="128189" y="0"/>
                  </a:moveTo>
                  <a:lnTo>
                    <a:pt x="100784" y="0"/>
                  </a:lnTo>
                </a:path>
                <a:path w="1005840" h="9525">
                  <a:moveTo>
                    <a:pt x="18570" y="0"/>
                  </a:moveTo>
                  <a:lnTo>
                    <a:pt x="0" y="0"/>
                  </a:lnTo>
                  <a:lnTo>
                    <a:pt x="0" y="9140"/>
                  </a:lnTo>
                </a:path>
              </a:pathLst>
            </a:custGeom>
            <a:ln w="27407">
              <a:solidFill>
                <a:srgbClr val="800080"/>
              </a:solidFill>
            </a:ln>
          </p:spPr>
          <p:txBody>
            <a:bodyPr wrap="square" lIns="0" tIns="0" rIns="0" bIns="0" rtlCol="0"/>
            <a:lstStyle/>
            <a:p>
              <a:endParaRPr/>
            </a:p>
          </p:txBody>
        </p:sp>
        <p:sp>
          <p:nvSpPr>
            <p:cNvPr id="22" name="object 22"/>
            <p:cNvSpPr/>
            <p:nvPr/>
          </p:nvSpPr>
          <p:spPr>
            <a:xfrm>
              <a:off x="5772654" y="1964814"/>
              <a:ext cx="0" cy="27940"/>
            </a:xfrm>
            <a:custGeom>
              <a:avLst/>
              <a:gdLst/>
              <a:ahLst/>
              <a:cxnLst/>
              <a:rect l="l" t="t" r="r" b="b"/>
              <a:pathLst>
                <a:path h="27939">
                  <a:moveTo>
                    <a:pt x="-13702" y="13774"/>
                  </a:moveTo>
                  <a:lnTo>
                    <a:pt x="13702" y="13774"/>
                  </a:lnTo>
                </a:path>
              </a:pathLst>
            </a:custGeom>
            <a:ln w="27549">
              <a:solidFill>
                <a:srgbClr val="800080"/>
              </a:solidFill>
            </a:ln>
          </p:spPr>
          <p:txBody>
            <a:bodyPr wrap="square" lIns="0" tIns="0" rIns="0" bIns="0" rtlCol="0"/>
            <a:lstStyle/>
            <a:p>
              <a:endParaRPr/>
            </a:p>
          </p:txBody>
        </p:sp>
        <p:sp>
          <p:nvSpPr>
            <p:cNvPr id="23" name="object 23"/>
            <p:cNvSpPr/>
            <p:nvPr/>
          </p:nvSpPr>
          <p:spPr>
            <a:xfrm>
              <a:off x="5758952" y="2088470"/>
              <a:ext cx="27940" cy="109855"/>
            </a:xfrm>
            <a:custGeom>
              <a:avLst/>
              <a:gdLst/>
              <a:ahLst/>
              <a:cxnLst/>
              <a:rect l="l" t="t" r="r" b="b"/>
              <a:pathLst>
                <a:path w="27939" h="109855">
                  <a:moveTo>
                    <a:pt x="0" y="0"/>
                  </a:moveTo>
                  <a:lnTo>
                    <a:pt x="27404" y="0"/>
                  </a:lnTo>
                </a:path>
                <a:path w="27939" h="109855">
                  <a:moveTo>
                    <a:pt x="0" y="109817"/>
                  </a:moveTo>
                  <a:lnTo>
                    <a:pt x="27404" y="109817"/>
                  </a:lnTo>
                </a:path>
              </a:pathLst>
            </a:custGeom>
            <a:ln w="27422">
              <a:solidFill>
                <a:srgbClr val="800080"/>
              </a:solidFill>
            </a:ln>
          </p:spPr>
          <p:txBody>
            <a:bodyPr wrap="square" lIns="0" tIns="0" rIns="0" bIns="0" rtlCol="0"/>
            <a:lstStyle/>
            <a:p>
              <a:endParaRPr/>
            </a:p>
          </p:txBody>
        </p:sp>
        <p:sp>
          <p:nvSpPr>
            <p:cNvPr id="24" name="object 24"/>
            <p:cNvSpPr/>
            <p:nvPr/>
          </p:nvSpPr>
          <p:spPr>
            <a:xfrm>
              <a:off x="5772654" y="2294394"/>
              <a:ext cx="0" cy="27940"/>
            </a:xfrm>
            <a:custGeom>
              <a:avLst/>
              <a:gdLst/>
              <a:ahLst/>
              <a:cxnLst/>
              <a:rect l="l" t="t" r="r" b="b"/>
              <a:pathLst>
                <a:path h="27939">
                  <a:moveTo>
                    <a:pt x="-13702" y="13774"/>
                  </a:moveTo>
                  <a:lnTo>
                    <a:pt x="13702" y="13774"/>
                  </a:lnTo>
                </a:path>
              </a:pathLst>
            </a:custGeom>
            <a:ln w="27549">
              <a:solidFill>
                <a:srgbClr val="800080"/>
              </a:solidFill>
            </a:ln>
          </p:spPr>
          <p:txBody>
            <a:bodyPr wrap="square" lIns="0" tIns="0" rIns="0" bIns="0" rtlCol="0"/>
            <a:lstStyle/>
            <a:p>
              <a:endParaRPr/>
            </a:p>
          </p:txBody>
        </p:sp>
        <p:sp>
          <p:nvSpPr>
            <p:cNvPr id="25" name="object 25"/>
            <p:cNvSpPr/>
            <p:nvPr/>
          </p:nvSpPr>
          <p:spPr>
            <a:xfrm>
              <a:off x="5772654" y="2404592"/>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26" name="object 26"/>
            <p:cNvSpPr/>
            <p:nvPr/>
          </p:nvSpPr>
          <p:spPr>
            <a:xfrm>
              <a:off x="5772654" y="2514410"/>
              <a:ext cx="0" cy="27940"/>
            </a:xfrm>
            <a:custGeom>
              <a:avLst/>
              <a:gdLst/>
              <a:ahLst/>
              <a:cxnLst/>
              <a:rect l="l" t="t" r="r" b="b"/>
              <a:pathLst>
                <a:path h="27939">
                  <a:moveTo>
                    <a:pt x="-13702" y="13774"/>
                  </a:moveTo>
                  <a:lnTo>
                    <a:pt x="13702" y="13774"/>
                  </a:lnTo>
                </a:path>
              </a:pathLst>
            </a:custGeom>
            <a:ln w="27549">
              <a:solidFill>
                <a:srgbClr val="800080"/>
              </a:solidFill>
            </a:ln>
          </p:spPr>
          <p:txBody>
            <a:bodyPr wrap="square" lIns="0" tIns="0" rIns="0" bIns="0" rtlCol="0"/>
            <a:lstStyle/>
            <a:p>
              <a:endParaRPr/>
            </a:p>
          </p:txBody>
        </p:sp>
        <p:sp>
          <p:nvSpPr>
            <p:cNvPr id="27" name="object 27"/>
            <p:cNvSpPr/>
            <p:nvPr/>
          </p:nvSpPr>
          <p:spPr>
            <a:xfrm>
              <a:off x="5758952" y="2638066"/>
              <a:ext cx="27940" cy="109855"/>
            </a:xfrm>
            <a:custGeom>
              <a:avLst/>
              <a:gdLst/>
              <a:ahLst/>
              <a:cxnLst/>
              <a:rect l="l" t="t" r="r" b="b"/>
              <a:pathLst>
                <a:path w="27939" h="109855">
                  <a:moveTo>
                    <a:pt x="0" y="0"/>
                  </a:moveTo>
                  <a:lnTo>
                    <a:pt x="27404" y="0"/>
                  </a:lnTo>
                </a:path>
                <a:path w="27939" h="109855">
                  <a:moveTo>
                    <a:pt x="0" y="109817"/>
                  </a:moveTo>
                  <a:lnTo>
                    <a:pt x="27404" y="109817"/>
                  </a:lnTo>
                </a:path>
              </a:pathLst>
            </a:custGeom>
            <a:ln w="27422">
              <a:solidFill>
                <a:srgbClr val="800080"/>
              </a:solidFill>
            </a:ln>
          </p:spPr>
          <p:txBody>
            <a:bodyPr wrap="square" lIns="0" tIns="0" rIns="0" bIns="0" rtlCol="0"/>
            <a:lstStyle/>
            <a:p>
              <a:endParaRPr/>
            </a:p>
          </p:txBody>
        </p:sp>
        <p:sp>
          <p:nvSpPr>
            <p:cNvPr id="28" name="object 28"/>
            <p:cNvSpPr/>
            <p:nvPr/>
          </p:nvSpPr>
          <p:spPr>
            <a:xfrm>
              <a:off x="5772654" y="2843990"/>
              <a:ext cx="0" cy="27940"/>
            </a:xfrm>
            <a:custGeom>
              <a:avLst/>
              <a:gdLst/>
              <a:ahLst/>
              <a:cxnLst/>
              <a:rect l="l" t="t" r="r" b="b"/>
              <a:pathLst>
                <a:path h="27939">
                  <a:moveTo>
                    <a:pt x="-13702" y="13711"/>
                  </a:moveTo>
                  <a:lnTo>
                    <a:pt x="13702" y="13711"/>
                  </a:lnTo>
                </a:path>
              </a:pathLst>
            </a:custGeom>
            <a:ln w="27422">
              <a:solidFill>
                <a:srgbClr val="800080"/>
              </a:solidFill>
            </a:ln>
          </p:spPr>
          <p:txBody>
            <a:bodyPr wrap="square" lIns="0" tIns="0" rIns="0" bIns="0" rtlCol="0"/>
            <a:lstStyle/>
            <a:p>
              <a:endParaRPr/>
            </a:p>
          </p:txBody>
        </p:sp>
        <p:sp>
          <p:nvSpPr>
            <p:cNvPr id="29" name="object 29"/>
            <p:cNvSpPr/>
            <p:nvPr/>
          </p:nvSpPr>
          <p:spPr>
            <a:xfrm>
              <a:off x="5772654" y="2953808"/>
              <a:ext cx="0" cy="27940"/>
            </a:xfrm>
            <a:custGeom>
              <a:avLst/>
              <a:gdLst/>
              <a:ahLst/>
              <a:cxnLst/>
              <a:rect l="l" t="t" r="r" b="b"/>
              <a:pathLst>
                <a:path h="27939">
                  <a:moveTo>
                    <a:pt x="-13702" y="13774"/>
                  </a:moveTo>
                  <a:lnTo>
                    <a:pt x="13702" y="13774"/>
                  </a:lnTo>
                </a:path>
              </a:pathLst>
            </a:custGeom>
            <a:ln w="27549">
              <a:solidFill>
                <a:srgbClr val="800080"/>
              </a:solidFill>
            </a:ln>
          </p:spPr>
          <p:txBody>
            <a:bodyPr wrap="square" lIns="0" tIns="0" rIns="0" bIns="0" rtlCol="0"/>
            <a:lstStyle/>
            <a:p>
              <a:endParaRPr/>
            </a:p>
          </p:txBody>
        </p:sp>
        <p:sp>
          <p:nvSpPr>
            <p:cNvPr id="30" name="object 30"/>
            <p:cNvSpPr/>
            <p:nvPr/>
          </p:nvSpPr>
          <p:spPr>
            <a:xfrm>
              <a:off x="6001324" y="2038068"/>
              <a:ext cx="178435" cy="179070"/>
            </a:xfrm>
            <a:custGeom>
              <a:avLst/>
              <a:gdLst/>
              <a:ahLst/>
              <a:cxnLst/>
              <a:rect l="l" t="t" r="r" b="b"/>
              <a:pathLst>
                <a:path w="178435" h="179069">
                  <a:moveTo>
                    <a:pt x="178137" y="90012"/>
                  </a:moveTo>
                  <a:lnTo>
                    <a:pt x="0" y="90012"/>
                  </a:lnTo>
                </a:path>
                <a:path w="178435" h="179069">
                  <a:moveTo>
                    <a:pt x="88307" y="178501"/>
                  </a:moveTo>
                  <a:lnTo>
                    <a:pt x="88307" y="0"/>
                  </a:lnTo>
                </a:path>
              </a:pathLst>
            </a:custGeom>
            <a:ln w="27407">
              <a:solidFill>
                <a:srgbClr val="800000"/>
              </a:solidFill>
            </a:ln>
          </p:spPr>
          <p:txBody>
            <a:bodyPr wrap="square" lIns="0" tIns="0" rIns="0" bIns="0" rtlCol="0"/>
            <a:lstStyle/>
            <a:p>
              <a:endParaRPr/>
            </a:p>
          </p:txBody>
        </p:sp>
      </p:grpSp>
      <p:sp>
        <p:nvSpPr>
          <p:cNvPr id="31" name="object 31"/>
          <p:cNvSpPr txBox="1"/>
          <p:nvPr/>
        </p:nvSpPr>
        <p:spPr>
          <a:xfrm>
            <a:off x="7823520" y="4905881"/>
            <a:ext cx="1001394" cy="299720"/>
          </a:xfrm>
          <a:prstGeom prst="rect">
            <a:avLst/>
          </a:prstGeom>
        </p:spPr>
        <p:txBody>
          <a:bodyPr vert="horz" wrap="square" lIns="0" tIns="12065" rIns="0" bIns="0" rtlCol="0">
            <a:spAutoFit/>
          </a:bodyPr>
          <a:lstStyle/>
          <a:p>
            <a:pPr marL="12700">
              <a:spcBef>
                <a:spcPts val="95"/>
              </a:spcBef>
            </a:pPr>
            <a:r>
              <a:rPr spc="-5" dirty="0">
                <a:latin typeface="Arial MT"/>
                <a:cs typeface="Arial MT"/>
              </a:rPr>
              <a:t>(ii)</a:t>
            </a:r>
            <a:r>
              <a:rPr spc="-45" dirty="0">
                <a:latin typeface="Arial MT"/>
                <a:cs typeface="Arial MT"/>
              </a:rPr>
              <a:t> </a:t>
            </a:r>
            <a:r>
              <a:rPr dirty="0">
                <a:latin typeface="Arial MT"/>
                <a:cs typeface="Arial MT"/>
              </a:rPr>
              <a:t>Step</a:t>
            </a:r>
            <a:r>
              <a:rPr spc="-50" dirty="0">
                <a:latin typeface="Arial MT"/>
                <a:cs typeface="Arial MT"/>
              </a:rPr>
              <a:t> </a:t>
            </a:r>
            <a:r>
              <a:rPr spc="-5" dirty="0">
                <a:latin typeface="Arial MT"/>
                <a:cs typeface="Arial MT"/>
              </a:rPr>
              <a:t>1</a:t>
            </a:r>
            <a:endParaRPr>
              <a:latin typeface="Arial MT"/>
              <a:cs typeface="Arial M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7743" y="461594"/>
            <a:ext cx="7578725" cy="629018"/>
          </a:xfrm>
          <a:prstGeom prst="rect">
            <a:avLst/>
          </a:prstGeom>
        </p:spPr>
        <p:txBody>
          <a:bodyPr vert="horz" wrap="square" lIns="0" tIns="13335" rIns="0" bIns="0" rtlCol="0">
            <a:spAutoFit/>
          </a:bodyPr>
          <a:lstStyle/>
          <a:p>
            <a:pPr marL="12700">
              <a:spcBef>
                <a:spcPts val="105"/>
              </a:spcBef>
            </a:pPr>
            <a:r>
              <a:rPr spc="-10" dirty="0"/>
              <a:t>Example</a:t>
            </a:r>
            <a:r>
              <a:rPr spc="-20" dirty="0"/>
              <a:t> </a:t>
            </a:r>
            <a:r>
              <a:rPr dirty="0"/>
              <a:t>of</a:t>
            </a:r>
            <a:r>
              <a:rPr spc="-25" dirty="0"/>
              <a:t> </a:t>
            </a:r>
            <a:r>
              <a:rPr spc="-5" dirty="0"/>
              <a:t>Sequential</a:t>
            </a:r>
            <a:r>
              <a:rPr spc="-50" dirty="0"/>
              <a:t> </a:t>
            </a:r>
            <a:r>
              <a:rPr spc="-5" dirty="0"/>
              <a:t>Covering…</a:t>
            </a:r>
          </a:p>
        </p:txBody>
      </p:sp>
      <p:sp>
        <p:nvSpPr>
          <p:cNvPr id="3" name="object 3"/>
          <p:cNvSpPr txBox="1"/>
          <p:nvPr/>
        </p:nvSpPr>
        <p:spPr>
          <a:xfrm>
            <a:off x="2880801" y="4842188"/>
            <a:ext cx="1051560" cy="299720"/>
          </a:xfrm>
          <a:prstGeom prst="rect">
            <a:avLst/>
          </a:prstGeom>
        </p:spPr>
        <p:txBody>
          <a:bodyPr vert="horz" wrap="square" lIns="0" tIns="12065" rIns="0" bIns="0" rtlCol="0">
            <a:spAutoFit/>
          </a:bodyPr>
          <a:lstStyle/>
          <a:p>
            <a:pPr marL="12700">
              <a:spcBef>
                <a:spcPts val="95"/>
              </a:spcBef>
            </a:pPr>
            <a:r>
              <a:rPr spc="-5" dirty="0">
                <a:latin typeface="Arial MT"/>
                <a:cs typeface="Arial MT"/>
              </a:rPr>
              <a:t>(iii)</a:t>
            </a:r>
            <a:r>
              <a:rPr spc="-40" dirty="0">
                <a:latin typeface="Arial MT"/>
                <a:cs typeface="Arial MT"/>
              </a:rPr>
              <a:t> </a:t>
            </a:r>
            <a:r>
              <a:rPr spc="-5" dirty="0">
                <a:latin typeface="Arial MT"/>
                <a:cs typeface="Arial MT"/>
              </a:rPr>
              <a:t>Step</a:t>
            </a:r>
            <a:r>
              <a:rPr spc="-40" dirty="0">
                <a:latin typeface="Arial MT"/>
                <a:cs typeface="Arial MT"/>
              </a:rPr>
              <a:t> </a:t>
            </a:r>
            <a:r>
              <a:rPr spc="-5" dirty="0">
                <a:latin typeface="Arial MT"/>
                <a:cs typeface="Arial MT"/>
              </a:rPr>
              <a:t>2</a:t>
            </a:r>
            <a:endParaRPr>
              <a:latin typeface="Arial MT"/>
              <a:cs typeface="Arial MT"/>
            </a:endParaRPr>
          </a:p>
        </p:txBody>
      </p:sp>
      <p:grpSp>
        <p:nvGrpSpPr>
          <p:cNvPr id="4" name="object 4"/>
          <p:cNvGrpSpPr/>
          <p:nvPr/>
        </p:nvGrpSpPr>
        <p:grpSpPr>
          <a:xfrm>
            <a:off x="2148758" y="1691579"/>
            <a:ext cx="3202305" cy="3047365"/>
            <a:chOff x="624757" y="1691578"/>
            <a:chExt cx="3202305" cy="3047365"/>
          </a:xfrm>
        </p:grpSpPr>
        <p:sp>
          <p:nvSpPr>
            <p:cNvPr id="5" name="object 5"/>
            <p:cNvSpPr/>
            <p:nvPr/>
          </p:nvSpPr>
          <p:spPr>
            <a:xfrm>
              <a:off x="626344" y="1693165"/>
              <a:ext cx="3199130" cy="3044190"/>
            </a:xfrm>
            <a:custGeom>
              <a:avLst/>
              <a:gdLst/>
              <a:ahLst/>
              <a:cxnLst/>
              <a:rect l="l" t="t" r="r" b="b"/>
              <a:pathLst>
                <a:path w="3199129" h="3044190">
                  <a:moveTo>
                    <a:pt x="0" y="3043773"/>
                  </a:moveTo>
                  <a:lnTo>
                    <a:pt x="3198523" y="3043773"/>
                  </a:lnTo>
                  <a:lnTo>
                    <a:pt x="3198523" y="0"/>
                  </a:lnTo>
                  <a:lnTo>
                    <a:pt x="0" y="0"/>
                  </a:lnTo>
                  <a:lnTo>
                    <a:pt x="0" y="3043773"/>
                  </a:lnTo>
                  <a:close/>
                </a:path>
              </a:pathLst>
            </a:custGeom>
            <a:ln w="3175">
              <a:solidFill>
                <a:srgbClr val="000000"/>
              </a:solidFill>
            </a:ln>
          </p:spPr>
          <p:txBody>
            <a:bodyPr wrap="square" lIns="0" tIns="0" rIns="0" bIns="0" rtlCol="0"/>
            <a:lstStyle/>
            <a:p>
              <a:endParaRPr/>
            </a:p>
          </p:txBody>
        </p:sp>
        <p:sp>
          <p:nvSpPr>
            <p:cNvPr id="6" name="object 6"/>
            <p:cNvSpPr/>
            <p:nvPr/>
          </p:nvSpPr>
          <p:spPr>
            <a:xfrm>
              <a:off x="981333" y="3845431"/>
              <a:ext cx="2711450" cy="713105"/>
            </a:xfrm>
            <a:custGeom>
              <a:avLst/>
              <a:gdLst/>
              <a:ahLst/>
              <a:cxnLst/>
              <a:rect l="l" t="t" r="r" b="b"/>
              <a:pathLst>
                <a:path w="2711450" h="713104">
                  <a:moveTo>
                    <a:pt x="178093" y="445919"/>
                  </a:moveTo>
                  <a:lnTo>
                    <a:pt x="0" y="445919"/>
                  </a:lnTo>
                </a:path>
                <a:path w="2711450" h="713104">
                  <a:moveTo>
                    <a:pt x="89801" y="534422"/>
                  </a:moveTo>
                  <a:lnTo>
                    <a:pt x="89801" y="357098"/>
                  </a:lnTo>
                </a:path>
                <a:path w="2711450" h="713104">
                  <a:moveTo>
                    <a:pt x="799472" y="445919"/>
                  </a:moveTo>
                  <a:lnTo>
                    <a:pt x="622889" y="445919"/>
                  </a:lnTo>
                </a:path>
                <a:path w="2711450" h="713104">
                  <a:moveTo>
                    <a:pt x="711180" y="534422"/>
                  </a:moveTo>
                  <a:lnTo>
                    <a:pt x="711180" y="357098"/>
                  </a:lnTo>
                </a:path>
                <a:path w="2711450" h="713104">
                  <a:moveTo>
                    <a:pt x="533074" y="624461"/>
                  </a:moveTo>
                  <a:lnTo>
                    <a:pt x="356199" y="624461"/>
                  </a:lnTo>
                </a:path>
                <a:path w="2711450" h="713104">
                  <a:moveTo>
                    <a:pt x="444795" y="712965"/>
                  </a:moveTo>
                  <a:lnTo>
                    <a:pt x="444795" y="534422"/>
                  </a:lnTo>
                </a:path>
                <a:path w="2711450" h="713104">
                  <a:moveTo>
                    <a:pt x="444795" y="222819"/>
                  </a:moveTo>
                  <a:lnTo>
                    <a:pt x="266385" y="222819"/>
                  </a:lnTo>
                </a:path>
                <a:path w="2711450" h="713104">
                  <a:moveTo>
                    <a:pt x="356199" y="312846"/>
                  </a:moveTo>
                  <a:lnTo>
                    <a:pt x="356199" y="134342"/>
                  </a:lnTo>
                </a:path>
                <a:path w="2711450" h="713104">
                  <a:moveTo>
                    <a:pt x="2577157" y="267071"/>
                  </a:moveTo>
                  <a:lnTo>
                    <a:pt x="2398721" y="267071"/>
                  </a:lnTo>
                </a:path>
                <a:path w="2711450" h="713104">
                  <a:moveTo>
                    <a:pt x="2488827" y="357098"/>
                  </a:moveTo>
                  <a:lnTo>
                    <a:pt x="2488827" y="178555"/>
                  </a:lnTo>
                </a:path>
                <a:path w="2711450" h="713104">
                  <a:moveTo>
                    <a:pt x="2711048" y="624461"/>
                  </a:moveTo>
                  <a:lnTo>
                    <a:pt x="2532992" y="624461"/>
                  </a:lnTo>
                </a:path>
                <a:path w="2711450" h="713104">
                  <a:moveTo>
                    <a:pt x="2621322" y="712965"/>
                  </a:moveTo>
                  <a:lnTo>
                    <a:pt x="2621322" y="534422"/>
                  </a:lnTo>
                </a:path>
                <a:path w="2711450" h="713104">
                  <a:moveTo>
                    <a:pt x="2310391" y="534422"/>
                  </a:moveTo>
                  <a:lnTo>
                    <a:pt x="2132336" y="534422"/>
                  </a:lnTo>
                </a:path>
                <a:path w="2711450" h="713104">
                  <a:moveTo>
                    <a:pt x="2222189" y="624461"/>
                  </a:moveTo>
                  <a:lnTo>
                    <a:pt x="2222189" y="445919"/>
                  </a:lnTo>
                </a:path>
                <a:path w="2711450" h="713104">
                  <a:moveTo>
                    <a:pt x="2222189" y="90026"/>
                  </a:moveTo>
                  <a:lnTo>
                    <a:pt x="2044006" y="90026"/>
                  </a:lnTo>
                </a:path>
                <a:path w="2711450" h="713104">
                  <a:moveTo>
                    <a:pt x="2132336" y="178555"/>
                  </a:moveTo>
                  <a:lnTo>
                    <a:pt x="2132336" y="0"/>
                  </a:lnTo>
                </a:path>
              </a:pathLst>
            </a:custGeom>
            <a:ln w="27407">
              <a:solidFill>
                <a:srgbClr val="800000"/>
              </a:solidFill>
            </a:ln>
          </p:spPr>
          <p:txBody>
            <a:bodyPr wrap="square" lIns="0" tIns="0" rIns="0" bIns="0" rtlCol="0"/>
            <a:lstStyle/>
            <a:p>
              <a:endParaRPr/>
            </a:p>
          </p:txBody>
        </p:sp>
        <p:sp>
          <p:nvSpPr>
            <p:cNvPr id="7" name="object 7"/>
            <p:cNvSpPr/>
            <p:nvPr/>
          </p:nvSpPr>
          <p:spPr>
            <a:xfrm>
              <a:off x="804445" y="1931248"/>
              <a:ext cx="2932430" cy="2671445"/>
            </a:xfrm>
            <a:custGeom>
              <a:avLst/>
              <a:gdLst/>
              <a:ahLst/>
              <a:cxnLst/>
              <a:rect l="l" t="t" r="r" b="b"/>
              <a:pathLst>
                <a:path w="2932429" h="2671445">
                  <a:moveTo>
                    <a:pt x="354981" y="1024199"/>
                  </a:moveTo>
                  <a:lnTo>
                    <a:pt x="176887" y="1024199"/>
                  </a:lnTo>
                </a:path>
                <a:path w="2932429" h="2671445">
                  <a:moveTo>
                    <a:pt x="1998420" y="2025542"/>
                  </a:moveTo>
                  <a:lnTo>
                    <a:pt x="1821761" y="2025542"/>
                  </a:lnTo>
                </a:path>
                <a:path w="2932429" h="2671445">
                  <a:moveTo>
                    <a:pt x="2798210" y="1647150"/>
                  </a:moveTo>
                  <a:lnTo>
                    <a:pt x="2621550" y="1647150"/>
                  </a:lnTo>
                </a:path>
                <a:path w="2932429" h="2671445">
                  <a:moveTo>
                    <a:pt x="1576443" y="2582896"/>
                  </a:moveTo>
                  <a:lnTo>
                    <a:pt x="1398261" y="2582896"/>
                  </a:lnTo>
                </a:path>
                <a:path w="2932429" h="2671445">
                  <a:moveTo>
                    <a:pt x="1601063" y="1525124"/>
                  </a:moveTo>
                  <a:lnTo>
                    <a:pt x="1422627" y="1525124"/>
                  </a:lnTo>
                </a:path>
                <a:path w="2932429" h="2671445">
                  <a:moveTo>
                    <a:pt x="2220894" y="578635"/>
                  </a:moveTo>
                  <a:lnTo>
                    <a:pt x="2042585" y="578635"/>
                  </a:lnTo>
                </a:path>
                <a:path w="2932429" h="2671445">
                  <a:moveTo>
                    <a:pt x="754114" y="1470143"/>
                  </a:moveTo>
                  <a:lnTo>
                    <a:pt x="577531" y="1470143"/>
                  </a:lnTo>
                </a:path>
                <a:path w="2932429" h="2671445">
                  <a:moveTo>
                    <a:pt x="1865926" y="88503"/>
                  </a:moveTo>
                  <a:lnTo>
                    <a:pt x="1687870" y="88503"/>
                  </a:lnTo>
                </a:path>
                <a:path w="2932429" h="2671445">
                  <a:moveTo>
                    <a:pt x="176887" y="1825680"/>
                  </a:moveTo>
                  <a:lnTo>
                    <a:pt x="0" y="1825680"/>
                  </a:lnTo>
                </a:path>
                <a:path w="2932429" h="2671445">
                  <a:moveTo>
                    <a:pt x="399133" y="0"/>
                  </a:moveTo>
                  <a:lnTo>
                    <a:pt x="221027" y="0"/>
                  </a:lnTo>
                </a:path>
                <a:path w="2932429" h="2671445">
                  <a:moveTo>
                    <a:pt x="2575609" y="1224188"/>
                  </a:moveTo>
                  <a:lnTo>
                    <a:pt x="2399076" y="1224188"/>
                  </a:lnTo>
                </a:path>
                <a:path w="2932429" h="2671445">
                  <a:moveTo>
                    <a:pt x="1887246" y="1024199"/>
                  </a:moveTo>
                  <a:lnTo>
                    <a:pt x="1710714" y="1024199"/>
                  </a:lnTo>
                </a:path>
                <a:path w="2932429" h="2671445">
                  <a:moveTo>
                    <a:pt x="1154719" y="1914183"/>
                  </a:moveTo>
                  <a:lnTo>
                    <a:pt x="976360" y="1914183"/>
                  </a:lnTo>
                </a:path>
                <a:path w="2932429" h="2671445">
                  <a:moveTo>
                    <a:pt x="199718" y="2092738"/>
                  </a:moveTo>
                  <a:lnTo>
                    <a:pt x="21308" y="2092738"/>
                  </a:lnTo>
                </a:path>
                <a:path w="2932429" h="2671445">
                  <a:moveTo>
                    <a:pt x="2754045" y="134215"/>
                  </a:moveTo>
                  <a:lnTo>
                    <a:pt x="2575609" y="134215"/>
                  </a:lnTo>
                </a:path>
                <a:path w="2932429" h="2671445">
                  <a:moveTo>
                    <a:pt x="1154719" y="1247044"/>
                  </a:moveTo>
                  <a:lnTo>
                    <a:pt x="976360" y="1247044"/>
                  </a:lnTo>
                </a:path>
                <a:path w="2932429" h="2671445">
                  <a:moveTo>
                    <a:pt x="1421104" y="2227030"/>
                  </a:moveTo>
                  <a:lnTo>
                    <a:pt x="1243049" y="2227030"/>
                  </a:lnTo>
                </a:path>
                <a:path w="2932429" h="2671445">
                  <a:moveTo>
                    <a:pt x="1087838" y="2671399"/>
                  </a:moveTo>
                  <a:lnTo>
                    <a:pt x="910899" y="2671399"/>
                  </a:lnTo>
                </a:path>
                <a:path w="2932429" h="2671445">
                  <a:moveTo>
                    <a:pt x="2932100" y="1960022"/>
                  </a:moveTo>
                  <a:lnTo>
                    <a:pt x="2754045" y="1960022"/>
                  </a:lnTo>
                </a:path>
              </a:pathLst>
            </a:custGeom>
            <a:ln w="39588">
              <a:solidFill>
                <a:srgbClr val="000080"/>
              </a:solidFill>
            </a:ln>
          </p:spPr>
          <p:txBody>
            <a:bodyPr wrap="square" lIns="0" tIns="0" rIns="0" bIns="0" rtlCol="0"/>
            <a:lstStyle/>
            <a:p>
              <a:endParaRPr/>
            </a:p>
          </p:txBody>
        </p:sp>
        <p:sp>
          <p:nvSpPr>
            <p:cNvPr id="8" name="object 8"/>
            <p:cNvSpPr/>
            <p:nvPr/>
          </p:nvSpPr>
          <p:spPr>
            <a:xfrm>
              <a:off x="1311655" y="3010428"/>
              <a:ext cx="1014730" cy="0"/>
            </a:xfrm>
            <a:custGeom>
              <a:avLst/>
              <a:gdLst/>
              <a:ahLst/>
              <a:cxnLst/>
              <a:rect l="l" t="t" r="r" b="b"/>
              <a:pathLst>
                <a:path w="1014730">
                  <a:moveTo>
                    <a:pt x="0" y="0"/>
                  </a:moveTo>
                  <a:lnTo>
                    <a:pt x="27399" y="0"/>
                  </a:lnTo>
                </a:path>
                <a:path w="1014730">
                  <a:moveTo>
                    <a:pt x="109904" y="0"/>
                  </a:moveTo>
                  <a:lnTo>
                    <a:pt x="137304" y="0"/>
                  </a:lnTo>
                </a:path>
                <a:path w="1014730">
                  <a:moveTo>
                    <a:pt x="219504" y="0"/>
                  </a:moveTo>
                  <a:lnTo>
                    <a:pt x="246904" y="0"/>
                  </a:lnTo>
                </a:path>
                <a:path w="1014730">
                  <a:moveTo>
                    <a:pt x="329104" y="0"/>
                  </a:moveTo>
                  <a:lnTo>
                    <a:pt x="356504" y="0"/>
                  </a:lnTo>
                </a:path>
                <a:path w="1014730">
                  <a:moveTo>
                    <a:pt x="438703" y="0"/>
                  </a:moveTo>
                  <a:lnTo>
                    <a:pt x="466103" y="0"/>
                  </a:lnTo>
                </a:path>
                <a:path w="1014730">
                  <a:moveTo>
                    <a:pt x="548303" y="0"/>
                  </a:moveTo>
                  <a:lnTo>
                    <a:pt x="576059" y="0"/>
                  </a:lnTo>
                </a:path>
                <a:path w="1014730">
                  <a:moveTo>
                    <a:pt x="658170" y="0"/>
                  </a:moveTo>
                  <a:lnTo>
                    <a:pt x="685582" y="0"/>
                  </a:lnTo>
                </a:path>
                <a:path w="1014730">
                  <a:moveTo>
                    <a:pt x="767820" y="0"/>
                  </a:moveTo>
                  <a:lnTo>
                    <a:pt x="795233" y="0"/>
                  </a:lnTo>
                </a:path>
                <a:path w="1014730">
                  <a:moveTo>
                    <a:pt x="877471" y="0"/>
                  </a:moveTo>
                  <a:lnTo>
                    <a:pt x="904757" y="0"/>
                  </a:lnTo>
                </a:path>
                <a:path w="1014730">
                  <a:moveTo>
                    <a:pt x="986995" y="0"/>
                  </a:moveTo>
                  <a:lnTo>
                    <a:pt x="1014407" y="0"/>
                  </a:lnTo>
                </a:path>
              </a:pathLst>
            </a:custGeom>
            <a:ln w="27407">
              <a:solidFill>
                <a:srgbClr val="800080"/>
              </a:solidFill>
            </a:ln>
          </p:spPr>
          <p:txBody>
            <a:bodyPr wrap="square" lIns="0" tIns="0" rIns="0" bIns="0" rtlCol="0"/>
            <a:lstStyle/>
            <a:p>
              <a:endParaRPr/>
            </a:p>
          </p:txBody>
        </p:sp>
        <p:sp>
          <p:nvSpPr>
            <p:cNvPr id="9" name="object 9"/>
            <p:cNvSpPr/>
            <p:nvPr/>
          </p:nvSpPr>
          <p:spPr>
            <a:xfrm>
              <a:off x="2339770" y="2914306"/>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10" name="object 10"/>
            <p:cNvSpPr/>
            <p:nvPr/>
          </p:nvSpPr>
          <p:spPr>
            <a:xfrm>
              <a:off x="2339770" y="2804344"/>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11" name="object 11"/>
            <p:cNvSpPr/>
            <p:nvPr/>
          </p:nvSpPr>
          <p:spPr>
            <a:xfrm>
              <a:off x="2339770" y="2694509"/>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12" name="object 12"/>
            <p:cNvSpPr/>
            <p:nvPr/>
          </p:nvSpPr>
          <p:spPr>
            <a:xfrm>
              <a:off x="2326069" y="2488551"/>
              <a:ext cx="27940" cy="109855"/>
            </a:xfrm>
            <a:custGeom>
              <a:avLst/>
              <a:gdLst/>
              <a:ahLst/>
              <a:cxnLst/>
              <a:rect l="l" t="t" r="r" b="b"/>
              <a:pathLst>
                <a:path w="27939" h="109855">
                  <a:moveTo>
                    <a:pt x="0" y="109835"/>
                  </a:moveTo>
                  <a:lnTo>
                    <a:pt x="27399" y="109835"/>
                  </a:lnTo>
                </a:path>
                <a:path w="27939" h="109855">
                  <a:moveTo>
                    <a:pt x="0" y="0"/>
                  </a:moveTo>
                  <a:lnTo>
                    <a:pt x="27399" y="0"/>
                  </a:lnTo>
                </a:path>
              </a:pathLst>
            </a:custGeom>
            <a:ln w="27427">
              <a:solidFill>
                <a:srgbClr val="800080"/>
              </a:solidFill>
            </a:ln>
          </p:spPr>
          <p:txBody>
            <a:bodyPr wrap="square" lIns="0" tIns="0" rIns="0" bIns="0" rtlCol="0"/>
            <a:lstStyle/>
            <a:p>
              <a:endParaRPr/>
            </a:p>
          </p:txBody>
        </p:sp>
        <p:sp>
          <p:nvSpPr>
            <p:cNvPr id="13" name="object 13"/>
            <p:cNvSpPr/>
            <p:nvPr/>
          </p:nvSpPr>
          <p:spPr>
            <a:xfrm>
              <a:off x="2339770" y="2364875"/>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14" name="object 14"/>
            <p:cNvSpPr/>
            <p:nvPr/>
          </p:nvSpPr>
          <p:spPr>
            <a:xfrm>
              <a:off x="2339770" y="2255040"/>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15" name="object 15"/>
            <p:cNvSpPr/>
            <p:nvPr/>
          </p:nvSpPr>
          <p:spPr>
            <a:xfrm>
              <a:off x="2339770" y="2144824"/>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16" name="object 16"/>
            <p:cNvSpPr/>
            <p:nvPr/>
          </p:nvSpPr>
          <p:spPr>
            <a:xfrm>
              <a:off x="2326069" y="1938866"/>
              <a:ext cx="27940" cy="109855"/>
            </a:xfrm>
            <a:custGeom>
              <a:avLst/>
              <a:gdLst/>
              <a:ahLst/>
              <a:cxnLst/>
              <a:rect l="l" t="t" r="r" b="b"/>
              <a:pathLst>
                <a:path w="27939" h="109855">
                  <a:moveTo>
                    <a:pt x="0" y="109835"/>
                  </a:moveTo>
                  <a:lnTo>
                    <a:pt x="27399" y="109835"/>
                  </a:lnTo>
                </a:path>
                <a:path w="27939" h="109855">
                  <a:moveTo>
                    <a:pt x="0" y="0"/>
                  </a:moveTo>
                  <a:lnTo>
                    <a:pt x="27399" y="0"/>
                  </a:lnTo>
                </a:path>
              </a:pathLst>
            </a:custGeom>
            <a:ln w="27427">
              <a:solidFill>
                <a:srgbClr val="800080"/>
              </a:solidFill>
            </a:ln>
          </p:spPr>
          <p:txBody>
            <a:bodyPr wrap="square" lIns="0" tIns="0" rIns="0" bIns="0" rtlCol="0"/>
            <a:lstStyle/>
            <a:p>
              <a:endParaRPr/>
            </a:p>
          </p:txBody>
        </p:sp>
        <p:sp>
          <p:nvSpPr>
            <p:cNvPr id="17" name="object 17"/>
            <p:cNvSpPr/>
            <p:nvPr/>
          </p:nvSpPr>
          <p:spPr>
            <a:xfrm>
              <a:off x="1311655" y="1865601"/>
              <a:ext cx="1005840" cy="9525"/>
            </a:xfrm>
            <a:custGeom>
              <a:avLst/>
              <a:gdLst/>
              <a:ahLst/>
              <a:cxnLst/>
              <a:rect l="l" t="t" r="r" b="b"/>
              <a:pathLst>
                <a:path w="1005839" h="9525">
                  <a:moveTo>
                    <a:pt x="1005270" y="0"/>
                  </a:moveTo>
                  <a:lnTo>
                    <a:pt x="977857" y="0"/>
                  </a:lnTo>
                </a:path>
                <a:path w="1005839" h="9525">
                  <a:moveTo>
                    <a:pt x="895619" y="0"/>
                  </a:moveTo>
                  <a:lnTo>
                    <a:pt x="868333" y="0"/>
                  </a:lnTo>
                </a:path>
                <a:path w="1005839" h="9525">
                  <a:moveTo>
                    <a:pt x="786095" y="0"/>
                  </a:moveTo>
                  <a:lnTo>
                    <a:pt x="758683" y="0"/>
                  </a:lnTo>
                </a:path>
                <a:path w="1005839" h="9525">
                  <a:moveTo>
                    <a:pt x="676445" y="0"/>
                  </a:moveTo>
                  <a:lnTo>
                    <a:pt x="649032" y="0"/>
                  </a:lnTo>
                </a:path>
                <a:path w="1005839" h="9525">
                  <a:moveTo>
                    <a:pt x="566566" y="0"/>
                  </a:moveTo>
                  <a:lnTo>
                    <a:pt x="539166" y="0"/>
                  </a:lnTo>
                </a:path>
                <a:path w="1005839" h="9525">
                  <a:moveTo>
                    <a:pt x="456966" y="0"/>
                  </a:moveTo>
                  <a:lnTo>
                    <a:pt x="429566" y="0"/>
                  </a:lnTo>
                </a:path>
                <a:path w="1005839" h="9525">
                  <a:moveTo>
                    <a:pt x="347366" y="0"/>
                  </a:moveTo>
                  <a:lnTo>
                    <a:pt x="319966" y="0"/>
                  </a:lnTo>
                </a:path>
                <a:path w="1005839" h="9525">
                  <a:moveTo>
                    <a:pt x="237766" y="0"/>
                  </a:moveTo>
                  <a:lnTo>
                    <a:pt x="210366" y="0"/>
                  </a:lnTo>
                </a:path>
                <a:path w="1005839" h="9525">
                  <a:moveTo>
                    <a:pt x="128166" y="0"/>
                  </a:moveTo>
                  <a:lnTo>
                    <a:pt x="100766" y="0"/>
                  </a:lnTo>
                </a:path>
                <a:path w="1005839" h="9525">
                  <a:moveTo>
                    <a:pt x="18262" y="0"/>
                  </a:moveTo>
                  <a:lnTo>
                    <a:pt x="0" y="0"/>
                  </a:lnTo>
                  <a:lnTo>
                    <a:pt x="0" y="9142"/>
                  </a:lnTo>
                </a:path>
              </a:pathLst>
            </a:custGeom>
            <a:ln w="27407">
              <a:solidFill>
                <a:srgbClr val="800080"/>
              </a:solidFill>
            </a:ln>
          </p:spPr>
          <p:txBody>
            <a:bodyPr wrap="square" lIns="0" tIns="0" rIns="0" bIns="0" rtlCol="0"/>
            <a:lstStyle/>
            <a:p>
              <a:endParaRPr/>
            </a:p>
          </p:txBody>
        </p:sp>
        <p:sp>
          <p:nvSpPr>
            <p:cNvPr id="18" name="object 18"/>
            <p:cNvSpPr/>
            <p:nvPr/>
          </p:nvSpPr>
          <p:spPr>
            <a:xfrm>
              <a:off x="1311655" y="1957151"/>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19" name="object 19"/>
            <p:cNvSpPr/>
            <p:nvPr/>
          </p:nvSpPr>
          <p:spPr>
            <a:xfrm>
              <a:off x="1311655" y="2066987"/>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20" name="object 20"/>
            <p:cNvSpPr/>
            <p:nvPr/>
          </p:nvSpPr>
          <p:spPr>
            <a:xfrm>
              <a:off x="1311655" y="2176949"/>
              <a:ext cx="0" cy="27940"/>
            </a:xfrm>
            <a:custGeom>
              <a:avLst/>
              <a:gdLst/>
              <a:ahLst/>
              <a:cxnLst/>
              <a:rect l="l" t="t" r="r" b="b"/>
              <a:pathLst>
                <a:path h="27939">
                  <a:moveTo>
                    <a:pt x="-13699" y="13840"/>
                  </a:moveTo>
                  <a:lnTo>
                    <a:pt x="13699" y="13840"/>
                  </a:lnTo>
                </a:path>
              </a:pathLst>
            </a:custGeom>
            <a:ln w="27681">
              <a:solidFill>
                <a:srgbClr val="800080"/>
              </a:solidFill>
            </a:ln>
          </p:spPr>
          <p:txBody>
            <a:bodyPr wrap="square" lIns="0" tIns="0" rIns="0" bIns="0" rtlCol="0"/>
            <a:lstStyle/>
            <a:p>
              <a:endParaRPr/>
            </a:p>
          </p:txBody>
        </p:sp>
        <p:sp>
          <p:nvSpPr>
            <p:cNvPr id="21" name="object 21"/>
            <p:cNvSpPr/>
            <p:nvPr/>
          </p:nvSpPr>
          <p:spPr>
            <a:xfrm>
              <a:off x="1311655" y="2287038"/>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22" name="object 22"/>
            <p:cNvSpPr/>
            <p:nvPr/>
          </p:nvSpPr>
          <p:spPr>
            <a:xfrm>
              <a:off x="1311655" y="2397001"/>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23" name="object 23"/>
            <p:cNvSpPr/>
            <p:nvPr/>
          </p:nvSpPr>
          <p:spPr>
            <a:xfrm>
              <a:off x="1311655" y="2506836"/>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24" name="object 24"/>
            <p:cNvSpPr/>
            <p:nvPr/>
          </p:nvSpPr>
          <p:spPr>
            <a:xfrm>
              <a:off x="1311655" y="2616671"/>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25" name="object 25"/>
            <p:cNvSpPr/>
            <p:nvPr/>
          </p:nvSpPr>
          <p:spPr>
            <a:xfrm>
              <a:off x="1311655" y="2726634"/>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26" name="object 26"/>
            <p:cNvSpPr/>
            <p:nvPr/>
          </p:nvSpPr>
          <p:spPr>
            <a:xfrm>
              <a:off x="1311655" y="2836469"/>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sp>
          <p:nvSpPr>
            <p:cNvPr id="27" name="object 27"/>
            <p:cNvSpPr/>
            <p:nvPr/>
          </p:nvSpPr>
          <p:spPr>
            <a:xfrm>
              <a:off x="1311655" y="2946305"/>
              <a:ext cx="0" cy="27940"/>
            </a:xfrm>
            <a:custGeom>
              <a:avLst/>
              <a:gdLst/>
              <a:ahLst/>
              <a:cxnLst/>
              <a:rect l="l" t="t" r="r" b="b"/>
              <a:pathLst>
                <a:path h="27939">
                  <a:moveTo>
                    <a:pt x="-13699" y="13713"/>
                  </a:moveTo>
                  <a:lnTo>
                    <a:pt x="13699" y="13713"/>
                  </a:lnTo>
                </a:path>
              </a:pathLst>
            </a:custGeom>
            <a:ln w="27427">
              <a:solidFill>
                <a:srgbClr val="800080"/>
              </a:solidFill>
            </a:ln>
          </p:spPr>
          <p:txBody>
            <a:bodyPr wrap="square" lIns="0" tIns="0" rIns="0" bIns="0" rtlCol="0"/>
            <a:lstStyle/>
            <a:p>
              <a:endParaRPr/>
            </a:p>
          </p:txBody>
        </p:sp>
      </p:grpSp>
      <p:sp>
        <p:nvSpPr>
          <p:cNvPr id="28" name="object 28"/>
          <p:cNvSpPr txBox="1"/>
          <p:nvPr/>
        </p:nvSpPr>
        <p:spPr>
          <a:xfrm>
            <a:off x="3142922" y="2212386"/>
            <a:ext cx="413384" cy="391160"/>
          </a:xfrm>
          <a:prstGeom prst="rect">
            <a:avLst/>
          </a:prstGeom>
        </p:spPr>
        <p:txBody>
          <a:bodyPr vert="horz" wrap="square" lIns="0" tIns="12065" rIns="0" bIns="0" rtlCol="0">
            <a:spAutoFit/>
          </a:bodyPr>
          <a:lstStyle/>
          <a:p>
            <a:pPr marL="12700">
              <a:spcBef>
                <a:spcPts val="95"/>
              </a:spcBef>
            </a:pPr>
            <a:r>
              <a:rPr sz="2400" spc="-10" dirty="0">
                <a:latin typeface="Arial MT"/>
                <a:cs typeface="Arial MT"/>
              </a:rPr>
              <a:t>R1</a:t>
            </a:r>
            <a:endParaRPr sz="2400">
              <a:latin typeface="Arial MT"/>
              <a:cs typeface="Arial MT"/>
            </a:endParaRPr>
          </a:p>
        </p:txBody>
      </p:sp>
      <p:grpSp>
        <p:nvGrpSpPr>
          <p:cNvPr id="29" name="object 29"/>
          <p:cNvGrpSpPr/>
          <p:nvPr/>
        </p:nvGrpSpPr>
        <p:grpSpPr>
          <a:xfrm>
            <a:off x="2579913" y="2278532"/>
            <a:ext cx="2783205" cy="2463165"/>
            <a:chOff x="1055912" y="2278531"/>
            <a:chExt cx="2783205" cy="2463165"/>
          </a:xfrm>
        </p:grpSpPr>
        <p:sp>
          <p:nvSpPr>
            <p:cNvPr id="30" name="object 30"/>
            <p:cNvSpPr/>
            <p:nvPr/>
          </p:nvSpPr>
          <p:spPr>
            <a:xfrm>
              <a:off x="2911247" y="4727784"/>
              <a:ext cx="904875" cy="0"/>
            </a:xfrm>
            <a:custGeom>
              <a:avLst/>
              <a:gdLst/>
              <a:ahLst/>
              <a:cxnLst/>
              <a:rect l="l" t="t" r="r" b="b"/>
              <a:pathLst>
                <a:path w="904875">
                  <a:moveTo>
                    <a:pt x="0" y="0"/>
                  </a:moveTo>
                  <a:lnTo>
                    <a:pt x="27412" y="0"/>
                  </a:lnTo>
                </a:path>
                <a:path w="904875">
                  <a:moveTo>
                    <a:pt x="109523" y="0"/>
                  </a:moveTo>
                  <a:lnTo>
                    <a:pt x="136936" y="0"/>
                  </a:lnTo>
                </a:path>
                <a:path w="904875">
                  <a:moveTo>
                    <a:pt x="219174" y="0"/>
                  </a:moveTo>
                  <a:lnTo>
                    <a:pt x="246586" y="0"/>
                  </a:lnTo>
                </a:path>
                <a:path w="904875">
                  <a:moveTo>
                    <a:pt x="328824" y="0"/>
                  </a:moveTo>
                  <a:lnTo>
                    <a:pt x="356110" y="0"/>
                  </a:lnTo>
                </a:path>
                <a:path w="904875">
                  <a:moveTo>
                    <a:pt x="438348" y="0"/>
                  </a:moveTo>
                  <a:lnTo>
                    <a:pt x="465761" y="0"/>
                  </a:lnTo>
                </a:path>
                <a:path w="904875">
                  <a:moveTo>
                    <a:pt x="548253" y="0"/>
                  </a:moveTo>
                  <a:lnTo>
                    <a:pt x="575665" y="0"/>
                  </a:lnTo>
                </a:path>
                <a:path w="904875">
                  <a:moveTo>
                    <a:pt x="657903" y="0"/>
                  </a:moveTo>
                  <a:lnTo>
                    <a:pt x="685316" y="0"/>
                  </a:lnTo>
                </a:path>
                <a:path w="904875">
                  <a:moveTo>
                    <a:pt x="767427" y="0"/>
                  </a:moveTo>
                  <a:lnTo>
                    <a:pt x="794840" y="0"/>
                  </a:lnTo>
                </a:path>
                <a:path w="904875">
                  <a:moveTo>
                    <a:pt x="877078" y="0"/>
                  </a:moveTo>
                  <a:lnTo>
                    <a:pt x="904490" y="0"/>
                  </a:lnTo>
                </a:path>
              </a:pathLst>
            </a:custGeom>
            <a:ln w="27407">
              <a:solidFill>
                <a:srgbClr val="800080"/>
              </a:solidFill>
            </a:ln>
          </p:spPr>
          <p:txBody>
            <a:bodyPr wrap="square" lIns="0" tIns="0" rIns="0" bIns="0" rtlCol="0"/>
            <a:lstStyle/>
            <a:p>
              <a:endParaRPr/>
            </a:p>
          </p:txBody>
        </p:sp>
        <p:sp>
          <p:nvSpPr>
            <p:cNvPr id="31" name="object 31"/>
            <p:cNvSpPr/>
            <p:nvPr/>
          </p:nvSpPr>
          <p:spPr>
            <a:xfrm>
              <a:off x="3811175" y="4421058"/>
              <a:ext cx="27940" cy="220345"/>
            </a:xfrm>
            <a:custGeom>
              <a:avLst/>
              <a:gdLst/>
              <a:ahLst/>
              <a:cxnLst/>
              <a:rect l="l" t="t" r="r" b="b"/>
              <a:pathLst>
                <a:path w="27939" h="220345">
                  <a:moveTo>
                    <a:pt x="0" y="219746"/>
                  </a:moveTo>
                  <a:lnTo>
                    <a:pt x="27399" y="219746"/>
                  </a:lnTo>
                </a:path>
                <a:path w="27939" h="220345">
                  <a:moveTo>
                    <a:pt x="0" y="109873"/>
                  </a:moveTo>
                  <a:lnTo>
                    <a:pt x="27399" y="109873"/>
                  </a:lnTo>
                </a:path>
                <a:path w="27939" h="220345">
                  <a:moveTo>
                    <a:pt x="0" y="0"/>
                  </a:moveTo>
                  <a:lnTo>
                    <a:pt x="27399" y="0"/>
                  </a:lnTo>
                </a:path>
              </a:pathLst>
            </a:custGeom>
            <a:ln w="27477">
              <a:solidFill>
                <a:srgbClr val="800080"/>
              </a:solidFill>
            </a:ln>
          </p:spPr>
          <p:txBody>
            <a:bodyPr wrap="square" lIns="0" tIns="0" rIns="0" bIns="0" rtlCol="0"/>
            <a:lstStyle/>
            <a:p>
              <a:endParaRPr/>
            </a:p>
          </p:txBody>
        </p:sp>
        <p:sp>
          <p:nvSpPr>
            <p:cNvPr id="32" name="object 32"/>
            <p:cNvSpPr/>
            <p:nvPr/>
          </p:nvSpPr>
          <p:spPr>
            <a:xfrm>
              <a:off x="3824875" y="4297458"/>
              <a:ext cx="0" cy="27940"/>
            </a:xfrm>
            <a:custGeom>
              <a:avLst/>
              <a:gdLst/>
              <a:ahLst/>
              <a:cxnLst/>
              <a:rect l="l" t="t" r="r" b="b"/>
              <a:pathLst>
                <a:path h="27939">
                  <a:moveTo>
                    <a:pt x="-13699" y="13732"/>
                  </a:moveTo>
                  <a:lnTo>
                    <a:pt x="13699" y="13732"/>
                  </a:lnTo>
                </a:path>
              </a:pathLst>
            </a:custGeom>
            <a:ln w="27465">
              <a:solidFill>
                <a:srgbClr val="800080"/>
              </a:solidFill>
            </a:ln>
          </p:spPr>
          <p:txBody>
            <a:bodyPr wrap="square" lIns="0" tIns="0" rIns="0" bIns="0" rtlCol="0"/>
            <a:lstStyle/>
            <a:p>
              <a:endParaRPr/>
            </a:p>
          </p:txBody>
        </p:sp>
        <p:sp>
          <p:nvSpPr>
            <p:cNvPr id="33" name="object 33"/>
            <p:cNvSpPr/>
            <p:nvPr/>
          </p:nvSpPr>
          <p:spPr>
            <a:xfrm>
              <a:off x="3824875" y="4187280"/>
              <a:ext cx="0" cy="27940"/>
            </a:xfrm>
            <a:custGeom>
              <a:avLst/>
              <a:gdLst/>
              <a:ahLst/>
              <a:cxnLst/>
              <a:rect l="l" t="t" r="r" b="b"/>
              <a:pathLst>
                <a:path h="27939">
                  <a:moveTo>
                    <a:pt x="-13699" y="13884"/>
                  </a:moveTo>
                  <a:lnTo>
                    <a:pt x="13699" y="13884"/>
                  </a:lnTo>
                </a:path>
              </a:pathLst>
            </a:custGeom>
            <a:ln w="27769">
              <a:solidFill>
                <a:srgbClr val="800080"/>
              </a:solidFill>
            </a:ln>
          </p:spPr>
          <p:txBody>
            <a:bodyPr wrap="square" lIns="0" tIns="0" rIns="0" bIns="0" rtlCol="0"/>
            <a:lstStyle/>
            <a:p>
              <a:endParaRPr/>
            </a:p>
          </p:txBody>
        </p:sp>
        <p:sp>
          <p:nvSpPr>
            <p:cNvPr id="34" name="object 34"/>
            <p:cNvSpPr/>
            <p:nvPr/>
          </p:nvSpPr>
          <p:spPr>
            <a:xfrm>
              <a:off x="3824875" y="4077406"/>
              <a:ext cx="0" cy="27940"/>
            </a:xfrm>
            <a:custGeom>
              <a:avLst/>
              <a:gdLst/>
              <a:ahLst/>
              <a:cxnLst/>
              <a:rect l="l" t="t" r="r" b="b"/>
              <a:pathLst>
                <a:path h="27939">
                  <a:moveTo>
                    <a:pt x="-13699" y="13732"/>
                  </a:moveTo>
                  <a:lnTo>
                    <a:pt x="13699" y="13732"/>
                  </a:lnTo>
                </a:path>
              </a:pathLst>
            </a:custGeom>
            <a:ln w="27465">
              <a:solidFill>
                <a:srgbClr val="800080"/>
              </a:solidFill>
            </a:ln>
          </p:spPr>
          <p:txBody>
            <a:bodyPr wrap="square" lIns="0" tIns="0" rIns="0" bIns="0" rtlCol="0"/>
            <a:lstStyle/>
            <a:p>
              <a:endParaRPr/>
            </a:p>
          </p:txBody>
        </p:sp>
        <p:sp>
          <p:nvSpPr>
            <p:cNvPr id="35" name="object 35"/>
            <p:cNvSpPr/>
            <p:nvPr/>
          </p:nvSpPr>
          <p:spPr>
            <a:xfrm>
              <a:off x="3824875" y="3967583"/>
              <a:ext cx="0" cy="27940"/>
            </a:xfrm>
            <a:custGeom>
              <a:avLst/>
              <a:gdLst/>
              <a:ahLst/>
              <a:cxnLst/>
              <a:rect l="l" t="t" r="r" b="b"/>
              <a:pathLst>
                <a:path h="27939">
                  <a:moveTo>
                    <a:pt x="-13699" y="13707"/>
                  </a:moveTo>
                  <a:lnTo>
                    <a:pt x="13699" y="13707"/>
                  </a:lnTo>
                </a:path>
              </a:pathLst>
            </a:custGeom>
            <a:ln w="27414">
              <a:solidFill>
                <a:srgbClr val="800080"/>
              </a:solidFill>
            </a:ln>
          </p:spPr>
          <p:txBody>
            <a:bodyPr wrap="square" lIns="0" tIns="0" rIns="0" bIns="0" rtlCol="0"/>
            <a:lstStyle/>
            <a:p>
              <a:endParaRPr/>
            </a:p>
          </p:txBody>
        </p:sp>
        <p:sp>
          <p:nvSpPr>
            <p:cNvPr id="36" name="object 36"/>
            <p:cNvSpPr/>
            <p:nvPr/>
          </p:nvSpPr>
          <p:spPr>
            <a:xfrm>
              <a:off x="3824875" y="3857621"/>
              <a:ext cx="0" cy="27940"/>
            </a:xfrm>
            <a:custGeom>
              <a:avLst/>
              <a:gdLst/>
              <a:ahLst/>
              <a:cxnLst/>
              <a:rect l="l" t="t" r="r" b="b"/>
              <a:pathLst>
                <a:path h="27939">
                  <a:moveTo>
                    <a:pt x="-13699" y="13777"/>
                  </a:moveTo>
                  <a:lnTo>
                    <a:pt x="13699" y="13777"/>
                  </a:lnTo>
                </a:path>
              </a:pathLst>
            </a:custGeom>
            <a:ln w="27554">
              <a:solidFill>
                <a:srgbClr val="800080"/>
              </a:solidFill>
            </a:ln>
          </p:spPr>
          <p:txBody>
            <a:bodyPr wrap="square" lIns="0" tIns="0" rIns="0" bIns="0" rtlCol="0"/>
            <a:lstStyle/>
            <a:p>
              <a:endParaRPr/>
            </a:p>
          </p:txBody>
        </p:sp>
        <p:sp>
          <p:nvSpPr>
            <p:cNvPr id="37" name="object 37"/>
            <p:cNvSpPr/>
            <p:nvPr/>
          </p:nvSpPr>
          <p:spPr>
            <a:xfrm>
              <a:off x="2940183" y="3755404"/>
              <a:ext cx="885190" cy="20320"/>
            </a:xfrm>
            <a:custGeom>
              <a:avLst/>
              <a:gdLst/>
              <a:ahLst/>
              <a:cxnLst/>
              <a:rect l="l" t="t" r="r" b="b"/>
              <a:pathLst>
                <a:path w="885189" h="20320">
                  <a:moveTo>
                    <a:pt x="884692" y="19808"/>
                  </a:moveTo>
                  <a:lnTo>
                    <a:pt x="884692" y="0"/>
                  </a:lnTo>
                  <a:lnTo>
                    <a:pt x="877078" y="0"/>
                  </a:lnTo>
                </a:path>
                <a:path w="885189" h="20320">
                  <a:moveTo>
                    <a:pt x="794840" y="0"/>
                  </a:moveTo>
                  <a:lnTo>
                    <a:pt x="767427" y="0"/>
                  </a:lnTo>
                </a:path>
                <a:path w="885189" h="20320">
                  <a:moveTo>
                    <a:pt x="685316" y="0"/>
                  </a:moveTo>
                  <a:lnTo>
                    <a:pt x="657903" y="0"/>
                  </a:lnTo>
                </a:path>
                <a:path w="885189" h="20320">
                  <a:moveTo>
                    <a:pt x="575665" y="0"/>
                  </a:moveTo>
                  <a:lnTo>
                    <a:pt x="548253" y="0"/>
                  </a:lnTo>
                </a:path>
                <a:path w="885189" h="20320">
                  <a:moveTo>
                    <a:pt x="466015" y="0"/>
                  </a:moveTo>
                  <a:lnTo>
                    <a:pt x="438348" y="0"/>
                  </a:lnTo>
                </a:path>
                <a:path w="885189" h="20320">
                  <a:moveTo>
                    <a:pt x="356110" y="0"/>
                  </a:moveTo>
                  <a:lnTo>
                    <a:pt x="328698" y="0"/>
                  </a:lnTo>
                </a:path>
                <a:path w="885189" h="20320">
                  <a:moveTo>
                    <a:pt x="246586" y="0"/>
                  </a:moveTo>
                  <a:lnTo>
                    <a:pt x="219174" y="0"/>
                  </a:lnTo>
                </a:path>
                <a:path w="885189" h="20320">
                  <a:moveTo>
                    <a:pt x="136936" y="0"/>
                  </a:moveTo>
                  <a:lnTo>
                    <a:pt x="109523" y="0"/>
                  </a:lnTo>
                </a:path>
                <a:path w="885189" h="20320">
                  <a:moveTo>
                    <a:pt x="27412" y="0"/>
                  </a:moveTo>
                  <a:lnTo>
                    <a:pt x="0" y="0"/>
                  </a:lnTo>
                </a:path>
              </a:pathLst>
            </a:custGeom>
            <a:ln w="27407">
              <a:solidFill>
                <a:srgbClr val="800080"/>
              </a:solidFill>
            </a:ln>
          </p:spPr>
          <p:txBody>
            <a:bodyPr wrap="square" lIns="0" tIns="0" rIns="0" bIns="0" rtlCol="0"/>
            <a:lstStyle/>
            <a:p>
              <a:endParaRPr/>
            </a:p>
          </p:txBody>
        </p:sp>
        <p:sp>
          <p:nvSpPr>
            <p:cNvPr id="38" name="object 38"/>
            <p:cNvSpPr/>
            <p:nvPr/>
          </p:nvSpPr>
          <p:spPr>
            <a:xfrm>
              <a:off x="2897547" y="3822575"/>
              <a:ext cx="27940" cy="109855"/>
            </a:xfrm>
            <a:custGeom>
              <a:avLst/>
              <a:gdLst/>
              <a:ahLst/>
              <a:cxnLst/>
              <a:rect l="l" t="t" r="r" b="b"/>
              <a:pathLst>
                <a:path w="27939" h="109854">
                  <a:moveTo>
                    <a:pt x="0" y="0"/>
                  </a:moveTo>
                  <a:lnTo>
                    <a:pt x="27399" y="0"/>
                  </a:lnTo>
                </a:path>
                <a:path w="27939" h="109854">
                  <a:moveTo>
                    <a:pt x="0" y="109835"/>
                  </a:moveTo>
                  <a:lnTo>
                    <a:pt x="27399" y="109835"/>
                  </a:lnTo>
                </a:path>
              </a:pathLst>
            </a:custGeom>
            <a:ln w="27427">
              <a:solidFill>
                <a:srgbClr val="800080"/>
              </a:solidFill>
            </a:ln>
          </p:spPr>
          <p:txBody>
            <a:bodyPr wrap="square" lIns="0" tIns="0" rIns="0" bIns="0" rtlCol="0"/>
            <a:lstStyle/>
            <a:p>
              <a:endParaRPr/>
            </a:p>
          </p:txBody>
        </p:sp>
        <p:sp>
          <p:nvSpPr>
            <p:cNvPr id="39" name="object 39"/>
            <p:cNvSpPr/>
            <p:nvPr/>
          </p:nvSpPr>
          <p:spPr>
            <a:xfrm>
              <a:off x="2897547" y="4042303"/>
              <a:ext cx="27940" cy="440055"/>
            </a:xfrm>
            <a:custGeom>
              <a:avLst/>
              <a:gdLst/>
              <a:ahLst/>
              <a:cxnLst/>
              <a:rect l="l" t="t" r="r" b="b"/>
              <a:pathLst>
                <a:path w="27939" h="440054">
                  <a:moveTo>
                    <a:pt x="0" y="0"/>
                  </a:moveTo>
                  <a:lnTo>
                    <a:pt x="27399" y="0"/>
                  </a:lnTo>
                </a:path>
                <a:path w="27939" h="440054">
                  <a:moveTo>
                    <a:pt x="0" y="109873"/>
                  </a:moveTo>
                  <a:lnTo>
                    <a:pt x="27399" y="109873"/>
                  </a:lnTo>
                </a:path>
                <a:path w="27939" h="440054">
                  <a:moveTo>
                    <a:pt x="0" y="220051"/>
                  </a:moveTo>
                  <a:lnTo>
                    <a:pt x="27399" y="220051"/>
                  </a:lnTo>
                </a:path>
                <a:path w="27939" h="440054">
                  <a:moveTo>
                    <a:pt x="0" y="329925"/>
                  </a:moveTo>
                  <a:lnTo>
                    <a:pt x="27399" y="329925"/>
                  </a:lnTo>
                </a:path>
                <a:path w="27939" h="440054">
                  <a:moveTo>
                    <a:pt x="0" y="439798"/>
                  </a:moveTo>
                  <a:lnTo>
                    <a:pt x="27399" y="439798"/>
                  </a:lnTo>
                </a:path>
              </a:pathLst>
            </a:custGeom>
            <a:ln w="27465">
              <a:solidFill>
                <a:srgbClr val="800080"/>
              </a:solidFill>
            </a:ln>
          </p:spPr>
          <p:txBody>
            <a:bodyPr wrap="square" lIns="0" tIns="0" rIns="0" bIns="0" rtlCol="0"/>
            <a:lstStyle/>
            <a:p>
              <a:endParaRPr/>
            </a:p>
          </p:txBody>
        </p:sp>
        <p:sp>
          <p:nvSpPr>
            <p:cNvPr id="40" name="object 40"/>
            <p:cNvSpPr/>
            <p:nvPr/>
          </p:nvSpPr>
          <p:spPr>
            <a:xfrm>
              <a:off x="2911247" y="4578243"/>
              <a:ext cx="0" cy="27940"/>
            </a:xfrm>
            <a:custGeom>
              <a:avLst/>
              <a:gdLst/>
              <a:ahLst/>
              <a:cxnLst/>
              <a:rect l="l" t="t" r="r" b="b"/>
              <a:pathLst>
                <a:path h="27939">
                  <a:moveTo>
                    <a:pt x="-13699" y="13732"/>
                  </a:moveTo>
                  <a:lnTo>
                    <a:pt x="13699" y="13732"/>
                  </a:lnTo>
                </a:path>
              </a:pathLst>
            </a:custGeom>
            <a:ln w="27465">
              <a:solidFill>
                <a:srgbClr val="800080"/>
              </a:solidFill>
            </a:ln>
          </p:spPr>
          <p:txBody>
            <a:bodyPr wrap="square" lIns="0" tIns="0" rIns="0" bIns="0" rtlCol="0"/>
            <a:lstStyle/>
            <a:p>
              <a:endParaRPr/>
            </a:p>
          </p:txBody>
        </p:sp>
        <p:sp>
          <p:nvSpPr>
            <p:cNvPr id="41" name="object 41"/>
            <p:cNvSpPr/>
            <p:nvPr/>
          </p:nvSpPr>
          <p:spPr>
            <a:xfrm>
              <a:off x="1069612" y="2278531"/>
              <a:ext cx="0" cy="5715"/>
            </a:xfrm>
            <a:custGeom>
              <a:avLst/>
              <a:gdLst/>
              <a:ahLst/>
              <a:cxnLst/>
              <a:rect l="l" t="t" r="r" b="b"/>
              <a:pathLst>
                <a:path h="5714">
                  <a:moveTo>
                    <a:pt x="-13699" y="2730"/>
                  </a:moveTo>
                  <a:lnTo>
                    <a:pt x="13699" y="2730"/>
                  </a:lnTo>
                </a:path>
              </a:pathLst>
            </a:custGeom>
            <a:ln w="5460">
              <a:solidFill>
                <a:srgbClr val="800080"/>
              </a:solidFill>
            </a:ln>
          </p:spPr>
          <p:txBody>
            <a:bodyPr wrap="square" lIns="0" tIns="0" rIns="0" bIns="0" rtlCol="0"/>
            <a:lstStyle/>
            <a:p>
              <a:endParaRPr/>
            </a:p>
          </p:txBody>
        </p:sp>
      </p:grpSp>
      <p:sp>
        <p:nvSpPr>
          <p:cNvPr id="42" name="object 42"/>
          <p:cNvSpPr txBox="1"/>
          <p:nvPr/>
        </p:nvSpPr>
        <p:spPr>
          <a:xfrm>
            <a:off x="7660314" y="4842188"/>
            <a:ext cx="1066165" cy="299720"/>
          </a:xfrm>
          <a:prstGeom prst="rect">
            <a:avLst/>
          </a:prstGeom>
        </p:spPr>
        <p:txBody>
          <a:bodyPr vert="horz" wrap="square" lIns="0" tIns="12065" rIns="0" bIns="0" rtlCol="0">
            <a:spAutoFit/>
          </a:bodyPr>
          <a:lstStyle/>
          <a:p>
            <a:pPr marL="12700">
              <a:spcBef>
                <a:spcPts val="95"/>
              </a:spcBef>
            </a:pPr>
            <a:r>
              <a:rPr spc="-5" dirty="0">
                <a:latin typeface="Arial MT"/>
                <a:cs typeface="Arial MT"/>
              </a:rPr>
              <a:t>(iv)</a:t>
            </a:r>
            <a:r>
              <a:rPr spc="-35" dirty="0">
                <a:latin typeface="Arial MT"/>
                <a:cs typeface="Arial MT"/>
              </a:rPr>
              <a:t> </a:t>
            </a:r>
            <a:r>
              <a:rPr spc="-5" dirty="0">
                <a:latin typeface="Arial MT"/>
                <a:cs typeface="Arial MT"/>
              </a:rPr>
              <a:t>Step</a:t>
            </a:r>
            <a:r>
              <a:rPr spc="-40" dirty="0">
                <a:latin typeface="Arial MT"/>
                <a:cs typeface="Arial MT"/>
              </a:rPr>
              <a:t> </a:t>
            </a:r>
            <a:r>
              <a:rPr spc="-5" dirty="0">
                <a:latin typeface="Arial MT"/>
                <a:cs typeface="Arial MT"/>
              </a:rPr>
              <a:t>3</a:t>
            </a:r>
            <a:endParaRPr>
              <a:latin typeface="Arial MT"/>
              <a:cs typeface="Arial MT"/>
            </a:endParaRPr>
          </a:p>
        </p:txBody>
      </p:sp>
      <p:grpSp>
        <p:nvGrpSpPr>
          <p:cNvPr id="43" name="object 43"/>
          <p:cNvGrpSpPr/>
          <p:nvPr/>
        </p:nvGrpSpPr>
        <p:grpSpPr>
          <a:xfrm>
            <a:off x="6592725" y="1691579"/>
            <a:ext cx="3202940" cy="3047365"/>
            <a:chOff x="5068725" y="1691578"/>
            <a:chExt cx="3202940" cy="3047365"/>
          </a:xfrm>
        </p:grpSpPr>
        <p:sp>
          <p:nvSpPr>
            <p:cNvPr id="44" name="object 44"/>
            <p:cNvSpPr/>
            <p:nvPr/>
          </p:nvSpPr>
          <p:spPr>
            <a:xfrm>
              <a:off x="5070313" y="1693165"/>
              <a:ext cx="3199765" cy="3044190"/>
            </a:xfrm>
            <a:custGeom>
              <a:avLst/>
              <a:gdLst/>
              <a:ahLst/>
              <a:cxnLst/>
              <a:rect l="l" t="t" r="r" b="b"/>
              <a:pathLst>
                <a:path w="3199765" h="3044190">
                  <a:moveTo>
                    <a:pt x="0" y="3043773"/>
                  </a:moveTo>
                  <a:lnTo>
                    <a:pt x="3199557" y="3043773"/>
                  </a:lnTo>
                  <a:lnTo>
                    <a:pt x="3199557" y="0"/>
                  </a:lnTo>
                  <a:lnTo>
                    <a:pt x="0" y="0"/>
                  </a:lnTo>
                  <a:lnTo>
                    <a:pt x="0" y="3043773"/>
                  </a:lnTo>
                  <a:close/>
                </a:path>
              </a:pathLst>
            </a:custGeom>
            <a:ln w="3175">
              <a:solidFill>
                <a:srgbClr val="000000"/>
              </a:solidFill>
            </a:ln>
          </p:spPr>
          <p:txBody>
            <a:bodyPr wrap="square" lIns="0" tIns="0" rIns="0" bIns="0" rtlCol="0"/>
            <a:lstStyle/>
            <a:p>
              <a:endParaRPr/>
            </a:p>
          </p:txBody>
        </p:sp>
        <p:sp>
          <p:nvSpPr>
            <p:cNvPr id="45" name="object 45"/>
            <p:cNvSpPr/>
            <p:nvPr/>
          </p:nvSpPr>
          <p:spPr>
            <a:xfrm>
              <a:off x="5425415" y="3979773"/>
              <a:ext cx="800100" cy="579120"/>
            </a:xfrm>
            <a:custGeom>
              <a:avLst/>
              <a:gdLst/>
              <a:ahLst/>
              <a:cxnLst/>
              <a:rect l="l" t="t" r="r" b="b"/>
              <a:pathLst>
                <a:path w="800100" h="579120">
                  <a:moveTo>
                    <a:pt x="178150" y="311576"/>
                  </a:moveTo>
                  <a:lnTo>
                    <a:pt x="0" y="311576"/>
                  </a:lnTo>
                </a:path>
                <a:path w="800100" h="579120">
                  <a:moveTo>
                    <a:pt x="89830" y="400080"/>
                  </a:moveTo>
                  <a:lnTo>
                    <a:pt x="89830" y="222756"/>
                  </a:lnTo>
                </a:path>
                <a:path w="800100" h="579120">
                  <a:moveTo>
                    <a:pt x="799730" y="311576"/>
                  </a:moveTo>
                  <a:lnTo>
                    <a:pt x="623090" y="311576"/>
                  </a:lnTo>
                </a:path>
                <a:path w="800100" h="579120">
                  <a:moveTo>
                    <a:pt x="711410" y="400080"/>
                  </a:moveTo>
                  <a:lnTo>
                    <a:pt x="711410" y="222756"/>
                  </a:lnTo>
                </a:path>
                <a:path w="800100" h="579120">
                  <a:moveTo>
                    <a:pt x="533259" y="490119"/>
                  </a:moveTo>
                  <a:lnTo>
                    <a:pt x="356314" y="490119"/>
                  </a:lnTo>
                </a:path>
                <a:path w="800100" h="579120">
                  <a:moveTo>
                    <a:pt x="444939" y="578623"/>
                  </a:moveTo>
                  <a:lnTo>
                    <a:pt x="444939" y="400080"/>
                  </a:lnTo>
                </a:path>
                <a:path w="800100" h="579120">
                  <a:moveTo>
                    <a:pt x="444939" y="88477"/>
                  </a:moveTo>
                  <a:lnTo>
                    <a:pt x="266471" y="88477"/>
                  </a:lnTo>
                </a:path>
                <a:path w="800100" h="579120">
                  <a:moveTo>
                    <a:pt x="356314" y="178504"/>
                  </a:moveTo>
                  <a:lnTo>
                    <a:pt x="356314" y="0"/>
                  </a:lnTo>
                </a:path>
              </a:pathLst>
            </a:custGeom>
            <a:ln w="27411">
              <a:solidFill>
                <a:srgbClr val="800000"/>
              </a:solidFill>
            </a:ln>
          </p:spPr>
          <p:txBody>
            <a:bodyPr wrap="square" lIns="0" tIns="0" rIns="0" bIns="0" rtlCol="0"/>
            <a:lstStyle/>
            <a:p>
              <a:endParaRPr/>
            </a:p>
          </p:txBody>
        </p:sp>
        <p:sp>
          <p:nvSpPr>
            <p:cNvPr id="46" name="object 46"/>
            <p:cNvSpPr/>
            <p:nvPr/>
          </p:nvSpPr>
          <p:spPr>
            <a:xfrm>
              <a:off x="5248470" y="1931248"/>
              <a:ext cx="2799715" cy="2671445"/>
            </a:xfrm>
            <a:custGeom>
              <a:avLst/>
              <a:gdLst/>
              <a:ahLst/>
              <a:cxnLst/>
              <a:rect l="l" t="t" r="r" b="b"/>
              <a:pathLst>
                <a:path w="2799715" h="2671445">
                  <a:moveTo>
                    <a:pt x="355095" y="1024199"/>
                  </a:moveTo>
                  <a:lnTo>
                    <a:pt x="176944" y="1024199"/>
                  </a:lnTo>
                </a:path>
                <a:path w="2799715" h="2671445">
                  <a:moveTo>
                    <a:pt x="1999079" y="2025542"/>
                  </a:moveTo>
                  <a:lnTo>
                    <a:pt x="1822362" y="2025542"/>
                  </a:lnTo>
                </a:path>
                <a:path w="2799715" h="2671445">
                  <a:moveTo>
                    <a:pt x="2799127" y="1647150"/>
                  </a:moveTo>
                  <a:lnTo>
                    <a:pt x="2622156" y="1647150"/>
                  </a:lnTo>
                </a:path>
                <a:path w="2799715" h="2671445">
                  <a:moveTo>
                    <a:pt x="1576965" y="2582896"/>
                  </a:moveTo>
                  <a:lnTo>
                    <a:pt x="1398725" y="2582896"/>
                  </a:lnTo>
                </a:path>
                <a:path w="2799715" h="2671445">
                  <a:moveTo>
                    <a:pt x="1601340" y="1525124"/>
                  </a:moveTo>
                  <a:lnTo>
                    <a:pt x="1423100" y="1525124"/>
                  </a:lnTo>
                </a:path>
                <a:path w="2799715" h="2671445">
                  <a:moveTo>
                    <a:pt x="2221624" y="578635"/>
                  </a:moveTo>
                  <a:lnTo>
                    <a:pt x="2043131" y="578635"/>
                  </a:lnTo>
                </a:path>
                <a:path w="2799715" h="2671445">
                  <a:moveTo>
                    <a:pt x="754358" y="1470143"/>
                  </a:moveTo>
                  <a:lnTo>
                    <a:pt x="577413" y="1470143"/>
                  </a:lnTo>
                </a:path>
                <a:path w="2799715" h="2671445">
                  <a:moveTo>
                    <a:pt x="1866541" y="88503"/>
                  </a:moveTo>
                  <a:lnTo>
                    <a:pt x="1688428" y="88503"/>
                  </a:lnTo>
                </a:path>
                <a:path w="2799715" h="2671445">
                  <a:moveTo>
                    <a:pt x="176944" y="1825680"/>
                  </a:moveTo>
                  <a:lnTo>
                    <a:pt x="0" y="1825680"/>
                  </a:lnTo>
                </a:path>
                <a:path w="2799715" h="2671445">
                  <a:moveTo>
                    <a:pt x="399262" y="0"/>
                  </a:moveTo>
                  <a:lnTo>
                    <a:pt x="221098" y="0"/>
                  </a:lnTo>
                </a:path>
                <a:path w="2799715" h="2671445">
                  <a:moveTo>
                    <a:pt x="2576454" y="1224188"/>
                  </a:moveTo>
                  <a:lnTo>
                    <a:pt x="2399864" y="1224188"/>
                  </a:lnTo>
                </a:path>
                <a:path w="2799715" h="2671445">
                  <a:moveTo>
                    <a:pt x="1887869" y="1024199"/>
                  </a:moveTo>
                  <a:lnTo>
                    <a:pt x="1711280" y="1024199"/>
                  </a:lnTo>
                </a:path>
                <a:path w="2799715" h="2671445">
                  <a:moveTo>
                    <a:pt x="1155105" y="1914183"/>
                  </a:moveTo>
                  <a:lnTo>
                    <a:pt x="976675" y="1914183"/>
                  </a:lnTo>
                </a:path>
                <a:path w="2799715" h="2671445">
                  <a:moveTo>
                    <a:pt x="199783" y="2092738"/>
                  </a:moveTo>
                  <a:lnTo>
                    <a:pt x="21315" y="2092738"/>
                  </a:lnTo>
                </a:path>
                <a:path w="2799715" h="2671445">
                  <a:moveTo>
                    <a:pt x="2754567" y="134215"/>
                  </a:moveTo>
                  <a:lnTo>
                    <a:pt x="2576454" y="134215"/>
                  </a:lnTo>
                </a:path>
                <a:path w="2799715" h="2671445">
                  <a:moveTo>
                    <a:pt x="1155105" y="1247044"/>
                  </a:moveTo>
                  <a:lnTo>
                    <a:pt x="976675" y="1247044"/>
                  </a:lnTo>
                </a:path>
                <a:path w="2799715" h="2671445">
                  <a:moveTo>
                    <a:pt x="1421576" y="2227030"/>
                  </a:moveTo>
                  <a:lnTo>
                    <a:pt x="1243464" y="2227030"/>
                  </a:lnTo>
                </a:path>
                <a:path w="2799715" h="2671445">
                  <a:moveTo>
                    <a:pt x="1087821" y="2671399"/>
                  </a:moveTo>
                  <a:lnTo>
                    <a:pt x="911194" y="2671399"/>
                  </a:lnTo>
                </a:path>
              </a:pathLst>
            </a:custGeom>
            <a:ln w="39595">
              <a:solidFill>
                <a:srgbClr val="000080"/>
              </a:solidFill>
            </a:ln>
          </p:spPr>
          <p:txBody>
            <a:bodyPr wrap="square" lIns="0" tIns="0" rIns="0" bIns="0" rtlCol="0"/>
            <a:lstStyle/>
            <a:p>
              <a:endParaRPr/>
            </a:p>
          </p:txBody>
        </p:sp>
        <p:sp>
          <p:nvSpPr>
            <p:cNvPr id="47" name="object 47"/>
            <p:cNvSpPr/>
            <p:nvPr/>
          </p:nvSpPr>
          <p:spPr>
            <a:xfrm>
              <a:off x="5755844" y="3010428"/>
              <a:ext cx="1015365" cy="0"/>
            </a:xfrm>
            <a:custGeom>
              <a:avLst/>
              <a:gdLst/>
              <a:ahLst/>
              <a:cxnLst/>
              <a:rect l="l" t="t" r="r" b="b"/>
              <a:pathLst>
                <a:path w="1015365">
                  <a:moveTo>
                    <a:pt x="0" y="0"/>
                  </a:moveTo>
                  <a:lnTo>
                    <a:pt x="27408" y="0"/>
                  </a:lnTo>
                </a:path>
                <a:path w="1015365">
                  <a:moveTo>
                    <a:pt x="109939" y="0"/>
                  </a:moveTo>
                  <a:lnTo>
                    <a:pt x="137348" y="0"/>
                  </a:lnTo>
                </a:path>
                <a:path w="1015365">
                  <a:moveTo>
                    <a:pt x="219575" y="0"/>
                  </a:moveTo>
                  <a:lnTo>
                    <a:pt x="246984" y="0"/>
                  </a:lnTo>
                </a:path>
                <a:path w="1015365">
                  <a:moveTo>
                    <a:pt x="329210" y="0"/>
                  </a:moveTo>
                  <a:lnTo>
                    <a:pt x="356619" y="0"/>
                  </a:lnTo>
                </a:path>
                <a:path w="1015365">
                  <a:moveTo>
                    <a:pt x="438845" y="0"/>
                  </a:moveTo>
                  <a:lnTo>
                    <a:pt x="466254" y="0"/>
                  </a:lnTo>
                </a:path>
                <a:path w="1015365">
                  <a:moveTo>
                    <a:pt x="548455" y="0"/>
                  </a:moveTo>
                  <a:lnTo>
                    <a:pt x="575877" y="0"/>
                  </a:lnTo>
                </a:path>
                <a:path w="1015365">
                  <a:moveTo>
                    <a:pt x="658395" y="0"/>
                  </a:moveTo>
                  <a:lnTo>
                    <a:pt x="685817" y="0"/>
                  </a:lnTo>
                </a:path>
                <a:path w="1015365">
                  <a:moveTo>
                    <a:pt x="768081" y="0"/>
                  </a:moveTo>
                  <a:lnTo>
                    <a:pt x="795503" y="0"/>
                  </a:lnTo>
                </a:path>
                <a:path w="1015365">
                  <a:moveTo>
                    <a:pt x="877640" y="0"/>
                  </a:moveTo>
                  <a:lnTo>
                    <a:pt x="905062" y="0"/>
                  </a:lnTo>
                </a:path>
                <a:path w="1015365">
                  <a:moveTo>
                    <a:pt x="987326" y="0"/>
                  </a:moveTo>
                  <a:lnTo>
                    <a:pt x="1014748" y="0"/>
                  </a:lnTo>
                </a:path>
              </a:pathLst>
            </a:custGeom>
            <a:ln w="27411">
              <a:solidFill>
                <a:srgbClr val="800080"/>
              </a:solidFill>
            </a:ln>
          </p:spPr>
          <p:txBody>
            <a:bodyPr wrap="square" lIns="0" tIns="0" rIns="0" bIns="0" rtlCol="0"/>
            <a:lstStyle/>
            <a:p>
              <a:endParaRPr/>
            </a:p>
          </p:txBody>
        </p:sp>
        <p:sp>
          <p:nvSpPr>
            <p:cNvPr id="48" name="object 48"/>
            <p:cNvSpPr/>
            <p:nvPr/>
          </p:nvSpPr>
          <p:spPr>
            <a:xfrm>
              <a:off x="6784303" y="2914306"/>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49" name="object 49"/>
            <p:cNvSpPr/>
            <p:nvPr/>
          </p:nvSpPr>
          <p:spPr>
            <a:xfrm>
              <a:off x="6784303" y="2804344"/>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50" name="object 50"/>
            <p:cNvSpPr/>
            <p:nvPr/>
          </p:nvSpPr>
          <p:spPr>
            <a:xfrm>
              <a:off x="6784303" y="2694509"/>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51" name="object 51"/>
            <p:cNvSpPr/>
            <p:nvPr/>
          </p:nvSpPr>
          <p:spPr>
            <a:xfrm>
              <a:off x="6770599" y="2488551"/>
              <a:ext cx="27940" cy="109855"/>
            </a:xfrm>
            <a:custGeom>
              <a:avLst/>
              <a:gdLst/>
              <a:ahLst/>
              <a:cxnLst/>
              <a:rect l="l" t="t" r="r" b="b"/>
              <a:pathLst>
                <a:path w="27940" h="109855">
                  <a:moveTo>
                    <a:pt x="0" y="109835"/>
                  </a:moveTo>
                  <a:lnTo>
                    <a:pt x="27408" y="109835"/>
                  </a:lnTo>
                </a:path>
                <a:path w="27940" h="109855">
                  <a:moveTo>
                    <a:pt x="0" y="0"/>
                  </a:moveTo>
                  <a:lnTo>
                    <a:pt x="27408" y="0"/>
                  </a:lnTo>
                </a:path>
              </a:pathLst>
            </a:custGeom>
            <a:ln w="27427">
              <a:solidFill>
                <a:srgbClr val="800080"/>
              </a:solidFill>
            </a:ln>
          </p:spPr>
          <p:txBody>
            <a:bodyPr wrap="square" lIns="0" tIns="0" rIns="0" bIns="0" rtlCol="0"/>
            <a:lstStyle/>
            <a:p>
              <a:endParaRPr/>
            </a:p>
          </p:txBody>
        </p:sp>
        <p:sp>
          <p:nvSpPr>
            <p:cNvPr id="52" name="object 52"/>
            <p:cNvSpPr/>
            <p:nvPr/>
          </p:nvSpPr>
          <p:spPr>
            <a:xfrm>
              <a:off x="6784303" y="2364875"/>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53" name="object 53"/>
            <p:cNvSpPr/>
            <p:nvPr/>
          </p:nvSpPr>
          <p:spPr>
            <a:xfrm>
              <a:off x="6784303" y="2255040"/>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54" name="object 54"/>
            <p:cNvSpPr/>
            <p:nvPr/>
          </p:nvSpPr>
          <p:spPr>
            <a:xfrm>
              <a:off x="6784303" y="2144824"/>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55" name="object 55"/>
            <p:cNvSpPr/>
            <p:nvPr/>
          </p:nvSpPr>
          <p:spPr>
            <a:xfrm>
              <a:off x="6770599" y="1938866"/>
              <a:ext cx="27940" cy="109855"/>
            </a:xfrm>
            <a:custGeom>
              <a:avLst/>
              <a:gdLst/>
              <a:ahLst/>
              <a:cxnLst/>
              <a:rect l="l" t="t" r="r" b="b"/>
              <a:pathLst>
                <a:path w="27940" h="109855">
                  <a:moveTo>
                    <a:pt x="0" y="109835"/>
                  </a:moveTo>
                  <a:lnTo>
                    <a:pt x="27408" y="109835"/>
                  </a:lnTo>
                </a:path>
                <a:path w="27940" h="109855">
                  <a:moveTo>
                    <a:pt x="0" y="0"/>
                  </a:moveTo>
                  <a:lnTo>
                    <a:pt x="27408" y="0"/>
                  </a:lnTo>
                </a:path>
              </a:pathLst>
            </a:custGeom>
            <a:ln w="27427">
              <a:solidFill>
                <a:srgbClr val="800080"/>
              </a:solidFill>
            </a:ln>
          </p:spPr>
          <p:txBody>
            <a:bodyPr wrap="square" lIns="0" tIns="0" rIns="0" bIns="0" rtlCol="0"/>
            <a:lstStyle/>
            <a:p>
              <a:endParaRPr/>
            </a:p>
          </p:txBody>
        </p:sp>
        <p:sp>
          <p:nvSpPr>
            <p:cNvPr id="56" name="object 56"/>
            <p:cNvSpPr/>
            <p:nvPr/>
          </p:nvSpPr>
          <p:spPr>
            <a:xfrm>
              <a:off x="5755844" y="1865601"/>
              <a:ext cx="1005840" cy="9525"/>
            </a:xfrm>
            <a:custGeom>
              <a:avLst/>
              <a:gdLst/>
              <a:ahLst/>
              <a:cxnLst/>
              <a:rect l="l" t="t" r="r" b="b"/>
              <a:pathLst>
                <a:path w="1005840" h="9525">
                  <a:moveTo>
                    <a:pt x="1005607" y="0"/>
                  </a:moveTo>
                  <a:lnTo>
                    <a:pt x="978186" y="0"/>
                  </a:lnTo>
                </a:path>
                <a:path w="1005840" h="9525">
                  <a:moveTo>
                    <a:pt x="895921" y="0"/>
                  </a:moveTo>
                  <a:lnTo>
                    <a:pt x="868500" y="0"/>
                  </a:lnTo>
                </a:path>
                <a:path w="1005840" h="9525">
                  <a:moveTo>
                    <a:pt x="786362" y="0"/>
                  </a:moveTo>
                  <a:lnTo>
                    <a:pt x="758941" y="0"/>
                  </a:lnTo>
                </a:path>
                <a:path w="1005840" h="9525">
                  <a:moveTo>
                    <a:pt x="676676" y="0"/>
                  </a:moveTo>
                  <a:lnTo>
                    <a:pt x="649255" y="0"/>
                  </a:lnTo>
                </a:path>
                <a:path w="1005840" h="9525">
                  <a:moveTo>
                    <a:pt x="566736" y="0"/>
                  </a:moveTo>
                  <a:lnTo>
                    <a:pt x="539340" y="0"/>
                  </a:lnTo>
                </a:path>
                <a:path w="1005840" h="9525">
                  <a:moveTo>
                    <a:pt x="457114" y="0"/>
                  </a:moveTo>
                  <a:lnTo>
                    <a:pt x="429705" y="0"/>
                  </a:lnTo>
                </a:path>
                <a:path w="1005840" h="9525">
                  <a:moveTo>
                    <a:pt x="347478" y="0"/>
                  </a:moveTo>
                  <a:lnTo>
                    <a:pt x="320069" y="0"/>
                  </a:lnTo>
                </a:path>
                <a:path w="1005840" h="9525">
                  <a:moveTo>
                    <a:pt x="237843" y="0"/>
                  </a:moveTo>
                  <a:lnTo>
                    <a:pt x="210434" y="0"/>
                  </a:lnTo>
                </a:path>
                <a:path w="1005840" h="9525">
                  <a:moveTo>
                    <a:pt x="128208" y="0"/>
                  </a:moveTo>
                  <a:lnTo>
                    <a:pt x="100799" y="0"/>
                  </a:lnTo>
                </a:path>
                <a:path w="1005840" h="9525">
                  <a:moveTo>
                    <a:pt x="18268" y="0"/>
                  </a:moveTo>
                  <a:lnTo>
                    <a:pt x="0" y="0"/>
                  </a:lnTo>
                  <a:lnTo>
                    <a:pt x="0" y="9142"/>
                  </a:lnTo>
                </a:path>
              </a:pathLst>
            </a:custGeom>
            <a:ln w="27411">
              <a:solidFill>
                <a:srgbClr val="800080"/>
              </a:solidFill>
            </a:ln>
          </p:spPr>
          <p:txBody>
            <a:bodyPr wrap="square" lIns="0" tIns="0" rIns="0" bIns="0" rtlCol="0"/>
            <a:lstStyle/>
            <a:p>
              <a:endParaRPr/>
            </a:p>
          </p:txBody>
        </p:sp>
        <p:sp>
          <p:nvSpPr>
            <p:cNvPr id="57" name="object 57"/>
            <p:cNvSpPr/>
            <p:nvPr/>
          </p:nvSpPr>
          <p:spPr>
            <a:xfrm>
              <a:off x="5755844" y="1957151"/>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58" name="object 58"/>
            <p:cNvSpPr/>
            <p:nvPr/>
          </p:nvSpPr>
          <p:spPr>
            <a:xfrm>
              <a:off x="5755844" y="2066987"/>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59" name="object 59"/>
            <p:cNvSpPr/>
            <p:nvPr/>
          </p:nvSpPr>
          <p:spPr>
            <a:xfrm>
              <a:off x="5755844" y="2176949"/>
              <a:ext cx="0" cy="27940"/>
            </a:xfrm>
            <a:custGeom>
              <a:avLst/>
              <a:gdLst/>
              <a:ahLst/>
              <a:cxnLst/>
              <a:rect l="l" t="t" r="r" b="b"/>
              <a:pathLst>
                <a:path h="27939">
                  <a:moveTo>
                    <a:pt x="-13704" y="13840"/>
                  </a:moveTo>
                  <a:lnTo>
                    <a:pt x="13704" y="13840"/>
                  </a:lnTo>
                </a:path>
              </a:pathLst>
            </a:custGeom>
            <a:ln w="27681">
              <a:solidFill>
                <a:srgbClr val="800080"/>
              </a:solidFill>
            </a:ln>
          </p:spPr>
          <p:txBody>
            <a:bodyPr wrap="square" lIns="0" tIns="0" rIns="0" bIns="0" rtlCol="0"/>
            <a:lstStyle/>
            <a:p>
              <a:endParaRPr/>
            </a:p>
          </p:txBody>
        </p:sp>
        <p:sp>
          <p:nvSpPr>
            <p:cNvPr id="60" name="object 60"/>
            <p:cNvSpPr/>
            <p:nvPr/>
          </p:nvSpPr>
          <p:spPr>
            <a:xfrm>
              <a:off x="5755844" y="2287038"/>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61" name="object 61"/>
            <p:cNvSpPr/>
            <p:nvPr/>
          </p:nvSpPr>
          <p:spPr>
            <a:xfrm>
              <a:off x="5755844" y="2397001"/>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62" name="object 62"/>
            <p:cNvSpPr/>
            <p:nvPr/>
          </p:nvSpPr>
          <p:spPr>
            <a:xfrm>
              <a:off x="5755844" y="2506836"/>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63" name="object 63"/>
            <p:cNvSpPr/>
            <p:nvPr/>
          </p:nvSpPr>
          <p:spPr>
            <a:xfrm>
              <a:off x="5755844" y="2616671"/>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64" name="object 64"/>
            <p:cNvSpPr/>
            <p:nvPr/>
          </p:nvSpPr>
          <p:spPr>
            <a:xfrm>
              <a:off x="5755844" y="2726634"/>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65" name="object 65"/>
            <p:cNvSpPr/>
            <p:nvPr/>
          </p:nvSpPr>
          <p:spPr>
            <a:xfrm>
              <a:off x="5755844" y="2836469"/>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66" name="object 66"/>
            <p:cNvSpPr/>
            <p:nvPr/>
          </p:nvSpPr>
          <p:spPr>
            <a:xfrm>
              <a:off x="5755844" y="2946305"/>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grpSp>
      <p:sp>
        <p:nvSpPr>
          <p:cNvPr id="67" name="object 67"/>
          <p:cNvSpPr txBox="1"/>
          <p:nvPr/>
        </p:nvSpPr>
        <p:spPr>
          <a:xfrm>
            <a:off x="7587214" y="2212386"/>
            <a:ext cx="413384" cy="391160"/>
          </a:xfrm>
          <a:prstGeom prst="rect">
            <a:avLst/>
          </a:prstGeom>
        </p:spPr>
        <p:txBody>
          <a:bodyPr vert="horz" wrap="square" lIns="0" tIns="12065" rIns="0" bIns="0" rtlCol="0">
            <a:spAutoFit/>
          </a:bodyPr>
          <a:lstStyle/>
          <a:p>
            <a:pPr marL="12700">
              <a:spcBef>
                <a:spcPts val="95"/>
              </a:spcBef>
            </a:pPr>
            <a:r>
              <a:rPr sz="2400" spc="-10" dirty="0">
                <a:latin typeface="Arial MT"/>
                <a:cs typeface="Arial MT"/>
              </a:rPr>
              <a:t>R1</a:t>
            </a:r>
            <a:endParaRPr sz="2400">
              <a:latin typeface="Arial MT"/>
              <a:cs typeface="Arial MT"/>
            </a:endParaRPr>
          </a:p>
        </p:txBody>
      </p:sp>
      <p:grpSp>
        <p:nvGrpSpPr>
          <p:cNvPr id="68" name="object 68"/>
          <p:cNvGrpSpPr/>
          <p:nvPr/>
        </p:nvGrpSpPr>
        <p:grpSpPr>
          <a:xfrm>
            <a:off x="6547718" y="2274849"/>
            <a:ext cx="3260090" cy="2466975"/>
            <a:chOff x="5023718" y="2274848"/>
            <a:chExt cx="3260090" cy="2466975"/>
          </a:xfrm>
        </p:grpSpPr>
        <p:sp>
          <p:nvSpPr>
            <p:cNvPr id="69" name="object 69"/>
            <p:cNvSpPr/>
            <p:nvPr/>
          </p:nvSpPr>
          <p:spPr>
            <a:xfrm>
              <a:off x="7355585" y="4727784"/>
              <a:ext cx="905510" cy="0"/>
            </a:xfrm>
            <a:custGeom>
              <a:avLst/>
              <a:gdLst/>
              <a:ahLst/>
              <a:cxnLst/>
              <a:rect l="l" t="t" r="r" b="b"/>
              <a:pathLst>
                <a:path w="905509">
                  <a:moveTo>
                    <a:pt x="0" y="0"/>
                  </a:moveTo>
                  <a:lnTo>
                    <a:pt x="27421" y="0"/>
                  </a:lnTo>
                </a:path>
                <a:path w="905509">
                  <a:moveTo>
                    <a:pt x="109686" y="0"/>
                  </a:moveTo>
                  <a:lnTo>
                    <a:pt x="137361" y="0"/>
                  </a:lnTo>
                </a:path>
                <a:path w="905509">
                  <a:moveTo>
                    <a:pt x="219626" y="0"/>
                  </a:moveTo>
                  <a:lnTo>
                    <a:pt x="247047" y="0"/>
                  </a:lnTo>
                </a:path>
                <a:path w="905509">
                  <a:moveTo>
                    <a:pt x="329185" y="0"/>
                  </a:moveTo>
                  <a:lnTo>
                    <a:pt x="356606" y="0"/>
                  </a:lnTo>
                </a:path>
                <a:path w="905509">
                  <a:moveTo>
                    <a:pt x="438871" y="0"/>
                  </a:moveTo>
                  <a:lnTo>
                    <a:pt x="466292" y="0"/>
                  </a:lnTo>
                </a:path>
                <a:path w="905509">
                  <a:moveTo>
                    <a:pt x="548557" y="0"/>
                  </a:moveTo>
                  <a:lnTo>
                    <a:pt x="575978" y="0"/>
                  </a:lnTo>
                </a:path>
                <a:path w="905509">
                  <a:moveTo>
                    <a:pt x="658497" y="0"/>
                  </a:moveTo>
                  <a:lnTo>
                    <a:pt x="685918" y="0"/>
                  </a:lnTo>
                </a:path>
                <a:path w="905509">
                  <a:moveTo>
                    <a:pt x="768056" y="0"/>
                  </a:moveTo>
                  <a:lnTo>
                    <a:pt x="795477" y="0"/>
                  </a:lnTo>
                </a:path>
                <a:path w="905509">
                  <a:moveTo>
                    <a:pt x="877742" y="0"/>
                  </a:moveTo>
                  <a:lnTo>
                    <a:pt x="905163" y="0"/>
                  </a:lnTo>
                </a:path>
              </a:pathLst>
            </a:custGeom>
            <a:ln w="27411">
              <a:solidFill>
                <a:srgbClr val="800080"/>
              </a:solidFill>
            </a:ln>
          </p:spPr>
          <p:txBody>
            <a:bodyPr wrap="square" lIns="0" tIns="0" rIns="0" bIns="0" rtlCol="0"/>
            <a:lstStyle/>
            <a:p>
              <a:endParaRPr/>
            </a:p>
          </p:txBody>
        </p:sp>
        <p:sp>
          <p:nvSpPr>
            <p:cNvPr id="70" name="object 70"/>
            <p:cNvSpPr/>
            <p:nvPr/>
          </p:nvSpPr>
          <p:spPr>
            <a:xfrm>
              <a:off x="8256185" y="4421058"/>
              <a:ext cx="27940" cy="220345"/>
            </a:xfrm>
            <a:custGeom>
              <a:avLst/>
              <a:gdLst/>
              <a:ahLst/>
              <a:cxnLst/>
              <a:rect l="l" t="t" r="r" b="b"/>
              <a:pathLst>
                <a:path w="27940" h="220345">
                  <a:moveTo>
                    <a:pt x="0" y="219746"/>
                  </a:moveTo>
                  <a:lnTo>
                    <a:pt x="27408" y="219746"/>
                  </a:lnTo>
                </a:path>
                <a:path w="27940" h="220345">
                  <a:moveTo>
                    <a:pt x="0" y="109873"/>
                  </a:moveTo>
                  <a:lnTo>
                    <a:pt x="27408" y="109873"/>
                  </a:lnTo>
                </a:path>
                <a:path w="27940" h="220345">
                  <a:moveTo>
                    <a:pt x="0" y="0"/>
                  </a:moveTo>
                  <a:lnTo>
                    <a:pt x="27408" y="0"/>
                  </a:lnTo>
                </a:path>
              </a:pathLst>
            </a:custGeom>
            <a:ln w="27477">
              <a:solidFill>
                <a:srgbClr val="800080"/>
              </a:solidFill>
            </a:ln>
          </p:spPr>
          <p:txBody>
            <a:bodyPr wrap="square" lIns="0" tIns="0" rIns="0" bIns="0" rtlCol="0"/>
            <a:lstStyle/>
            <a:p>
              <a:endParaRPr/>
            </a:p>
          </p:txBody>
        </p:sp>
        <p:sp>
          <p:nvSpPr>
            <p:cNvPr id="71" name="object 71"/>
            <p:cNvSpPr/>
            <p:nvPr/>
          </p:nvSpPr>
          <p:spPr>
            <a:xfrm>
              <a:off x="8269889" y="4297458"/>
              <a:ext cx="0" cy="27940"/>
            </a:xfrm>
            <a:custGeom>
              <a:avLst/>
              <a:gdLst/>
              <a:ahLst/>
              <a:cxnLst/>
              <a:rect l="l" t="t" r="r" b="b"/>
              <a:pathLst>
                <a:path h="27939">
                  <a:moveTo>
                    <a:pt x="-13704" y="13732"/>
                  </a:moveTo>
                  <a:lnTo>
                    <a:pt x="13704" y="13732"/>
                  </a:lnTo>
                </a:path>
              </a:pathLst>
            </a:custGeom>
            <a:ln w="27465">
              <a:solidFill>
                <a:srgbClr val="800080"/>
              </a:solidFill>
            </a:ln>
          </p:spPr>
          <p:txBody>
            <a:bodyPr wrap="square" lIns="0" tIns="0" rIns="0" bIns="0" rtlCol="0"/>
            <a:lstStyle/>
            <a:p>
              <a:endParaRPr/>
            </a:p>
          </p:txBody>
        </p:sp>
        <p:sp>
          <p:nvSpPr>
            <p:cNvPr id="72" name="object 72"/>
            <p:cNvSpPr/>
            <p:nvPr/>
          </p:nvSpPr>
          <p:spPr>
            <a:xfrm>
              <a:off x="8269889" y="4187280"/>
              <a:ext cx="0" cy="27940"/>
            </a:xfrm>
            <a:custGeom>
              <a:avLst/>
              <a:gdLst/>
              <a:ahLst/>
              <a:cxnLst/>
              <a:rect l="l" t="t" r="r" b="b"/>
              <a:pathLst>
                <a:path h="27939">
                  <a:moveTo>
                    <a:pt x="-13704" y="13884"/>
                  </a:moveTo>
                  <a:lnTo>
                    <a:pt x="13704" y="13884"/>
                  </a:lnTo>
                </a:path>
              </a:pathLst>
            </a:custGeom>
            <a:ln w="27769">
              <a:solidFill>
                <a:srgbClr val="800080"/>
              </a:solidFill>
            </a:ln>
          </p:spPr>
          <p:txBody>
            <a:bodyPr wrap="square" lIns="0" tIns="0" rIns="0" bIns="0" rtlCol="0"/>
            <a:lstStyle/>
            <a:p>
              <a:endParaRPr/>
            </a:p>
          </p:txBody>
        </p:sp>
        <p:sp>
          <p:nvSpPr>
            <p:cNvPr id="73" name="object 73"/>
            <p:cNvSpPr/>
            <p:nvPr/>
          </p:nvSpPr>
          <p:spPr>
            <a:xfrm>
              <a:off x="8269889" y="4077406"/>
              <a:ext cx="0" cy="27940"/>
            </a:xfrm>
            <a:custGeom>
              <a:avLst/>
              <a:gdLst/>
              <a:ahLst/>
              <a:cxnLst/>
              <a:rect l="l" t="t" r="r" b="b"/>
              <a:pathLst>
                <a:path h="27939">
                  <a:moveTo>
                    <a:pt x="-13704" y="13732"/>
                  </a:moveTo>
                  <a:lnTo>
                    <a:pt x="13704" y="13732"/>
                  </a:lnTo>
                </a:path>
              </a:pathLst>
            </a:custGeom>
            <a:ln w="27465">
              <a:solidFill>
                <a:srgbClr val="800080"/>
              </a:solidFill>
            </a:ln>
          </p:spPr>
          <p:txBody>
            <a:bodyPr wrap="square" lIns="0" tIns="0" rIns="0" bIns="0" rtlCol="0"/>
            <a:lstStyle/>
            <a:p>
              <a:endParaRPr/>
            </a:p>
          </p:txBody>
        </p:sp>
        <p:sp>
          <p:nvSpPr>
            <p:cNvPr id="74" name="object 74"/>
            <p:cNvSpPr/>
            <p:nvPr/>
          </p:nvSpPr>
          <p:spPr>
            <a:xfrm>
              <a:off x="8269889" y="3967583"/>
              <a:ext cx="0" cy="27940"/>
            </a:xfrm>
            <a:custGeom>
              <a:avLst/>
              <a:gdLst/>
              <a:ahLst/>
              <a:cxnLst/>
              <a:rect l="l" t="t" r="r" b="b"/>
              <a:pathLst>
                <a:path h="27939">
                  <a:moveTo>
                    <a:pt x="-13704" y="13707"/>
                  </a:moveTo>
                  <a:lnTo>
                    <a:pt x="13704" y="13707"/>
                  </a:lnTo>
                </a:path>
              </a:pathLst>
            </a:custGeom>
            <a:ln w="27414">
              <a:solidFill>
                <a:srgbClr val="800080"/>
              </a:solidFill>
            </a:ln>
          </p:spPr>
          <p:txBody>
            <a:bodyPr wrap="square" lIns="0" tIns="0" rIns="0" bIns="0" rtlCol="0"/>
            <a:lstStyle/>
            <a:p>
              <a:endParaRPr/>
            </a:p>
          </p:txBody>
        </p:sp>
        <p:sp>
          <p:nvSpPr>
            <p:cNvPr id="75" name="object 75"/>
            <p:cNvSpPr/>
            <p:nvPr/>
          </p:nvSpPr>
          <p:spPr>
            <a:xfrm>
              <a:off x="8269889" y="3857621"/>
              <a:ext cx="0" cy="27940"/>
            </a:xfrm>
            <a:custGeom>
              <a:avLst/>
              <a:gdLst/>
              <a:ahLst/>
              <a:cxnLst/>
              <a:rect l="l" t="t" r="r" b="b"/>
              <a:pathLst>
                <a:path h="27939">
                  <a:moveTo>
                    <a:pt x="-13704" y="13777"/>
                  </a:moveTo>
                  <a:lnTo>
                    <a:pt x="13704" y="13777"/>
                  </a:lnTo>
                </a:path>
              </a:pathLst>
            </a:custGeom>
            <a:ln w="27554">
              <a:solidFill>
                <a:srgbClr val="800080"/>
              </a:solidFill>
            </a:ln>
          </p:spPr>
          <p:txBody>
            <a:bodyPr wrap="square" lIns="0" tIns="0" rIns="0" bIns="0" rtlCol="0"/>
            <a:lstStyle/>
            <a:p>
              <a:endParaRPr/>
            </a:p>
          </p:txBody>
        </p:sp>
        <p:sp>
          <p:nvSpPr>
            <p:cNvPr id="76" name="object 76"/>
            <p:cNvSpPr/>
            <p:nvPr/>
          </p:nvSpPr>
          <p:spPr>
            <a:xfrm>
              <a:off x="7384530" y="3755404"/>
              <a:ext cx="885825" cy="20320"/>
            </a:xfrm>
            <a:custGeom>
              <a:avLst/>
              <a:gdLst/>
              <a:ahLst/>
              <a:cxnLst/>
              <a:rect l="l" t="t" r="r" b="b"/>
              <a:pathLst>
                <a:path w="885825" h="20320">
                  <a:moveTo>
                    <a:pt x="885359" y="19808"/>
                  </a:moveTo>
                  <a:lnTo>
                    <a:pt x="885359" y="0"/>
                  </a:lnTo>
                  <a:lnTo>
                    <a:pt x="877742" y="0"/>
                  </a:lnTo>
                </a:path>
                <a:path w="885825" h="20320">
                  <a:moveTo>
                    <a:pt x="795477" y="0"/>
                  </a:moveTo>
                  <a:lnTo>
                    <a:pt x="768056" y="0"/>
                  </a:lnTo>
                </a:path>
                <a:path w="885825" h="20320">
                  <a:moveTo>
                    <a:pt x="685791" y="0"/>
                  </a:moveTo>
                  <a:lnTo>
                    <a:pt x="658497" y="0"/>
                  </a:lnTo>
                </a:path>
                <a:path w="885825" h="20320">
                  <a:moveTo>
                    <a:pt x="575851" y="0"/>
                  </a:moveTo>
                  <a:lnTo>
                    <a:pt x="548557" y="0"/>
                  </a:lnTo>
                </a:path>
                <a:path w="885825" h="20320">
                  <a:moveTo>
                    <a:pt x="466292" y="0"/>
                  </a:moveTo>
                  <a:lnTo>
                    <a:pt x="438871" y="0"/>
                  </a:lnTo>
                </a:path>
                <a:path w="885825" h="20320">
                  <a:moveTo>
                    <a:pt x="356606" y="0"/>
                  </a:moveTo>
                  <a:lnTo>
                    <a:pt x="329185" y="0"/>
                  </a:lnTo>
                </a:path>
                <a:path w="885825" h="20320">
                  <a:moveTo>
                    <a:pt x="247047" y="0"/>
                  </a:moveTo>
                  <a:lnTo>
                    <a:pt x="219626" y="0"/>
                  </a:lnTo>
                </a:path>
                <a:path w="885825" h="20320">
                  <a:moveTo>
                    <a:pt x="137361" y="0"/>
                  </a:moveTo>
                  <a:lnTo>
                    <a:pt x="109939" y="0"/>
                  </a:lnTo>
                </a:path>
                <a:path w="885825" h="20320">
                  <a:moveTo>
                    <a:pt x="27421" y="0"/>
                  </a:moveTo>
                  <a:lnTo>
                    <a:pt x="0" y="0"/>
                  </a:lnTo>
                </a:path>
              </a:pathLst>
            </a:custGeom>
            <a:ln w="27411">
              <a:solidFill>
                <a:srgbClr val="800080"/>
              </a:solidFill>
            </a:ln>
          </p:spPr>
          <p:txBody>
            <a:bodyPr wrap="square" lIns="0" tIns="0" rIns="0" bIns="0" rtlCol="0"/>
            <a:lstStyle/>
            <a:p>
              <a:endParaRPr/>
            </a:p>
          </p:txBody>
        </p:sp>
        <p:sp>
          <p:nvSpPr>
            <p:cNvPr id="77" name="object 77"/>
            <p:cNvSpPr/>
            <p:nvPr/>
          </p:nvSpPr>
          <p:spPr>
            <a:xfrm>
              <a:off x="7341880" y="3822575"/>
              <a:ext cx="27940" cy="109855"/>
            </a:xfrm>
            <a:custGeom>
              <a:avLst/>
              <a:gdLst/>
              <a:ahLst/>
              <a:cxnLst/>
              <a:rect l="l" t="t" r="r" b="b"/>
              <a:pathLst>
                <a:path w="27940" h="109854">
                  <a:moveTo>
                    <a:pt x="0" y="0"/>
                  </a:moveTo>
                  <a:lnTo>
                    <a:pt x="27408" y="0"/>
                  </a:lnTo>
                </a:path>
                <a:path w="27940" h="109854">
                  <a:moveTo>
                    <a:pt x="0" y="109835"/>
                  </a:moveTo>
                  <a:lnTo>
                    <a:pt x="27408" y="109835"/>
                  </a:lnTo>
                </a:path>
              </a:pathLst>
            </a:custGeom>
            <a:ln w="27427">
              <a:solidFill>
                <a:srgbClr val="800080"/>
              </a:solidFill>
            </a:ln>
          </p:spPr>
          <p:txBody>
            <a:bodyPr wrap="square" lIns="0" tIns="0" rIns="0" bIns="0" rtlCol="0"/>
            <a:lstStyle/>
            <a:p>
              <a:endParaRPr/>
            </a:p>
          </p:txBody>
        </p:sp>
        <p:sp>
          <p:nvSpPr>
            <p:cNvPr id="78" name="object 78"/>
            <p:cNvSpPr/>
            <p:nvPr/>
          </p:nvSpPr>
          <p:spPr>
            <a:xfrm>
              <a:off x="7341880" y="4042303"/>
              <a:ext cx="27940" cy="440055"/>
            </a:xfrm>
            <a:custGeom>
              <a:avLst/>
              <a:gdLst/>
              <a:ahLst/>
              <a:cxnLst/>
              <a:rect l="l" t="t" r="r" b="b"/>
              <a:pathLst>
                <a:path w="27940" h="440054">
                  <a:moveTo>
                    <a:pt x="0" y="0"/>
                  </a:moveTo>
                  <a:lnTo>
                    <a:pt x="27408" y="0"/>
                  </a:lnTo>
                </a:path>
                <a:path w="27940" h="440054">
                  <a:moveTo>
                    <a:pt x="0" y="109873"/>
                  </a:moveTo>
                  <a:lnTo>
                    <a:pt x="27408" y="109873"/>
                  </a:lnTo>
                </a:path>
                <a:path w="27940" h="440054">
                  <a:moveTo>
                    <a:pt x="0" y="220051"/>
                  </a:moveTo>
                  <a:lnTo>
                    <a:pt x="27408" y="220051"/>
                  </a:lnTo>
                </a:path>
                <a:path w="27940" h="440054">
                  <a:moveTo>
                    <a:pt x="0" y="329925"/>
                  </a:moveTo>
                  <a:lnTo>
                    <a:pt x="27408" y="329925"/>
                  </a:lnTo>
                </a:path>
                <a:path w="27940" h="440054">
                  <a:moveTo>
                    <a:pt x="0" y="439798"/>
                  </a:moveTo>
                  <a:lnTo>
                    <a:pt x="27408" y="439798"/>
                  </a:lnTo>
                </a:path>
              </a:pathLst>
            </a:custGeom>
            <a:ln w="27465">
              <a:solidFill>
                <a:srgbClr val="800080"/>
              </a:solidFill>
            </a:ln>
          </p:spPr>
          <p:txBody>
            <a:bodyPr wrap="square" lIns="0" tIns="0" rIns="0" bIns="0" rtlCol="0"/>
            <a:lstStyle/>
            <a:p>
              <a:endParaRPr/>
            </a:p>
          </p:txBody>
        </p:sp>
        <p:sp>
          <p:nvSpPr>
            <p:cNvPr id="79" name="object 79"/>
            <p:cNvSpPr/>
            <p:nvPr/>
          </p:nvSpPr>
          <p:spPr>
            <a:xfrm>
              <a:off x="7341880" y="4591975"/>
              <a:ext cx="27940" cy="110489"/>
            </a:xfrm>
            <a:custGeom>
              <a:avLst/>
              <a:gdLst/>
              <a:ahLst/>
              <a:cxnLst/>
              <a:rect l="l" t="t" r="r" b="b"/>
              <a:pathLst>
                <a:path w="27940" h="110489">
                  <a:moveTo>
                    <a:pt x="0" y="0"/>
                  </a:moveTo>
                  <a:lnTo>
                    <a:pt x="27408" y="0"/>
                  </a:lnTo>
                </a:path>
                <a:path w="27940" h="110489">
                  <a:moveTo>
                    <a:pt x="0" y="109873"/>
                  </a:moveTo>
                  <a:lnTo>
                    <a:pt x="27408" y="109873"/>
                  </a:lnTo>
                </a:path>
              </a:pathLst>
            </a:custGeom>
            <a:ln w="27465">
              <a:solidFill>
                <a:srgbClr val="800080"/>
              </a:solidFill>
            </a:ln>
          </p:spPr>
          <p:txBody>
            <a:bodyPr wrap="square" lIns="0" tIns="0" rIns="0" bIns="0" rtlCol="0"/>
            <a:lstStyle/>
            <a:p>
              <a:endParaRPr/>
            </a:p>
          </p:txBody>
        </p:sp>
        <p:sp>
          <p:nvSpPr>
            <p:cNvPr id="80" name="object 80"/>
            <p:cNvSpPr/>
            <p:nvPr/>
          </p:nvSpPr>
          <p:spPr>
            <a:xfrm>
              <a:off x="5070313" y="4727784"/>
              <a:ext cx="1234440" cy="0"/>
            </a:xfrm>
            <a:custGeom>
              <a:avLst/>
              <a:gdLst/>
              <a:ahLst/>
              <a:cxnLst/>
              <a:rect l="l" t="t" r="r" b="b"/>
              <a:pathLst>
                <a:path w="1234439">
                  <a:moveTo>
                    <a:pt x="0" y="0"/>
                  </a:moveTo>
                  <a:lnTo>
                    <a:pt x="27408" y="0"/>
                  </a:lnTo>
                </a:path>
                <a:path w="1234439">
                  <a:moveTo>
                    <a:pt x="109641" y="0"/>
                  </a:moveTo>
                  <a:lnTo>
                    <a:pt x="137050" y="0"/>
                  </a:lnTo>
                </a:path>
                <a:path w="1234439">
                  <a:moveTo>
                    <a:pt x="219276" y="0"/>
                  </a:moveTo>
                  <a:lnTo>
                    <a:pt x="246990" y="0"/>
                  </a:lnTo>
                </a:path>
                <a:path w="1234439">
                  <a:moveTo>
                    <a:pt x="329216" y="0"/>
                  </a:moveTo>
                  <a:lnTo>
                    <a:pt x="356625" y="0"/>
                  </a:lnTo>
                </a:path>
                <a:path w="1234439">
                  <a:moveTo>
                    <a:pt x="438852" y="0"/>
                  </a:moveTo>
                  <a:lnTo>
                    <a:pt x="466260" y="0"/>
                  </a:lnTo>
                </a:path>
                <a:path w="1234439">
                  <a:moveTo>
                    <a:pt x="548487" y="0"/>
                  </a:moveTo>
                  <a:lnTo>
                    <a:pt x="575896" y="0"/>
                  </a:lnTo>
                </a:path>
                <a:path w="1234439">
                  <a:moveTo>
                    <a:pt x="658122" y="0"/>
                  </a:moveTo>
                  <a:lnTo>
                    <a:pt x="685531" y="0"/>
                  </a:lnTo>
                </a:path>
                <a:path w="1234439">
                  <a:moveTo>
                    <a:pt x="767757" y="0"/>
                  </a:moveTo>
                  <a:lnTo>
                    <a:pt x="795471" y="0"/>
                  </a:lnTo>
                </a:path>
                <a:path w="1234439">
                  <a:moveTo>
                    <a:pt x="877697" y="0"/>
                  </a:moveTo>
                  <a:lnTo>
                    <a:pt x="905106" y="0"/>
                  </a:lnTo>
                </a:path>
                <a:path w="1234439">
                  <a:moveTo>
                    <a:pt x="987333" y="0"/>
                  </a:moveTo>
                  <a:lnTo>
                    <a:pt x="1014741" y="0"/>
                  </a:lnTo>
                </a:path>
                <a:path w="1234439">
                  <a:moveTo>
                    <a:pt x="1096968" y="0"/>
                  </a:moveTo>
                  <a:lnTo>
                    <a:pt x="1124377" y="0"/>
                  </a:lnTo>
                </a:path>
                <a:path w="1234439">
                  <a:moveTo>
                    <a:pt x="1206603" y="0"/>
                  </a:moveTo>
                  <a:lnTo>
                    <a:pt x="1233987" y="0"/>
                  </a:lnTo>
                </a:path>
              </a:pathLst>
            </a:custGeom>
            <a:ln w="27411">
              <a:solidFill>
                <a:srgbClr val="800080"/>
              </a:solidFill>
            </a:ln>
          </p:spPr>
          <p:txBody>
            <a:bodyPr wrap="square" lIns="0" tIns="0" rIns="0" bIns="0" rtlCol="0"/>
            <a:lstStyle/>
            <a:p>
              <a:endParaRPr/>
            </a:p>
          </p:txBody>
        </p:sp>
        <p:sp>
          <p:nvSpPr>
            <p:cNvPr id="81" name="object 81"/>
            <p:cNvSpPr/>
            <p:nvPr/>
          </p:nvSpPr>
          <p:spPr>
            <a:xfrm>
              <a:off x="6369813" y="4601130"/>
              <a:ext cx="27940" cy="110489"/>
            </a:xfrm>
            <a:custGeom>
              <a:avLst/>
              <a:gdLst/>
              <a:ahLst/>
              <a:cxnLst/>
              <a:rect l="l" t="t" r="r" b="b"/>
              <a:pathLst>
                <a:path w="27939" h="110489">
                  <a:moveTo>
                    <a:pt x="0" y="109873"/>
                  </a:moveTo>
                  <a:lnTo>
                    <a:pt x="27408" y="109873"/>
                  </a:lnTo>
                </a:path>
                <a:path w="27939" h="110489">
                  <a:moveTo>
                    <a:pt x="0" y="0"/>
                  </a:moveTo>
                  <a:lnTo>
                    <a:pt x="27408" y="0"/>
                  </a:lnTo>
                </a:path>
              </a:pathLst>
            </a:custGeom>
            <a:ln w="27465">
              <a:solidFill>
                <a:srgbClr val="800080"/>
              </a:solidFill>
            </a:ln>
          </p:spPr>
          <p:txBody>
            <a:bodyPr wrap="square" lIns="0" tIns="0" rIns="0" bIns="0" rtlCol="0"/>
            <a:lstStyle/>
            <a:p>
              <a:endParaRPr/>
            </a:p>
          </p:txBody>
        </p:sp>
        <p:sp>
          <p:nvSpPr>
            <p:cNvPr id="82" name="object 82"/>
            <p:cNvSpPr/>
            <p:nvPr/>
          </p:nvSpPr>
          <p:spPr>
            <a:xfrm>
              <a:off x="6383518" y="4477524"/>
              <a:ext cx="0" cy="27940"/>
            </a:xfrm>
            <a:custGeom>
              <a:avLst/>
              <a:gdLst/>
              <a:ahLst/>
              <a:cxnLst/>
              <a:rect l="l" t="t" r="r" b="b"/>
              <a:pathLst>
                <a:path h="27939">
                  <a:moveTo>
                    <a:pt x="-13704" y="13732"/>
                  </a:moveTo>
                  <a:lnTo>
                    <a:pt x="13704" y="13732"/>
                  </a:lnTo>
                </a:path>
              </a:pathLst>
            </a:custGeom>
            <a:ln w="27465">
              <a:solidFill>
                <a:srgbClr val="800080"/>
              </a:solidFill>
            </a:ln>
          </p:spPr>
          <p:txBody>
            <a:bodyPr wrap="square" lIns="0" tIns="0" rIns="0" bIns="0" rtlCol="0"/>
            <a:lstStyle/>
            <a:p>
              <a:endParaRPr/>
            </a:p>
          </p:txBody>
        </p:sp>
        <p:sp>
          <p:nvSpPr>
            <p:cNvPr id="83" name="object 83"/>
            <p:cNvSpPr/>
            <p:nvPr/>
          </p:nvSpPr>
          <p:spPr>
            <a:xfrm>
              <a:off x="6369813" y="4271510"/>
              <a:ext cx="27940" cy="110489"/>
            </a:xfrm>
            <a:custGeom>
              <a:avLst/>
              <a:gdLst/>
              <a:ahLst/>
              <a:cxnLst/>
              <a:rect l="l" t="t" r="r" b="b"/>
              <a:pathLst>
                <a:path w="27939" h="110489">
                  <a:moveTo>
                    <a:pt x="0" y="109873"/>
                  </a:moveTo>
                  <a:lnTo>
                    <a:pt x="27408" y="109873"/>
                  </a:lnTo>
                </a:path>
                <a:path w="27939" h="110489">
                  <a:moveTo>
                    <a:pt x="0" y="0"/>
                  </a:moveTo>
                  <a:lnTo>
                    <a:pt x="27408" y="0"/>
                  </a:lnTo>
                </a:path>
              </a:pathLst>
            </a:custGeom>
            <a:ln w="27465">
              <a:solidFill>
                <a:srgbClr val="800080"/>
              </a:solidFill>
            </a:ln>
          </p:spPr>
          <p:txBody>
            <a:bodyPr wrap="square" lIns="0" tIns="0" rIns="0" bIns="0" rtlCol="0"/>
            <a:lstStyle/>
            <a:p>
              <a:endParaRPr/>
            </a:p>
          </p:txBody>
        </p:sp>
        <p:sp>
          <p:nvSpPr>
            <p:cNvPr id="84" name="object 84"/>
            <p:cNvSpPr/>
            <p:nvPr/>
          </p:nvSpPr>
          <p:spPr>
            <a:xfrm>
              <a:off x="6383518" y="4147599"/>
              <a:ext cx="0" cy="27940"/>
            </a:xfrm>
            <a:custGeom>
              <a:avLst/>
              <a:gdLst/>
              <a:ahLst/>
              <a:cxnLst/>
              <a:rect l="l" t="t" r="r" b="b"/>
              <a:pathLst>
                <a:path h="27939">
                  <a:moveTo>
                    <a:pt x="-13704" y="13732"/>
                  </a:moveTo>
                  <a:lnTo>
                    <a:pt x="13704" y="13732"/>
                  </a:lnTo>
                </a:path>
              </a:pathLst>
            </a:custGeom>
            <a:ln w="27465">
              <a:solidFill>
                <a:srgbClr val="800080"/>
              </a:solidFill>
            </a:ln>
          </p:spPr>
          <p:txBody>
            <a:bodyPr wrap="square" lIns="0" tIns="0" rIns="0" bIns="0" rtlCol="0"/>
            <a:lstStyle/>
            <a:p>
              <a:endParaRPr/>
            </a:p>
          </p:txBody>
        </p:sp>
        <p:sp>
          <p:nvSpPr>
            <p:cNvPr id="85" name="object 85"/>
            <p:cNvSpPr/>
            <p:nvPr/>
          </p:nvSpPr>
          <p:spPr>
            <a:xfrm>
              <a:off x="6383518" y="4037726"/>
              <a:ext cx="0" cy="27940"/>
            </a:xfrm>
            <a:custGeom>
              <a:avLst/>
              <a:gdLst/>
              <a:ahLst/>
              <a:cxnLst/>
              <a:rect l="l" t="t" r="r" b="b"/>
              <a:pathLst>
                <a:path h="27939">
                  <a:moveTo>
                    <a:pt x="-13704" y="13732"/>
                  </a:moveTo>
                  <a:lnTo>
                    <a:pt x="13704" y="13732"/>
                  </a:lnTo>
                </a:path>
              </a:pathLst>
            </a:custGeom>
            <a:ln w="27465">
              <a:solidFill>
                <a:srgbClr val="800080"/>
              </a:solidFill>
            </a:ln>
          </p:spPr>
          <p:txBody>
            <a:bodyPr wrap="square" lIns="0" tIns="0" rIns="0" bIns="0" rtlCol="0"/>
            <a:lstStyle/>
            <a:p>
              <a:endParaRPr/>
            </a:p>
          </p:txBody>
        </p:sp>
        <p:sp>
          <p:nvSpPr>
            <p:cNvPr id="86" name="object 86"/>
            <p:cNvSpPr/>
            <p:nvPr/>
          </p:nvSpPr>
          <p:spPr>
            <a:xfrm>
              <a:off x="6383518" y="3927839"/>
              <a:ext cx="0" cy="27940"/>
            </a:xfrm>
            <a:custGeom>
              <a:avLst/>
              <a:gdLst/>
              <a:ahLst/>
              <a:cxnLst/>
              <a:rect l="l" t="t" r="r" b="b"/>
              <a:pathLst>
                <a:path h="27939">
                  <a:moveTo>
                    <a:pt x="-13704" y="13713"/>
                  </a:moveTo>
                  <a:lnTo>
                    <a:pt x="13704" y="13713"/>
                  </a:lnTo>
                </a:path>
              </a:pathLst>
            </a:custGeom>
            <a:ln w="27427">
              <a:solidFill>
                <a:srgbClr val="800080"/>
              </a:solidFill>
            </a:ln>
          </p:spPr>
          <p:txBody>
            <a:bodyPr wrap="square" lIns="0" tIns="0" rIns="0" bIns="0" rtlCol="0"/>
            <a:lstStyle/>
            <a:p>
              <a:endParaRPr/>
            </a:p>
          </p:txBody>
        </p:sp>
        <p:sp>
          <p:nvSpPr>
            <p:cNvPr id="87" name="object 87"/>
            <p:cNvSpPr/>
            <p:nvPr/>
          </p:nvSpPr>
          <p:spPr>
            <a:xfrm>
              <a:off x="5070313" y="3926316"/>
              <a:ext cx="1232535" cy="1905"/>
            </a:xfrm>
            <a:custGeom>
              <a:avLst/>
              <a:gdLst/>
              <a:ahLst/>
              <a:cxnLst/>
              <a:rect l="l" t="t" r="r" b="b"/>
              <a:pathLst>
                <a:path w="1232535" h="1904">
                  <a:moveTo>
                    <a:pt x="1232463" y="0"/>
                  </a:moveTo>
                  <a:lnTo>
                    <a:pt x="1205080" y="0"/>
                  </a:lnTo>
                </a:path>
                <a:path w="1232535" h="1904">
                  <a:moveTo>
                    <a:pt x="1122853" y="0"/>
                  </a:moveTo>
                  <a:lnTo>
                    <a:pt x="1095444" y="0"/>
                  </a:lnTo>
                </a:path>
                <a:path w="1232535" h="1904">
                  <a:moveTo>
                    <a:pt x="1013218" y="0"/>
                  </a:moveTo>
                  <a:lnTo>
                    <a:pt x="985809" y="0"/>
                  </a:lnTo>
                </a:path>
                <a:path w="1232535" h="1904">
                  <a:moveTo>
                    <a:pt x="903583" y="0"/>
                  </a:moveTo>
                  <a:lnTo>
                    <a:pt x="876174" y="0"/>
                  </a:lnTo>
                </a:path>
                <a:path w="1232535" h="1904">
                  <a:moveTo>
                    <a:pt x="793948" y="0"/>
                  </a:moveTo>
                  <a:lnTo>
                    <a:pt x="766234" y="0"/>
                  </a:lnTo>
                </a:path>
                <a:path w="1232535" h="1904">
                  <a:moveTo>
                    <a:pt x="684008" y="0"/>
                  </a:moveTo>
                  <a:lnTo>
                    <a:pt x="656599" y="0"/>
                  </a:lnTo>
                </a:path>
                <a:path w="1232535" h="1904">
                  <a:moveTo>
                    <a:pt x="574372" y="0"/>
                  </a:moveTo>
                  <a:lnTo>
                    <a:pt x="546963" y="0"/>
                  </a:lnTo>
                </a:path>
                <a:path w="1232535" h="1904">
                  <a:moveTo>
                    <a:pt x="464737" y="0"/>
                  </a:moveTo>
                  <a:lnTo>
                    <a:pt x="437328" y="0"/>
                  </a:lnTo>
                </a:path>
                <a:path w="1232535" h="1904">
                  <a:moveTo>
                    <a:pt x="355102" y="0"/>
                  </a:moveTo>
                  <a:lnTo>
                    <a:pt x="327693" y="0"/>
                  </a:lnTo>
                </a:path>
                <a:path w="1232535" h="1904">
                  <a:moveTo>
                    <a:pt x="245466" y="0"/>
                  </a:moveTo>
                  <a:lnTo>
                    <a:pt x="217753" y="0"/>
                  </a:lnTo>
                </a:path>
                <a:path w="1232535" h="1904">
                  <a:moveTo>
                    <a:pt x="135527" y="0"/>
                  </a:moveTo>
                  <a:lnTo>
                    <a:pt x="108118" y="0"/>
                  </a:lnTo>
                </a:path>
                <a:path w="1232535" h="1904">
                  <a:moveTo>
                    <a:pt x="25886" y="0"/>
                  </a:moveTo>
                  <a:lnTo>
                    <a:pt x="0" y="0"/>
                  </a:lnTo>
                  <a:lnTo>
                    <a:pt x="0" y="1523"/>
                  </a:lnTo>
                </a:path>
              </a:pathLst>
            </a:custGeom>
            <a:ln w="27411">
              <a:solidFill>
                <a:srgbClr val="800080"/>
              </a:solidFill>
            </a:ln>
          </p:spPr>
          <p:txBody>
            <a:bodyPr wrap="square" lIns="0" tIns="0" rIns="0" bIns="0" rtlCol="0"/>
            <a:lstStyle/>
            <a:p>
              <a:endParaRPr/>
            </a:p>
          </p:txBody>
        </p:sp>
        <p:sp>
          <p:nvSpPr>
            <p:cNvPr id="88" name="object 88"/>
            <p:cNvSpPr/>
            <p:nvPr/>
          </p:nvSpPr>
          <p:spPr>
            <a:xfrm>
              <a:off x="5056608" y="4023993"/>
              <a:ext cx="27940" cy="330200"/>
            </a:xfrm>
            <a:custGeom>
              <a:avLst/>
              <a:gdLst/>
              <a:ahLst/>
              <a:cxnLst/>
              <a:rect l="l" t="t" r="r" b="b"/>
              <a:pathLst>
                <a:path w="27939" h="330200">
                  <a:moveTo>
                    <a:pt x="0" y="0"/>
                  </a:moveTo>
                  <a:lnTo>
                    <a:pt x="27408" y="0"/>
                  </a:lnTo>
                </a:path>
                <a:path w="27939" h="330200">
                  <a:moveTo>
                    <a:pt x="0" y="109873"/>
                  </a:moveTo>
                  <a:lnTo>
                    <a:pt x="27408" y="109873"/>
                  </a:lnTo>
                </a:path>
                <a:path w="27939" h="330200">
                  <a:moveTo>
                    <a:pt x="0" y="220051"/>
                  </a:moveTo>
                  <a:lnTo>
                    <a:pt x="27408" y="220051"/>
                  </a:lnTo>
                </a:path>
                <a:path w="27939" h="330200">
                  <a:moveTo>
                    <a:pt x="0" y="329925"/>
                  </a:moveTo>
                  <a:lnTo>
                    <a:pt x="27408" y="329925"/>
                  </a:lnTo>
                </a:path>
              </a:pathLst>
            </a:custGeom>
            <a:ln w="27465">
              <a:solidFill>
                <a:srgbClr val="800080"/>
              </a:solidFill>
            </a:ln>
          </p:spPr>
          <p:txBody>
            <a:bodyPr wrap="square" lIns="0" tIns="0" rIns="0" bIns="0" rtlCol="0"/>
            <a:lstStyle/>
            <a:p>
              <a:endParaRPr/>
            </a:p>
          </p:txBody>
        </p:sp>
        <p:sp>
          <p:nvSpPr>
            <p:cNvPr id="89" name="object 89"/>
            <p:cNvSpPr/>
            <p:nvPr/>
          </p:nvSpPr>
          <p:spPr>
            <a:xfrm>
              <a:off x="5056608" y="4463785"/>
              <a:ext cx="27940" cy="110489"/>
            </a:xfrm>
            <a:custGeom>
              <a:avLst/>
              <a:gdLst/>
              <a:ahLst/>
              <a:cxnLst/>
              <a:rect l="l" t="t" r="r" b="b"/>
              <a:pathLst>
                <a:path w="27939" h="110489">
                  <a:moveTo>
                    <a:pt x="0" y="0"/>
                  </a:moveTo>
                  <a:lnTo>
                    <a:pt x="27408" y="0"/>
                  </a:lnTo>
                </a:path>
                <a:path w="27939" h="110489">
                  <a:moveTo>
                    <a:pt x="0" y="109873"/>
                  </a:moveTo>
                  <a:lnTo>
                    <a:pt x="27408" y="109873"/>
                  </a:lnTo>
                </a:path>
              </a:pathLst>
            </a:custGeom>
            <a:ln w="27477">
              <a:solidFill>
                <a:srgbClr val="800080"/>
              </a:solidFill>
            </a:ln>
          </p:spPr>
          <p:txBody>
            <a:bodyPr wrap="square" lIns="0" tIns="0" rIns="0" bIns="0" rtlCol="0"/>
            <a:lstStyle/>
            <a:p>
              <a:endParaRPr/>
            </a:p>
          </p:txBody>
        </p:sp>
        <p:sp>
          <p:nvSpPr>
            <p:cNvPr id="90" name="object 90"/>
            <p:cNvSpPr/>
            <p:nvPr/>
          </p:nvSpPr>
          <p:spPr>
            <a:xfrm>
              <a:off x="5037422" y="2274848"/>
              <a:ext cx="0" cy="5715"/>
            </a:xfrm>
            <a:custGeom>
              <a:avLst/>
              <a:gdLst/>
              <a:ahLst/>
              <a:cxnLst/>
              <a:rect l="l" t="t" r="r" b="b"/>
              <a:pathLst>
                <a:path h="5714">
                  <a:moveTo>
                    <a:pt x="-13704" y="2730"/>
                  </a:moveTo>
                  <a:lnTo>
                    <a:pt x="13704" y="2730"/>
                  </a:lnTo>
                </a:path>
              </a:pathLst>
            </a:custGeom>
            <a:ln w="5460">
              <a:solidFill>
                <a:srgbClr val="800080"/>
              </a:solidFill>
            </a:ln>
          </p:spPr>
          <p:txBody>
            <a:bodyPr wrap="square" lIns="0" tIns="0" rIns="0" bIns="0" rtlCol="0"/>
            <a:lstStyle/>
            <a:p>
              <a:endParaRPr/>
            </a:p>
          </p:txBody>
        </p:sp>
      </p:grpSp>
      <p:sp>
        <p:nvSpPr>
          <p:cNvPr id="91" name="object 91"/>
          <p:cNvSpPr txBox="1"/>
          <p:nvPr/>
        </p:nvSpPr>
        <p:spPr>
          <a:xfrm>
            <a:off x="9129166" y="4015249"/>
            <a:ext cx="413384" cy="391160"/>
          </a:xfrm>
          <a:prstGeom prst="rect">
            <a:avLst/>
          </a:prstGeom>
        </p:spPr>
        <p:txBody>
          <a:bodyPr vert="horz" wrap="square" lIns="0" tIns="12065" rIns="0" bIns="0" rtlCol="0">
            <a:spAutoFit/>
          </a:bodyPr>
          <a:lstStyle/>
          <a:p>
            <a:pPr marL="12700">
              <a:spcBef>
                <a:spcPts val="95"/>
              </a:spcBef>
            </a:pPr>
            <a:r>
              <a:rPr sz="2400" spc="-10" dirty="0">
                <a:latin typeface="Arial MT"/>
                <a:cs typeface="Arial MT"/>
              </a:rPr>
              <a:t>R2</a:t>
            </a:r>
            <a:endParaRPr sz="2400">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063" y="461594"/>
            <a:ext cx="7032625" cy="629018"/>
          </a:xfrm>
          <a:prstGeom prst="rect">
            <a:avLst/>
          </a:prstGeom>
        </p:spPr>
        <p:txBody>
          <a:bodyPr vert="horz" wrap="square" lIns="0" tIns="13335" rIns="0" bIns="0" rtlCol="0">
            <a:spAutoFit/>
          </a:bodyPr>
          <a:lstStyle/>
          <a:p>
            <a:pPr marL="12700">
              <a:spcBef>
                <a:spcPts val="105"/>
              </a:spcBef>
            </a:pPr>
            <a:r>
              <a:rPr dirty="0"/>
              <a:t>Aspects</a:t>
            </a:r>
            <a:r>
              <a:rPr spc="10" dirty="0"/>
              <a:t> </a:t>
            </a:r>
            <a:r>
              <a:rPr dirty="0"/>
              <a:t>of</a:t>
            </a:r>
            <a:r>
              <a:rPr spc="-10" dirty="0"/>
              <a:t> </a:t>
            </a:r>
            <a:r>
              <a:rPr spc="-5" dirty="0"/>
              <a:t>Sequential</a:t>
            </a:r>
            <a:r>
              <a:rPr spc="-30" dirty="0"/>
              <a:t> </a:t>
            </a:r>
            <a:r>
              <a:rPr spc="-10" dirty="0"/>
              <a:t>Covering</a:t>
            </a:r>
          </a:p>
        </p:txBody>
      </p:sp>
      <p:sp>
        <p:nvSpPr>
          <p:cNvPr id="3" name="object 3"/>
          <p:cNvSpPr txBox="1"/>
          <p:nvPr/>
        </p:nvSpPr>
        <p:spPr>
          <a:xfrm>
            <a:off x="2059940" y="1607566"/>
            <a:ext cx="3710304" cy="5123815"/>
          </a:xfrm>
          <a:prstGeom prst="rect">
            <a:avLst/>
          </a:prstGeom>
        </p:spPr>
        <p:txBody>
          <a:bodyPr vert="horz" wrap="square" lIns="0" tIns="13335" rIns="0" bIns="0" rtlCol="0">
            <a:spAutoFit/>
          </a:bodyPr>
          <a:lstStyle/>
          <a:p>
            <a:pPr marL="355600" indent="-343535">
              <a:spcBef>
                <a:spcPts val="105"/>
              </a:spcBef>
              <a:buFont typeface="Arial MT"/>
              <a:buChar char="•"/>
              <a:tabLst>
                <a:tab pos="355600" algn="l"/>
                <a:tab pos="356235" algn="l"/>
              </a:tabLst>
            </a:pPr>
            <a:r>
              <a:rPr sz="3200" dirty="0">
                <a:latin typeface="Calibri"/>
                <a:cs typeface="Calibri"/>
              </a:rPr>
              <a:t>Rule</a:t>
            </a:r>
            <a:r>
              <a:rPr sz="3200" spc="-30" dirty="0">
                <a:latin typeface="Calibri"/>
                <a:cs typeface="Calibri"/>
              </a:rPr>
              <a:t> </a:t>
            </a:r>
            <a:r>
              <a:rPr sz="3200" spc="-15" dirty="0">
                <a:latin typeface="Calibri"/>
                <a:cs typeface="Calibri"/>
              </a:rPr>
              <a:t>Growing</a:t>
            </a:r>
            <a:endParaRPr sz="3200" dirty="0">
              <a:latin typeface="Calibri"/>
              <a:cs typeface="Calibri"/>
            </a:endParaRPr>
          </a:p>
          <a:p>
            <a:pPr>
              <a:spcBef>
                <a:spcPts val="40"/>
              </a:spcBef>
              <a:buFont typeface="Arial MT"/>
              <a:buChar char="•"/>
            </a:pPr>
            <a:endParaRPr sz="3900" dirty="0">
              <a:latin typeface="Calibri"/>
              <a:cs typeface="Calibri"/>
            </a:endParaRPr>
          </a:p>
          <a:p>
            <a:pPr marL="355600" indent="-343535">
              <a:buFont typeface="Arial MT"/>
              <a:buChar char="•"/>
              <a:tabLst>
                <a:tab pos="355600" algn="l"/>
                <a:tab pos="356235" algn="l"/>
              </a:tabLst>
            </a:pPr>
            <a:r>
              <a:rPr sz="3200" spc="-10" dirty="0">
                <a:latin typeface="Calibri"/>
                <a:cs typeface="Calibri"/>
              </a:rPr>
              <a:t>Instance</a:t>
            </a:r>
            <a:r>
              <a:rPr sz="3200" spc="-30" dirty="0">
                <a:latin typeface="Calibri"/>
                <a:cs typeface="Calibri"/>
              </a:rPr>
              <a:t> </a:t>
            </a:r>
            <a:r>
              <a:rPr sz="3200" spc="-10" dirty="0">
                <a:latin typeface="Calibri"/>
                <a:cs typeface="Calibri"/>
              </a:rPr>
              <a:t>Elimination</a:t>
            </a:r>
            <a:endParaRPr sz="3200" dirty="0">
              <a:latin typeface="Calibri"/>
              <a:cs typeface="Calibri"/>
            </a:endParaRPr>
          </a:p>
          <a:p>
            <a:pPr>
              <a:spcBef>
                <a:spcPts val="5"/>
              </a:spcBef>
              <a:buFont typeface="Arial MT"/>
              <a:buChar char="•"/>
            </a:pPr>
            <a:endParaRPr sz="4400" dirty="0">
              <a:latin typeface="Calibri"/>
              <a:cs typeface="Calibri"/>
            </a:endParaRPr>
          </a:p>
          <a:p>
            <a:pPr marL="355600" indent="-343535">
              <a:buFont typeface="Arial MT"/>
              <a:buChar char="•"/>
              <a:tabLst>
                <a:tab pos="355600" algn="l"/>
                <a:tab pos="356235" algn="l"/>
              </a:tabLst>
            </a:pPr>
            <a:r>
              <a:rPr sz="3200" dirty="0">
                <a:latin typeface="Calibri"/>
                <a:cs typeface="Calibri"/>
              </a:rPr>
              <a:t>Rule</a:t>
            </a:r>
            <a:r>
              <a:rPr sz="3200" spc="-20" dirty="0">
                <a:latin typeface="Calibri"/>
                <a:cs typeface="Calibri"/>
              </a:rPr>
              <a:t> Evaluation</a:t>
            </a:r>
            <a:endParaRPr sz="3200" dirty="0">
              <a:latin typeface="Calibri"/>
              <a:cs typeface="Calibri"/>
            </a:endParaRPr>
          </a:p>
          <a:p>
            <a:pPr>
              <a:spcBef>
                <a:spcPts val="10"/>
              </a:spcBef>
              <a:buFont typeface="Arial MT"/>
              <a:buChar char="•"/>
            </a:pPr>
            <a:endParaRPr sz="4400" dirty="0">
              <a:latin typeface="Calibri"/>
              <a:cs typeface="Calibri"/>
            </a:endParaRPr>
          </a:p>
          <a:p>
            <a:pPr marL="355600" indent="-343535">
              <a:buFont typeface="Arial MT"/>
              <a:buChar char="•"/>
              <a:tabLst>
                <a:tab pos="355600" algn="l"/>
                <a:tab pos="356235" algn="l"/>
              </a:tabLst>
            </a:pPr>
            <a:r>
              <a:rPr sz="3200" spc="-10" dirty="0">
                <a:latin typeface="Calibri"/>
                <a:cs typeface="Calibri"/>
              </a:rPr>
              <a:t>Stopping</a:t>
            </a:r>
            <a:r>
              <a:rPr sz="3200" spc="5" dirty="0">
                <a:latin typeface="Calibri"/>
                <a:cs typeface="Calibri"/>
              </a:rPr>
              <a:t> </a:t>
            </a:r>
            <a:r>
              <a:rPr sz="3200" spc="-10" dirty="0">
                <a:latin typeface="Calibri"/>
                <a:cs typeface="Calibri"/>
              </a:rPr>
              <a:t>Criterion</a:t>
            </a:r>
            <a:endParaRPr sz="3200" dirty="0">
              <a:latin typeface="Calibri"/>
              <a:cs typeface="Calibri"/>
            </a:endParaRPr>
          </a:p>
          <a:p>
            <a:pPr>
              <a:spcBef>
                <a:spcPts val="5"/>
              </a:spcBef>
              <a:buFont typeface="Arial MT"/>
              <a:buChar char="•"/>
            </a:pPr>
            <a:endParaRPr sz="4400" dirty="0">
              <a:latin typeface="Calibri"/>
              <a:cs typeface="Calibri"/>
            </a:endParaRPr>
          </a:p>
          <a:p>
            <a:pPr marL="355600" indent="-343535">
              <a:buFont typeface="Arial MT"/>
              <a:buChar char="•"/>
              <a:tabLst>
                <a:tab pos="355600" algn="l"/>
                <a:tab pos="356235" algn="l"/>
              </a:tabLst>
            </a:pPr>
            <a:r>
              <a:rPr sz="3200" dirty="0">
                <a:latin typeface="Calibri"/>
                <a:cs typeface="Calibri"/>
              </a:rPr>
              <a:t>Rule</a:t>
            </a:r>
            <a:r>
              <a:rPr sz="3200" spc="-40" dirty="0">
                <a:latin typeface="Calibri"/>
                <a:cs typeface="Calibri"/>
              </a:rPr>
              <a:t> </a:t>
            </a:r>
            <a:r>
              <a:rPr sz="3200" dirty="0">
                <a:latin typeface="Calibri"/>
                <a:cs typeface="Calibri"/>
              </a:rPr>
              <a:t>Pruning</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8755" y="34545"/>
            <a:ext cx="3076575" cy="628377"/>
          </a:xfrm>
          <a:prstGeom prst="rect">
            <a:avLst/>
          </a:prstGeom>
        </p:spPr>
        <p:txBody>
          <a:bodyPr vert="horz" wrap="square" lIns="0" tIns="12700" rIns="0" bIns="0" rtlCol="0">
            <a:spAutoFit/>
          </a:bodyPr>
          <a:lstStyle/>
          <a:p>
            <a:pPr marL="12700">
              <a:spcBef>
                <a:spcPts val="100"/>
              </a:spcBef>
            </a:pPr>
            <a:r>
              <a:rPr dirty="0"/>
              <a:t>Rule</a:t>
            </a:r>
            <a:r>
              <a:rPr spc="-55" dirty="0"/>
              <a:t> </a:t>
            </a:r>
            <a:r>
              <a:rPr spc="-15" dirty="0"/>
              <a:t>Growing</a:t>
            </a:r>
          </a:p>
        </p:txBody>
      </p:sp>
      <p:sp>
        <p:nvSpPr>
          <p:cNvPr id="3" name="object 3"/>
          <p:cNvSpPr txBox="1"/>
          <p:nvPr/>
        </p:nvSpPr>
        <p:spPr>
          <a:xfrm>
            <a:off x="2013915" y="1156461"/>
            <a:ext cx="3305810" cy="391160"/>
          </a:xfrm>
          <a:prstGeom prst="rect">
            <a:avLst/>
          </a:prstGeom>
        </p:spPr>
        <p:txBody>
          <a:bodyPr vert="horz" wrap="square" lIns="0" tIns="12700" rIns="0" bIns="0" rtlCol="0">
            <a:spAutoFit/>
          </a:bodyPr>
          <a:lstStyle/>
          <a:p>
            <a:pPr marL="355600" indent="-342900">
              <a:spcBef>
                <a:spcPts val="100"/>
              </a:spcBef>
              <a:buFont typeface="Arial MT"/>
              <a:buChar char="•"/>
              <a:tabLst>
                <a:tab pos="354965" algn="l"/>
                <a:tab pos="355600" algn="l"/>
              </a:tabLst>
            </a:pPr>
            <a:r>
              <a:rPr sz="2400" spc="-45" dirty="0">
                <a:latin typeface="Calibri"/>
                <a:cs typeface="Calibri"/>
              </a:rPr>
              <a:t>Two</a:t>
            </a:r>
            <a:r>
              <a:rPr sz="2400" spc="-35" dirty="0">
                <a:latin typeface="Calibri"/>
                <a:cs typeface="Calibri"/>
              </a:rPr>
              <a:t> </a:t>
            </a:r>
            <a:r>
              <a:rPr sz="2400" spc="-10" dirty="0">
                <a:latin typeface="Calibri"/>
                <a:cs typeface="Calibri"/>
              </a:rPr>
              <a:t>common</a:t>
            </a:r>
            <a:r>
              <a:rPr sz="2400" spc="-55" dirty="0">
                <a:latin typeface="Calibri"/>
                <a:cs typeface="Calibri"/>
              </a:rPr>
              <a:t> </a:t>
            </a:r>
            <a:r>
              <a:rPr sz="2400" spc="-15" dirty="0">
                <a:latin typeface="Calibri"/>
                <a:cs typeface="Calibri"/>
              </a:rPr>
              <a:t>strategies</a:t>
            </a:r>
            <a:endParaRPr sz="2400">
              <a:latin typeface="Calibri"/>
              <a:cs typeface="Calibri"/>
            </a:endParaRPr>
          </a:p>
        </p:txBody>
      </p:sp>
      <p:sp>
        <p:nvSpPr>
          <p:cNvPr id="4" name="object 4"/>
          <p:cNvSpPr/>
          <p:nvPr/>
        </p:nvSpPr>
        <p:spPr>
          <a:xfrm>
            <a:off x="2504738" y="3601904"/>
            <a:ext cx="761365" cy="570865"/>
          </a:xfrm>
          <a:custGeom>
            <a:avLst/>
            <a:gdLst/>
            <a:ahLst/>
            <a:cxnLst/>
            <a:rect l="l" t="t" r="r" b="b"/>
            <a:pathLst>
              <a:path w="761364" h="570864">
                <a:moveTo>
                  <a:pt x="0" y="285182"/>
                </a:moveTo>
                <a:lnTo>
                  <a:pt x="4124" y="243046"/>
                </a:lnTo>
                <a:lnTo>
                  <a:pt x="16106" y="202828"/>
                </a:lnTo>
                <a:lnTo>
                  <a:pt x="35355" y="164968"/>
                </a:lnTo>
                <a:lnTo>
                  <a:pt x="61286" y="129909"/>
                </a:lnTo>
                <a:lnTo>
                  <a:pt x="93308" y="98092"/>
                </a:lnTo>
                <a:lnTo>
                  <a:pt x="130833" y="69959"/>
                </a:lnTo>
                <a:lnTo>
                  <a:pt x="173274" y="45951"/>
                </a:lnTo>
                <a:lnTo>
                  <a:pt x="220041" y="26510"/>
                </a:lnTo>
                <a:lnTo>
                  <a:pt x="270547" y="12076"/>
                </a:lnTo>
                <a:lnTo>
                  <a:pt x="324203" y="3092"/>
                </a:lnTo>
                <a:lnTo>
                  <a:pt x="380421" y="0"/>
                </a:lnTo>
                <a:lnTo>
                  <a:pt x="436638" y="3092"/>
                </a:lnTo>
                <a:lnTo>
                  <a:pt x="490294" y="12076"/>
                </a:lnTo>
                <a:lnTo>
                  <a:pt x="540800" y="26510"/>
                </a:lnTo>
                <a:lnTo>
                  <a:pt x="587567" y="45951"/>
                </a:lnTo>
                <a:lnTo>
                  <a:pt x="630008" y="69959"/>
                </a:lnTo>
                <a:lnTo>
                  <a:pt x="667533" y="98092"/>
                </a:lnTo>
                <a:lnTo>
                  <a:pt x="699555" y="129909"/>
                </a:lnTo>
                <a:lnTo>
                  <a:pt x="725486" y="164968"/>
                </a:lnTo>
                <a:lnTo>
                  <a:pt x="744736" y="202828"/>
                </a:lnTo>
                <a:lnTo>
                  <a:pt x="756717" y="243046"/>
                </a:lnTo>
                <a:lnTo>
                  <a:pt x="760842" y="285182"/>
                </a:lnTo>
                <a:lnTo>
                  <a:pt x="756717" y="327318"/>
                </a:lnTo>
                <a:lnTo>
                  <a:pt x="744736" y="367537"/>
                </a:lnTo>
                <a:lnTo>
                  <a:pt x="725486" y="405396"/>
                </a:lnTo>
                <a:lnTo>
                  <a:pt x="699555" y="440455"/>
                </a:lnTo>
                <a:lnTo>
                  <a:pt x="667533" y="472272"/>
                </a:lnTo>
                <a:lnTo>
                  <a:pt x="630008" y="500405"/>
                </a:lnTo>
                <a:lnTo>
                  <a:pt x="587567" y="524413"/>
                </a:lnTo>
                <a:lnTo>
                  <a:pt x="540800" y="543855"/>
                </a:lnTo>
                <a:lnTo>
                  <a:pt x="490294" y="558288"/>
                </a:lnTo>
                <a:lnTo>
                  <a:pt x="436638" y="567272"/>
                </a:lnTo>
                <a:lnTo>
                  <a:pt x="380421" y="570365"/>
                </a:lnTo>
                <a:lnTo>
                  <a:pt x="324203" y="567272"/>
                </a:lnTo>
                <a:lnTo>
                  <a:pt x="270547" y="558288"/>
                </a:lnTo>
                <a:lnTo>
                  <a:pt x="220041" y="543855"/>
                </a:lnTo>
                <a:lnTo>
                  <a:pt x="173274" y="524413"/>
                </a:lnTo>
                <a:lnTo>
                  <a:pt x="130833" y="500405"/>
                </a:lnTo>
                <a:lnTo>
                  <a:pt x="93308" y="472272"/>
                </a:lnTo>
                <a:lnTo>
                  <a:pt x="61286" y="440455"/>
                </a:lnTo>
                <a:lnTo>
                  <a:pt x="35355" y="405396"/>
                </a:lnTo>
                <a:lnTo>
                  <a:pt x="16106" y="367537"/>
                </a:lnTo>
                <a:lnTo>
                  <a:pt x="4124" y="327318"/>
                </a:lnTo>
                <a:lnTo>
                  <a:pt x="0" y="285182"/>
                </a:lnTo>
                <a:close/>
              </a:path>
            </a:pathLst>
          </a:custGeom>
          <a:ln w="3175">
            <a:solidFill>
              <a:srgbClr val="000000"/>
            </a:solidFill>
          </a:ln>
        </p:spPr>
        <p:txBody>
          <a:bodyPr wrap="square" lIns="0" tIns="0" rIns="0" bIns="0" rtlCol="0"/>
          <a:lstStyle/>
          <a:p>
            <a:endParaRPr/>
          </a:p>
        </p:txBody>
      </p:sp>
      <p:sp>
        <p:nvSpPr>
          <p:cNvPr id="5" name="object 5"/>
          <p:cNvSpPr txBox="1"/>
          <p:nvPr/>
        </p:nvSpPr>
        <p:spPr>
          <a:xfrm>
            <a:off x="2622382" y="3702448"/>
            <a:ext cx="525780" cy="342900"/>
          </a:xfrm>
          <a:prstGeom prst="rect">
            <a:avLst/>
          </a:prstGeom>
        </p:spPr>
        <p:txBody>
          <a:bodyPr vert="horz" wrap="square" lIns="0" tIns="11430" rIns="0" bIns="0" rtlCol="0">
            <a:spAutoFit/>
          </a:bodyPr>
          <a:lstStyle/>
          <a:p>
            <a:pPr marL="74295" marR="5080" indent="-62230">
              <a:spcBef>
                <a:spcPts val="90"/>
              </a:spcBef>
            </a:pPr>
            <a:r>
              <a:rPr sz="1050" spc="10" dirty="0">
                <a:latin typeface="Arial MT"/>
                <a:cs typeface="Arial MT"/>
              </a:rPr>
              <a:t>S</a:t>
            </a:r>
            <a:r>
              <a:rPr sz="1050" spc="-5" dirty="0">
                <a:latin typeface="Arial MT"/>
                <a:cs typeface="Arial MT"/>
              </a:rPr>
              <a:t>t</a:t>
            </a:r>
            <a:r>
              <a:rPr sz="1050" spc="5" dirty="0">
                <a:latin typeface="Arial MT"/>
                <a:cs typeface="Arial MT"/>
              </a:rPr>
              <a:t>a</a:t>
            </a:r>
            <a:r>
              <a:rPr sz="1050" spc="-5" dirty="0">
                <a:latin typeface="Arial MT"/>
                <a:cs typeface="Arial MT"/>
              </a:rPr>
              <a:t>t</a:t>
            </a:r>
            <a:r>
              <a:rPr sz="1050" spc="5" dirty="0">
                <a:latin typeface="Arial MT"/>
                <a:cs typeface="Arial MT"/>
              </a:rPr>
              <a:t>us</a:t>
            </a:r>
            <a:r>
              <a:rPr sz="1050" dirty="0">
                <a:latin typeface="Arial MT"/>
                <a:cs typeface="Arial MT"/>
              </a:rPr>
              <a:t> </a:t>
            </a:r>
            <a:r>
              <a:rPr sz="1050" spc="5" dirty="0">
                <a:latin typeface="Arial MT"/>
                <a:cs typeface="Arial MT"/>
              </a:rPr>
              <a:t>=  Single</a:t>
            </a:r>
            <a:endParaRPr sz="1050">
              <a:latin typeface="Arial MT"/>
              <a:cs typeface="Arial MT"/>
            </a:endParaRPr>
          </a:p>
        </p:txBody>
      </p:sp>
      <p:sp>
        <p:nvSpPr>
          <p:cNvPr id="6" name="object 6"/>
          <p:cNvSpPr/>
          <p:nvPr/>
        </p:nvSpPr>
        <p:spPr>
          <a:xfrm>
            <a:off x="3398663" y="3601904"/>
            <a:ext cx="761365" cy="570865"/>
          </a:xfrm>
          <a:custGeom>
            <a:avLst/>
            <a:gdLst/>
            <a:ahLst/>
            <a:cxnLst/>
            <a:rect l="l" t="t" r="r" b="b"/>
            <a:pathLst>
              <a:path w="761364" h="570864">
                <a:moveTo>
                  <a:pt x="0" y="285182"/>
                </a:moveTo>
                <a:lnTo>
                  <a:pt x="4126" y="243046"/>
                </a:lnTo>
                <a:lnTo>
                  <a:pt x="16112" y="202828"/>
                </a:lnTo>
                <a:lnTo>
                  <a:pt x="35369" y="164968"/>
                </a:lnTo>
                <a:lnTo>
                  <a:pt x="61307" y="129909"/>
                </a:lnTo>
                <a:lnTo>
                  <a:pt x="93337" y="98092"/>
                </a:lnTo>
                <a:lnTo>
                  <a:pt x="130868" y="69959"/>
                </a:lnTo>
                <a:lnTo>
                  <a:pt x="173312" y="45951"/>
                </a:lnTo>
                <a:lnTo>
                  <a:pt x="220078" y="26510"/>
                </a:lnTo>
                <a:lnTo>
                  <a:pt x="270578" y="12076"/>
                </a:lnTo>
                <a:lnTo>
                  <a:pt x="324222" y="3092"/>
                </a:lnTo>
                <a:lnTo>
                  <a:pt x="380421" y="0"/>
                </a:lnTo>
                <a:lnTo>
                  <a:pt x="436638" y="3092"/>
                </a:lnTo>
                <a:lnTo>
                  <a:pt x="490294" y="12076"/>
                </a:lnTo>
                <a:lnTo>
                  <a:pt x="540800" y="26510"/>
                </a:lnTo>
                <a:lnTo>
                  <a:pt x="587567" y="45951"/>
                </a:lnTo>
                <a:lnTo>
                  <a:pt x="630008" y="69959"/>
                </a:lnTo>
                <a:lnTo>
                  <a:pt x="667533" y="98092"/>
                </a:lnTo>
                <a:lnTo>
                  <a:pt x="699555" y="129909"/>
                </a:lnTo>
                <a:lnTo>
                  <a:pt x="725486" y="164968"/>
                </a:lnTo>
                <a:lnTo>
                  <a:pt x="744736" y="202828"/>
                </a:lnTo>
                <a:lnTo>
                  <a:pt x="756717" y="243046"/>
                </a:lnTo>
                <a:lnTo>
                  <a:pt x="760842" y="285182"/>
                </a:lnTo>
                <a:lnTo>
                  <a:pt x="756717" y="327318"/>
                </a:lnTo>
                <a:lnTo>
                  <a:pt x="744736" y="367537"/>
                </a:lnTo>
                <a:lnTo>
                  <a:pt x="725486" y="405396"/>
                </a:lnTo>
                <a:lnTo>
                  <a:pt x="699555" y="440455"/>
                </a:lnTo>
                <a:lnTo>
                  <a:pt x="667533" y="472272"/>
                </a:lnTo>
                <a:lnTo>
                  <a:pt x="630008" y="500405"/>
                </a:lnTo>
                <a:lnTo>
                  <a:pt x="587567" y="524413"/>
                </a:lnTo>
                <a:lnTo>
                  <a:pt x="540800" y="543855"/>
                </a:lnTo>
                <a:lnTo>
                  <a:pt x="490294" y="558288"/>
                </a:lnTo>
                <a:lnTo>
                  <a:pt x="436638" y="567272"/>
                </a:lnTo>
                <a:lnTo>
                  <a:pt x="380421" y="570365"/>
                </a:lnTo>
                <a:lnTo>
                  <a:pt x="324222" y="567272"/>
                </a:lnTo>
                <a:lnTo>
                  <a:pt x="270578" y="558288"/>
                </a:lnTo>
                <a:lnTo>
                  <a:pt x="220078" y="543855"/>
                </a:lnTo>
                <a:lnTo>
                  <a:pt x="173312" y="524413"/>
                </a:lnTo>
                <a:lnTo>
                  <a:pt x="130868" y="500405"/>
                </a:lnTo>
                <a:lnTo>
                  <a:pt x="93337" y="472272"/>
                </a:lnTo>
                <a:lnTo>
                  <a:pt x="61307" y="440455"/>
                </a:lnTo>
                <a:lnTo>
                  <a:pt x="35369" y="405396"/>
                </a:lnTo>
                <a:lnTo>
                  <a:pt x="16112" y="367537"/>
                </a:lnTo>
                <a:lnTo>
                  <a:pt x="4126" y="327318"/>
                </a:lnTo>
                <a:lnTo>
                  <a:pt x="0" y="285182"/>
                </a:lnTo>
                <a:close/>
              </a:path>
            </a:pathLst>
          </a:custGeom>
          <a:ln w="3175">
            <a:solidFill>
              <a:srgbClr val="000000"/>
            </a:solidFill>
          </a:ln>
        </p:spPr>
        <p:txBody>
          <a:bodyPr wrap="square" lIns="0" tIns="0" rIns="0" bIns="0" rtlCol="0"/>
          <a:lstStyle/>
          <a:p>
            <a:endParaRPr/>
          </a:p>
        </p:txBody>
      </p:sp>
      <p:sp>
        <p:nvSpPr>
          <p:cNvPr id="7" name="object 7"/>
          <p:cNvSpPr txBox="1"/>
          <p:nvPr/>
        </p:nvSpPr>
        <p:spPr>
          <a:xfrm>
            <a:off x="3499533" y="3702448"/>
            <a:ext cx="559435" cy="342900"/>
          </a:xfrm>
          <a:prstGeom prst="rect">
            <a:avLst/>
          </a:prstGeom>
        </p:spPr>
        <p:txBody>
          <a:bodyPr vert="horz" wrap="square" lIns="0" tIns="11430" rIns="0" bIns="0" rtlCol="0">
            <a:spAutoFit/>
          </a:bodyPr>
          <a:lstStyle/>
          <a:p>
            <a:pPr marL="12700" marR="5080" indent="16510">
              <a:spcBef>
                <a:spcPts val="90"/>
              </a:spcBef>
            </a:pPr>
            <a:r>
              <a:rPr sz="1050" spc="5" dirty="0">
                <a:latin typeface="Arial MT"/>
                <a:cs typeface="Arial MT"/>
              </a:rPr>
              <a:t>Status = </a:t>
            </a:r>
            <a:r>
              <a:rPr sz="1050" spc="-280" dirty="0">
                <a:latin typeface="Arial MT"/>
                <a:cs typeface="Arial MT"/>
              </a:rPr>
              <a:t> </a:t>
            </a:r>
            <a:r>
              <a:rPr sz="1050" spc="10" dirty="0">
                <a:latin typeface="Arial MT"/>
                <a:cs typeface="Arial MT"/>
              </a:rPr>
              <a:t>D</a:t>
            </a:r>
            <a:r>
              <a:rPr sz="1050" dirty="0">
                <a:latin typeface="Arial MT"/>
                <a:cs typeface="Arial MT"/>
              </a:rPr>
              <a:t>i</a:t>
            </a:r>
            <a:r>
              <a:rPr sz="1050" spc="5" dirty="0">
                <a:latin typeface="Arial MT"/>
                <a:cs typeface="Arial MT"/>
              </a:rPr>
              <a:t>vorced</a:t>
            </a:r>
            <a:endParaRPr sz="1050">
              <a:latin typeface="Arial MT"/>
              <a:cs typeface="Arial MT"/>
            </a:endParaRPr>
          </a:p>
        </p:txBody>
      </p:sp>
      <p:sp>
        <p:nvSpPr>
          <p:cNvPr id="8" name="object 8"/>
          <p:cNvSpPr/>
          <p:nvPr/>
        </p:nvSpPr>
        <p:spPr>
          <a:xfrm>
            <a:off x="4311674" y="3614307"/>
            <a:ext cx="761365" cy="570865"/>
          </a:xfrm>
          <a:custGeom>
            <a:avLst/>
            <a:gdLst/>
            <a:ahLst/>
            <a:cxnLst/>
            <a:rect l="l" t="t" r="r" b="b"/>
            <a:pathLst>
              <a:path w="761364" h="570864">
                <a:moveTo>
                  <a:pt x="0" y="285182"/>
                </a:moveTo>
                <a:lnTo>
                  <a:pt x="4126" y="243046"/>
                </a:lnTo>
                <a:lnTo>
                  <a:pt x="16112" y="202828"/>
                </a:lnTo>
                <a:lnTo>
                  <a:pt x="35369" y="164968"/>
                </a:lnTo>
                <a:lnTo>
                  <a:pt x="61307" y="129909"/>
                </a:lnTo>
                <a:lnTo>
                  <a:pt x="93337" y="98092"/>
                </a:lnTo>
                <a:lnTo>
                  <a:pt x="130868" y="69959"/>
                </a:lnTo>
                <a:lnTo>
                  <a:pt x="173312" y="45951"/>
                </a:lnTo>
                <a:lnTo>
                  <a:pt x="220078" y="26510"/>
                </a:lnTo>
                <a:lnTo>
                  <a:pt x="270578" y="12076"/>
                </a:lnTo>
                <a:lnTo>
                  <a:pt x="324222" y="3092"/>
                </a:lnTo>
                <a:lnTo>
                  <a:pt x="380421" y="0"/>
                </a:lnTo>
                <a:lnTo>
                  <a:pt x="436638" y="3092"/>
                </a:lnTo>
                <a:lnTo>
                  <a:pt x="490294" y="12076"/>
                </a:lnTo>
                <a:lnTo>
                  <a:pt x="540800" y="26510"/>
                </a:lnTo>
                <a:lnTo>
                  <a:pt x="587567" y="45951"/>
                </a:lnTo>
                <a:lnTo>
                  <a:pt x="630008" y="69959"/>
                </a:lnTo>
                <a:lnTo>
                  <a:pt x="667533" y="98092"/>
                </a:lnTo>
                <a:lnTo>
                  <a:pt x="699555" y="129909"/>
                </a:lnTo>
                <a:lnTo>
                  <a:pt x="725486" y="164968"/>
                </a:lnTo>
                <a:lnTo>
                  <a:pt x="744736" y="202828"/>
                </a:lnTo>
                <a:lnTo>
                  <a:pt x="756717" y="243046"/>
                </a:lnTo>
                <a:lnTo>
                  <a:pt x="760842" y="285182"/>
                </a:lnTo>
                <a:lnTo>
                  <a:pt x="756717" y="327318"/>
                </a:lnTo>
                <a:lnTo>
                  <a:pt x="744736" y="367537"/>
                </a:lnTo>
                <a:lnTo>
                  <a:pt x="725486" y="405396"/>
                </a:lnTo>
                <a:lnTo>
                  <a:pt x="699555" y="440455"/>
                </a:lnTo>
                <a:lnTo>
                  <a:pt x="667533" y="472272"/>
                </a:lnTo>
                <a:lnTo>
                  <a:pt x="630008" y="500405"/>
                </a:lnTo>
                <a:lnTo>
                  <a:pt x="587567" y="524413"/>
                </a:lnTo>
                <a:lnTo>
                  <a:pt x="540800" y="543855"/>
                </a:lnTo>
                <a:lnTo>
                  <a:pt x="490294" y="558288"/>
                </a:lnTo>
                <a:lnTo>
                  <a:pt x="436638" y="567272"/>
                </a:lnTo>
                <a:lnTo>
                  <a:pt x="380421" y="570365"/>
                </a:lnTo>
                <a:lnTo>
                  <a:pt x="324222" y="567272"/>
                </a:lnTo>
                <a:lnTo>
                  <a:pt x="270578" y="558288"/>
                </a:lnTo>
                <a:lnTo>
                  <a:pt x="220078" y="543855"/>
                </a:lnTo>
                <a:lnTo>
                  <a:pt x="173312" y="524413"/>
                </a:lnTo>
                <a:lnTo>
                  <a:pt x="130868" y="500405"/>
                </a:lnTo>
                <a:lnTo>
                  <a:pt x="93337" y="472272"/>
                </a:lnTo>
                <a:lnTo>
                  <a:pt x="61307" y="440455"/>
                </a:lnTo>
                <a:lnTo>
                  <a:pt x="35369" y="405396"/>
                </a:lnTo>
                <a:lnTo>
                  <a:pt x="16112" y="367537"/>
                </a:lnTo>
                <a:lnTo>
                  <a:pt x="4126" y="327318"/>
                </a:lnTo>
                <a:lnTo>
                  <a:pt x="0" y="285182"/>
                </a:lnTo>
                <a:close/>
              </a:path>
            </a:pathLst>
          </a:custGeom>
          <a:ln w="26367">
            <a:solidFill>
              <a:srgbClr val="FF0000"/>
            </a:solidFill>
          </a:ln>
        </p:spPr>
        <p:txBody>
          <a:bodyPr wrap="square" lIns="0" tIns="0" rIns="0" bIns="0" rtlCol="0"/>
          <a:lstStyle/>
          <a:p>
            <a:endParaRPr/>
          </a:p>
        </p:txBody>
      </p:sp>
      <p:sp>
        <p:nvSpPr>
          <p:cNvPr id="9" name="object 9"/>
          <p:cNvSpPr txBox="1"/>
          <p:nvPr/>
        </p:nvSpPr>
        <p:spPr>
          <a:xfrm>
            <a:off x="4429403" y="3714851"/>
            <a:ext cx="525780" cy="342900"/>
          </a:xfrm>
          <a:prstGeom prst="rect">
            <a:avLst/>
          </a:prstGeom>
        </p:spPr>
        <p:txBody>
          <a:bodyPr vert="horz" wrap="square" lIns="0" tIns="17780" rIns="0" bIns="0" rtlCol="0">
            <a:spAutoFit/>
          </a:bodyPr>
          <a:lstStyle/>
          <a:p>
            <a:pPr marL="33020" marR="5080" indent="-20955">
              <a:lnSpc>
                <a:spcPts val="1250"/>
              </a:lnSpc>
              <a:spcBef>
                <a:spcPts val="140"/>
              </a:spcBef>
            </a:pPr>
            <a:r>
              <a:rPr sz="1050" spc="10" dirty="0">
                <a:latin typeface="Arial MT"/>
                <a:cs typeface="Arial MT"/>
              </a:rPr>
              <a:t>S</a:t>
            </a:r>
            <a:r>
              <a:rPr sz="1050" spc="-5" dirty="0">
                <a:latin typeface="Arial MT"/>
                <a:cs typeface="Arial MT"/>
              </a:rPr>
              <a:t>t</a:t>
            </a:r>
            <a:r>
              <a:rPr sz="1050" spc="5" dirty="0">
                <a:latin typeface="Arial MT"/>
                <a:cs typeface="Arial MT"/>
              </a:rPr>
              <a:t>a</a:t>
            </a:r>
            <a:r>
              <a:rPr sz="1050" spc="-5" dirty="0">
                <a:latin typeface="Arial MT"/>
                <a:cs typeface="Arial MT"/>
              </a:rPr>
              <a:t>t</a:t>
            </a:r>
            <a:r>
              <a:rPr sz="1050" spc="5" dirty="0">
                <a:latin typeface="Arial MT"/>
                <a:cs typeface="Arial MT"/>
              </a:rPr>
              <a:t>us</a:t>
            </a:r>
            <a:r>
              <a:rPr sz="1050" dirty="0">
                <a:latin typeface="Arial MT"/>
                <a:cs typeface="Arial MT"/>
              </a:rPr>
              <a:t> </a:t>
            </a:r>
            <a:r>
              <a:rPr sz="1050" spc="5" dirty="0">
                <a:latin typeface="Arial MT"/>
                <a:cs typeface="Arial MT"/>
              </a:rPr>
              <a:t>=  Married</a:t>
            </a:r>
            <a:endParaRPr sz="1050">
              <a:latin typeface="Arial MT"/>
              <a:cs typeface="Arial MT"/>
            </a:endParaRPr>
          </a:p>
        </p:txBody>
      </p:sp>
      <p:sp>
        <p:nvSpPr>
          <p:cNvPr id="10" name="object 10"/>
          <p:cNvSpPr/>
          <p:nvPr/>
        </p:nvSpPr>
        <p:spPr>
          <a:xfrm>
            <a:off x="5662190" y="3577098"/>
            <a:ext cx="723265" cy="570865"/>
          </a:xfrm>
          <a:custGeom>
            <a:avLst/>
            <a:gdLst/>
            <a:ahLst/>
            <a:cxnLst/>
            <a:rect l="l" t="t" r="r" b="b"/>
            <a:pathLst>
              <a:path w="723264" h="570864">
                <a:moveTo>
                  <a:pt x="0" y="285182"/>
                </a:moveTo>
                <a:lnTo>
                  <a:pt x="3919" y="243046"/>
                </a:lnTo>
                <a:lnTo>
                  <a:pt x="15304" y="202828"/>
                </a:lnTo>
                <a:lnTo>
                  <a:pt x="33595" y="164968"/>
                </a:lnTo>
                <a:lnTo>
                  <a:pt x="58233" y="129909"/>
                </a:lnTo>
                <a:lnTo>
                  <a:pt x="88659" y="98092"/>
                </a:lnTo>
                <a:lnTo>
                  <a:pt x="124312" y="69959"/>
                </a:lnTo>
                <a:lnTo>
                  <a:pt x="164634" y="45951"/>
                </a:lnTo>
                <a:lnTo>
                  <a:pt x="209066" y="26510"/>
                </a:lnTo>
                <a:lnTo>
                  <a:pt x="257047" y="12076"/>
                </a:lnTo>
                <a:lnTo>
                  <a:pt x="308018" y="3092"/>
                </a:lnTo>
                <a:lnTo>
                  <a:pt x="361421" y="0"/>
                </a:lnTo>
                <a:lnTo>
                  <a:pt x="414823" y="3092"/>
                </a:lnTo>
                <a:lnTo>
                  <a:pt x="465795" y="12076"/>
                </a:lnTo>
                <a:lnTo>
                  <a:pt x="513776" y="26510"/>
                </a:lnTo>
                <a:lnTo>
                  <a:pt x="558207" y="45951"/>
                </a:lnTo>
                <a:lnTo>
                  <a:pt x="598529" y="69959"/>
                </a:lnTo>
                <a:lnTo>
                  <a:pt x="634183" y="98092"/>
                </a:lnTo>
                <a:lnTo>
                  <a:pt x="664609" y="129909"/>
                </a:lnTo>
                <a:lnTo>
                  <a:pt x="689247" y="164968"/>
                </a:lnTo>
                <a:lnTo>
                  <a:pt x="707538" y="202828"/>
                </a:lnTo>
                <a:lnTo>
                  <a:pt x="718923" y="243046"/>
                </a:lnTo>
                <a:lnTo>
                  <a:pt x="722842" y="285182"/>
                </a:lnTo>
                <a:lnTo>
                  <a:pt x="718923" y="327318"/>
                </a:lnTo>
                <a:lnTo>
                  <a:pt x="707538" y="367537"/>
                </a:lnTo>
                <a:lnTo>
                  <a:pt x="689247" y="405396"/>
                </a:lnTo>
                <a:lnTo>
                  <a:pt x="664609" y="440455"/>
                </a:lnTo>
                <a:lnTo>
                  <a:pt x="634183" y="472272"/>
                </a:lnTo>
                <a:lnTo>
                  <a:pt x="598529" y="500405"/>
                </a:lnTo>
                <a:lnTo>
                  <a:pt x="558207" y="524413"/>
                </a:lnTo>
                <a:lnTo>
                  <a:pt x="513776" y="543855"/>
                </a:lnTo>
                <a:lnTo>
                  <a:pt x="465795" y="558288"/>
                </a:lnTo>
                <a:lnTo>
                  <a:pt x="414823" y="567272"/>
                </a:lnTo>
                <a:lnTo>
                  <a:pt x="361421" y="570365"/>
                </a:lnTo>
                <a:lnTo>
                  <a:pt x="308018" y="567272"/>
                </a:lnTo>
                <a:lnTo>
                  <a:pt x="257047" y="558288"/>
                </a:lnTo>
                <a:lnTo>
                  <a:pt x="209066" y="543855"/>
                </a:lnTo>
                <a:lnTo>
                  <a:pt x="164634" y="524413"/>
                </a:lnTo>
                <a:lnTo>
                  <a:pt x="124312" y="500405"/>
                </a:lnTo>
                <a:lnTo>
                  <a:pt x="88659" y="472272"/>
                </a:lnTo>
                <a:lnTo>
                  <a:pt x="58233" y="440455"/>
                </a:lnTo>
                <a:lnTo>
                  <a:pt x="33595" y="405396"/>
                </a:lnTo>
                <a:lnTo>
                  <a:pt x="15304" y="367537"/>
                </a:lnTo>
                <a:lnTo>
                  <a:pt x="3919" y="327318"/>
                </a:lnTo>
                <a:lnTo>
                  <a:pt x="0" y="285182"/>
                </a:lnTo>
                <a:close/>
              </a:path>
            </a:pathLst>
          </a:custGeom>
          <a:ln w="3175">
            <a:solidFill>
              <a:srgbClr val="000000"/>
            </a:solidFill>
          </a:ln>
        </p:spPr>
        <p:txBody>
          <a:bodyPr wrap="square" lIns="0" tIns="0" rIns="0" bIns="0" rtlCol="0"/>
          <a:lstStyle/>
          <a:p>
            <a:endParaRPr/>
          </a:p>
        </p:txBody>
      </p:sp>
      <p:sp>
        <p:nvSpPr>
          <p:cNvPr id="11" name="object 11"/>
          <p:cNvSpPr txBox="1"/>
          <p:nvPr/>
        </p:nvSpPr>
        <p:spPr>
          <a:xfrm>
            <a:off x="5789163" y="3677642"/>
            <a:ext cx="469265" cy="342900"/>
          </a:xfrm>
          <a:prstGeom prst="rect">
            <a:avLst/>
          </a:prstGeom>
        </p:spPr>
        <p:txBody>
          <a:bodyPr vert="horz" wrap="square" lIns="0" tIns="11430" rIns="0" bIns="0" rtlCol="0">
            <a:spAutoFit/>
          </a:bodyPr>
          <a:lstStyle/>
          <a:p>
            <a:pPr marL="12700">
              <a:lnSpc>
                <a:spcPts val="1255"/>
              </a:lnSpc>
              <a:spcBef>
                <a:spcPts val="90"/>
              </a:spcBef>
            </a:pPr>
            <a:r>
              <a:rPr sz="1050" spc="-5" dirty="0">
                <a:latin typeface="Arial MT"/>
                <a:cs typeface="Arial MT"/>
              </a:rPr>
              <a:t>I</a:t>
            </a:r>
            <a:r>
              <a:rPr sz="1050" spc="5" dirty="0">
                <a:latin typeface="Arial MT"/>
                <a:cs typeface="Arial MT"/>
              </a:rPr>
              <a:t>nco</a:t>
            </a:r>
            <a:r>
              <a:rPr sz="1050" spc="10" dirty="0">
                <a:latin typeface="Arial MT"/>
                <a:cs typeface="Arial MT"/>
              </a:rPr>
              <a:t>m</a:t>
            </a:r>
            <a:r>
              <a:rPr sz="1050" spc="5" dirty="0">
                <a:latin typeface="Arial MT"/>
                <a:cs typeface="Arial MT"/>
              </a:rPr>
              <a:t>e</a:t>
            </a:r>
            <a:endParaRPr sz="1050">
              <a:latin typeface="Arial MT"/>
              <a:cs typeface="Arial MT"/>
            </a:endParaRPr>
          </a:p>
          <a:p>
            <a:pPr marL="55244">
              <a:lnSpc>
                <a:spcPts val="1255"/>
              </a:lnSpc>
            </a:pPr>
            <a:r>
              <a:rPr sz="1050" spc="5" dirty="0">
                <a:latin typeface="Arial MT"/>
                <a:cs typeface="Arial MT"/>
              </a:rPr>
              <a:t>&gt;</a:t>
            </a:r>
            <a:r>
              <a:rPr sz="1050" spc="-40" dirty="0">
                <a:latin typeface="Arial MT"/>
                <a:cs typeface="Arial MT"/>
              </a:rPr>
              <a:t> </a:t>
            </a:r>
            <a:r>
              <a:rPr sz="1050" spc="5" dirty="0">
                <a:latin typeface="Arial MT"/>
                <a:cs typeface="Arial MT"/>
              </a:rPr>
              <a:t>80K</a:t>
            </a:r>
            <a:endParaRPr sz="1050">
              <a:latin typeface="Arial MT"/>
              <a:cs typeface="Arial MT"/>
            </a:endParaRPr>
          </a:p>
        </p:txBody>
      </p:sp>
      <p:sp>
        <p:nvSpPr>
          <p:cNvPr id="12" name="object 12"/>
          <p:cNvSpPr/>
          <p:nvPr/>
        </p:nvSpPr>
        <p:spPr>
          <a:xfrm>
            <a:off x="2885158" y="2777406"/>
            <a:ext cx="894080" cy="824865"/>
          </a:xfrm>
          <a:custGeom>
            <a:avLst/>
            <a:gdLst/>
            <a:ahLst/>
            <a:cxnLst/>
            <a:rect l="l" t="t" r="r" b="b"/>
            <a:pathLst>
              <a:path w="894080" h="824864">
                <a:moveTo>
                  <a:pt x="893925" y="0"/>
                </a:moveTo>
                <a:lnTo>
                  <a:pt x="0" y="824498"/>
                </a:lnTo>
              </a:path>
            </a:pathLst>
          </a:custGeom>
          <a:ln w="3175">
            <a:solidFill>
              <a:srgbClr val="000000"/>
            </a:solidFill>
          </a:ln>
        </p:spPr>
        <p:txBody>
          <a:bodyPr wrap="square" lIns="0" tIns="0" rIns="0" bIns="0" rtlCol="0"/>
          <a:lstStyle/>
          <a:p>
            <a:endParaRPr/>
          </a:p>
        </p:txBody>
      </p:sp>
      <p:sp>
        <p:nvSpPr>
          <p:cNvPr id="13" name="object 13"/>
          <p:cNvSpPr txBox="1"/>
          <p:nvPr/>
        </p:nvSpPr>
        <p:spPr>
          <a:xfrm>
            <a:off x="5133760" y="3403260"/>
            <a:ext cx="448309" cy="621030"/>
          </a:xfrm>
          <a:prstGeom prst="rect">
            <a:avLst/>
          </a:prstGeom>
        </p:spPr>
        <p:txBody>
          <a:bodyPr vert="horz" wrap="square" lIns="0" tIns="13335" rIns="0" bIns="0" rtlCol="0">
            <a:spAutoFit/>
          </a:bodyPr>
          <a:lstStyle/>
          <a:p>
            <a:pPr marL="12700">
              <a:spcBef>
                <a:spcPts val="105"/>
              </a:spcBef>
            </a:pPr>
            <a:r>
              <a:rPr sz="3900" spc="20" dirty="0">
                <a:latin typeface="Arial MT"/>
                <a:cs typeface="Arial MT"/>
              </a:rPr>
              <a:t>..</a:t>
            </a:r>
            <a:r>
              <a:rPr sz="3900" spc="25" dirty="0">
                <a:latin typeface="Arial MT"/>
                <a:cs typeface="Arial MT"/>
              </a:rPr>
              <a:t>.</a:t>
            </a:r>
            <a:endParaRPr sz="3900">
              <a:latin typeface="Arial MT"/>
              <a:cs typeface="Arial MT"/>
            </a:endParaRPr>
          </a:p>
        </p:txBody>
      </p:sp>
      <p:grpSp>
        <p:nvGrpSpPr>
          <p:cNvPr id="14" name="object 14"/>
          <p:cNvGrpSpPr/>
          <p:nvPr/>
        </p:nvGrpSpPr>
        <p:grpSpPr>
          <a:xfrm>
            <a:off x="3309244" y="2218596"/>
            <a:ext cx="2715895" cy="1395730"/>
            <a:chOff x="1785243" y="2218596"/>
            <a:chExt cx="2715895" cy="1395730"/>
          </a:xfrm>
        </p:grpSpPr>
        <p:sp>
          <p:nvSpPr>
            <p:cNvPr id="15" name="object 15"/>
            <p:cNvSpPr/>
            <p:nvPr/>
          </p:nvSpPr>
          <p:spPr>
            <a:xfrm>
              <a:off x="2255083" y="2777405"/>
              <a:ext cx="0" cy="824865"/>
            </a:xfrm>
            <a:custGeom>
              <a:avLst/>
              <a:gdLst/>
              <a:ahLst/>
              <a:cxnLst/>
              <a:rect l="l" t="t" r="r" b="b"/>
              <a:pathLst>
                <a:path h="824864">
                  <a:moveTo>
                    <a:pt x="0" y="0"/>
                  </a:moveTo>
                  <a:lnTo>
                    <a:pt x="0" y="824498"/>
                  </a:lnTo>
                </a:path>
              </a:pathLst>
            </a:custGeom>
            <a:ln w="3175">
              <a:solidFill>
                <a:srgbClr val="000000"/>
              </a:solidFill>
            </a:ln>
          </p:spPr>
          <p:txBody>
            <a:bodyPr wrap="square" lIns="0" tIns="0" rIns="0" bIns="0" rtlCol="0"/>
            <a:lstStyle/>
            <a:p>
              <a:endParaRPr/>
            </a:p>
          </p:txBody>
        </p:sp>
        <p:sp>
          <p:nvSpPr>
            <p:cNvPr id="16" name="object 16"/>
            <p:cNvSpPr/>
            <p:nvPr/>
          </p:nvSpPr>
          <p:spPr>
            <a:xfrm>
              <a:off x="2255083" y="2777405"/>
              <a:ext cx="826769" cy="757555"/>
            </a:xfrm>
            <a:custGeom>
              <a:avLst/>
              <a:gdLst/>
              <a:ahLst/>
              <a:cxnLst/>
              <a:rect l="l" t="t" r="r" b="b"/>
              <a:pathLst>
                <a:path w="826769" h="757554">
                  <a:moveTo>
                    <a:pt x="0" y="0"/>
                  </a:moveTo>
                  <a:lnTo>
                    <a:pt x="826313" y="757351"/>
                  </a:lnTo>
                </a:path>
              </a:pathLst>
            </a:custGeom>
            <a:ln w="34481">
              <a:solidFill>
                <a:srgbClr val="800000"/>
              </a:solidFill>
            </a:ln>
          </p:spPr>
          <p:txBody>
            <a:bodyPr wrap="square" lIns="0" tIns="0" rIns="0" bIns="0" rtlCol="0"/>
            <a:lstStyle/>
            <a:p>
              <a:endParaRPr/>
            </a:p>
          </p:txBody>
        </p:sp>
        <p:sp>
          <p:nvSpPr>
            <p:cNvPr id="17" name="object 17"/>
            <p:cNvSpPr/>
            <p:nvPr/>
          </p:nvSpPr>
          <p:spPr>
            <a:xfrm>
              <a:off x="3022515" y="3474965"/>
              <a:ext cx="146050" cy="139700"/>
            </a:xfrm>
            <a:custGeom>
              <a:avLst/>
              <a:gdLst/>
              <a:ahLst/>
              <a:cxnLst/>
              <a:rect l="l" t="t" r="r" b="b"/>
              <a:pathLst>
                <a:path w="146050" h="139700">
                  <a:moveTo>
                    <a:pt x="92944" y="0"/>
                  </a:moveTo>
                  <a:lnTo>
                    <a:pt x="0" y="96914"/>
                  </a:lnTo>
                  <a:lnTo>
                    <a:pt x="145578" y="139340"/>
                  </a:lnTo>
                  <a:lnTo>
                    <a:pt x="92944" y="0"/>
                  </a:lnTo>
                  <a:close/>
                </a:path>
              </a:pathLst>
            </a:custGeom>
            <a:solidFill>
              <a:srgbClr val="800000"/>
            </a:solidFill>
          </p:spPr>
          <p:txBody>
            <a:bodyPr wrap="square" lIns="0" tIns="0" rIns="0" bIns="0" rtlCol="0"/>
            <a:lstStyle/>
            <a:p>
              <a:endParaRPr/>
            </a:p>
          </p:txBody>
        </p:sp>
        <p:sp>
          <p:nvSpPr>
            <p:cNvPr id="18" name="object 18"/>
            <p:cNvSpPr/>
            <p:nvPr/>
          </p:nvSpPr>
          <p:spPr>
            <a:xfrm>
              <a:off x="2255083" y="2777405"/>
              <a:ext cx="2244725" cy="800100"/>
            </a:xfrm>
            <a:custGeom>
              <a:avLst/>
              <a:gdLst/>
              <a:ahLst/>
              <a:cxnLst/>
              <a:rect l="l" t="t" r="r" b="b"/>
              <a:pathLst>
                <a:path w="2244725" h="800100">
                  <a:moveTo>
                    <a:pt x="0" y="0"/>
                  </a:moveTo>
                  <a:lnTo>
                    <a:pt x="2244526" y="799692"/>
                  </a:lnTo>
                </a:path>
              </a:pathLst>
            </a:custGeom>
            <a:ln w="3175">
              <a:solidFill>
                <a:srgbClr val="000000"/>
              </a:solidFill>
            </a:ln>
          </p:spPr>
          <p:txBody>
            <a:bodyPr wrap="square" lIns="0" tIns="0" rIns="0" bIns="0" rtlCol="0"/>
            <a:lstStyle/>
            <a:p>
              <a:endParaRPr/>
            </a:p>
          </p:txBody>
        </p:sp>
        <p:sp>
          <p:nvSpPr>
            <p:cNvPr id="19" name="object 19"/>
            <p:cNvSpPr/>
            <p:nvPr/>
          </p:nvSpPr>
          <p:spPr>
            <a:xfrm>
              <a:off x="1798578" y="2231931"/>
              <a:ext cx="913130" cy="546100"/>
            </a:xfrm>
            <a:custGeom>
              <a:avLst/>
              <a:gdLst/>
              <a:ahLst/>
              <a:cxnLst/>
              <a:rect l="l" t="t" r="r" b="b"/>
              <a:pathLst>
                <a:path w="913130" h="546100">
                  <a:moveTo>
                    <a:pt x="456505" y="0"/>
                  </a:moveTo>
                  <a:lnTo>
                    <a:pt x="399257" y="2124"/>
                  </a:lnTo>
                  <a:lnTo>
                    <a:pt x="344126" y="8327"/>
                  </a:lnTo>
                  <a:lnTo>
                    <a:pt x="291542" y="18353"/>
                  </a:lnTo>
                  <a:lnTo>
                    <a:pt x="241933" y="31947"/>
                  </a:lnTo>
                  <a:lnTo>
                    <a:pt x="195727" y="48855"/>
                  </a:lnTo>
                  <a:lnTo>
                    <a:pt x="153352" y="68820"/>
                  </a:lnTo>
                  <a:lnTo>
                    <a:pt x="115237" y="91589"/>
                  </a:lnTo>
                  <a:lnTo>
                    <a:pt x="81811" y="116906"/>
                  </a:lnTo>
                  <a:lnTo>
                    <a:pt x="53501" y="144515"/>
                  </a:lnTo>
                  <a:lnTo>
                    <a:pt x="13946" y="205592"/>
                  </a:lnTo>
                  <a:lnTo>
                    <a:pt x="0" y="272779"/>
                  </a:lnTo>
                  <a:lnTo>
                    <a:pt x="3558" y="306991"/>
                  </a:lnTo>
                  <a:lnTo>
                    <a:pt x="30737" y="371350"/>
                  </a:lnTo>
                  <a:lnTo>
                    <a:pt x="81811" y="428587"/>
                  </a:lnTo>
                  <a:lnTo>
                    <a:pt x="115237" y="453897"/>
                  </a:lnTo>
                  <a:lnTo>
                    <a:pt x="153352" y="476661"/>
                  </a:lnTo>
                  <a:lnTo>
                    <a:pt x="195727" y="496623"/>
                  </a:lnTo>
                  <a:lnTo>
                    <a:pt x="241933" y="513528"/>
                  </a:lnTo>
                  <a:lnTo>
                    <a:pt x="291542" y="527121"/>
                  </a:lnTo>
                  <a:lnTo>
                    <a:pt x="344126" y="537147"/>
                  </a:lnTo>
                  <a:lnTo>
                    <a:pt x="399257" y="543349"/>
                  </a:lnTo>
                  <a:lnTo>
                    <a:pt x="456505" y="545474"/>
                  </a:lnTo>
                  <a:lnTo>
                    <a:pt x="513770" y="543349"/>
                  </a:lnTo>
                  <a:lnTo>
                    <a:pt x="568911" y="537147"/>
                  </a:lnTo>
                  <a:lnTo>
                    <a:pt x="621502" y="527121"/>
                  </a:lnTo>
                  <a:lnTo>
                    <a:pt x="671114" y="513528"/>
                  </a:lnTo>
                  <a:lnTo>
                    <a:pt x="717320" y="496623"/>
                  </a:lnTo>
                  <a:lnTo>
                    <a:pt x="759692" y="476661"/>
                  </a:lnTo>
                  <a:lnTo>
                    <a:pt x="797802" y="453897"/>
                  </a:lnTo>
                  <a:lnTo>
                    <a:pt x="831222" y="428587"/>
                  </a:lnTo>
                  <a:lnTo>
                    <a:pt x="859525" y="400986"/>
                  </a:lnTo>
                  <a:lnTo>
                    <a:pt x="899068" y="339933"/>
                  </a:lnTo>
                  <a:lnTo>
                    <a:pt x="913010" y="272779"/>
                  </a:lnTo>
                  <a:lnTo>
                    <a:pt x="909453" y="238550"/>
                  </a:lnTo>
                  <a:lnTo>
                    <a:pt x="882283" y="174162"/>
                  </a:lnTo>
                  <a:lnTo>
                    <a:pt x="831222" y="116906"/>
                  </a:lnTo>
                  <a:lnTo>
                    <a:pt x="797802" y="91589"/>
                  </a:lnTo>
                  <a:lnTo>
                    <a:pt x="759692" y="68820"/>
                  </a:lnTo>
                  <a:lnTo>
                    <a:pt x="717320" y="48855"/>
                  </a:lnTo>
                  <a:lnTo>
                    <a:pt x="671114" y="31947"/>
                  </a:lnTo>
                  <a:lnTo>
                    <a:pt x="621502" y="18353"/>
                  </a:lnTo>
                  <a:lnTo>
                    <a:pt x="568911" y="8327"/>
                  </a:lnTo>
                  <a:lnTo>
                    <a:pt x="513770" y="2124"/>
                  </a:lnTo>
                  <a:lnTo>
                    <a:pt x="456505" y="0"/>
                  </a:lnTo>
                  <a:close/>
                </a:path>
              </a:pathLst>
            </a:custGeom>
            <a:solidFill>
              <a:srgbClr val="FFFFFF"/>
            </a:solidFill>
          </p:spPr>
          <p:txBody>
            <a:bodyPr wrap="square" lIns="0" tIns="0" rIns="0" bIns="0" rtlCol="0"/>
            <a:lstStyle/>
            <a:p>
              <a:endParaRPr/>
            </a:p>
          </p:txBody>
        </p:sp>
        <p:sp>
          <p:nvSpPr>
            <p:cNvPr id="20" name="object 20"/>
            <p:cNvSpPr/>
            <p:nvPr/>
          </p:nvSpPr>
          <p:spPr>
            <a:xfrm>
              <a:off x="1798578" y="2231931"/>
              <a:ext cx="913130" cy="546100"/>
            </a:xfrm>
            <a:custGeom>
              <a:avLst/>
              <a:gdLst/>
              <a:ahLst/>
              <a:cxnLst/>
              <a:rect l="l" t="t" r="r" b="b"/>
              <a:pathLst>
                <a:path w="913130" h="546100">
                  <a:moveTo>
                    <a:pt x="0" y="272779"/>
                  </a:moveTo>
                  <a:lnTo>
                    <a:pt x="13946" y="205592"/>
                  </a:lnTo>
                  <a:lnTo>
                    <a:pt x="53501" y="144515"/>
                  </a:lnTo>
                  <a:lnTo>
                    <a:pt x="81811" y="116906"/>
                  </a:lnTo>
                  <a:lnTo>
                    <a:pt x="115237" y="91589"/>
                  </a:lnTo>
                  <a:lnTo>
                    <a:pt x="153352" y="68820"/>
                  </a:lnTo>
                  <a:lnTo>
                    <a:pt x="195727" y="48855"/>
                  </a:lnTo>
                  <a:lnTo>
                    <a:pt x="241933" y="31947"/>
                  </a:lnTo>
                  <a:lnTo>
                    <a:pt x="291542" y="18353"/>
                  </a:lnTo>
                  <a:lnTo>
                    <a:pt x="344126" y="8327"/>
                  </a:lnTo>
                  <a:lnTo>
                    <a:pt x="399257" y="2124"/>
                  </a:lnTo>
                  <a:lnTo>
                    <a:pt x="456505" y="0"/>
                  </a:lnTo>
                  <a:lnTo>
                    <a:pt x="513770" y="2124"/>
                  </a:lnTo>
                  <a:lnTo>
                    <a:pt x="568911" y="8327"/>
                  </a:lnTo>
                  <a:lnTo>
                    <a:pt x="621502" y="18353"/>
                  </a:lnTo>
                  <a:lnTo>
                    <a:pt x="671114" y="31947"/>
                  </a:lnTo>
                  <a:lnTo>
                    <a:pt x="717320" y="48855"/>
                  </a:lnTo>
                  <a:lnTo>
                    <a:pt x="759692" y="68820"/>
                  </a:lnTo>
                  <a:lnTo>
                    <a:pt x="797802" y="91589"/>
                  </a:lnTo>
                  <a:lnTo>
                    <a:pt x="831222" y="116906"/>
                  </a:lnTo>
                  <a:lnTo>
                    <a:pt x="859525" y="144515"/>
                  </a:lnTo>
                  <a:lnTo>
                    <a:pt x="899068" y="205592"/>
                  </a:lnTo>
                  <a:lnTo>
                    <a:pt x="913010" y="272779"/>
                  </a:lnTo>
                  <a:lnTo>
                    <a:pt x="909453" y="306991"/>
                  </a:lnTo>
                  <a:lnTo>
                    <a:pt x="899068" y="339933"/>
                  </a:lnTo>
                  <a:lnTo>
                    <a:pt x="859525" y="400986"/>
                  </a:lnTo>
                  <a:lnTo>
                    <a:pt x="831222" y="428587"/>
                  </a:lnTo>
                  <a:lnTo>
                    <a:pt x="797802" y="453897"/>
                  </a:lnTo>
                  <a:lnTo>
                    <a:pt x="759692" y="476661"/>
                  </a:lnTo>
                  <a:lnTo>
                    <a:pt x="717320" y="496623"/>
                  </a:lnTo>
                  <a:lnTo>
                    <a:pt x="671114" y="513528"/>
                  </a:lnTo>
                  <a:lnTo>
                    <a:pt x="621502" y="527121"/>
                  </a:lnTo>
                  <a:lnTo>
                    <a:pt x="568911" y="537147"/>
                  </a:lnTo>
                  <a:lnTo>
                    <a:pt x="513770" y="543349"/>
                  </a:lnTo>
                  <a:lnTo>
                    <a:pt x="456505" y="545474"/>
                  </a:lnTo>
                  <a:lnTo>
                    <a:pt x="399257" y="543349"/>
                  </a:lnTo>
                  <a:lnTo>
                    <a:pt x="344126" y="537147"/>
                  </a:lnTo>
                  <a:lnTo>
                    <a:pt x="291542" y="527121"/>
                  </a:lnTo>
                  <a:lnTo>
                    <a:pt x="241933" y="513528"/>
                  </a:lnTo>
                  <a:lnTo>
                    <a:pt x="195727" y="496623"/>
                  </a:lnTo>
                  <a:lnTo>
                    <a:pt x="153352" y="476661"/>
                  </a:lnTo>
                  <a:lnTo>
                    <a:pt x="115237" y="453897"/>
                  </a:lnTo>
                  <a:lnTo>
                    <a:pt x="81811" y="428587"/>
                  </a:lnTo>
                  <a:lnTo>
                    <a:pt x="53501" y="400986"/>
                  </a:lnTo>
                  <a:lnTo>
                    <a:pt x="13946" y="339933"/>
                  </a:lnTo>
                  <a:lnTo>
                    <a:pt x="3558" y="306991"/>
                  </a:lnTo>
                  <a:lnTo>
                    <a:pt x="0" y="272779"/>
                  </a:lnTo>
                  <a:close/>
                </a:path>
              </a:pathLst>
            </a:custGeom>
            <a:ln w="26365">
              <a:solidFill>
                <a:srgbClr val="FF0000"/>
              </a:solidFill>
            </a:ln>
          </p:spPr>
          <p:txBody>
            <a:bodyPr wrap="square" lIns="0" tIns="0" rIns="0" bIns="0" rtlCol="0"/>
            <a:lstStyle/>
            <a:p>
              <a:endParaRPr/>
            </a:p>
          </p:txBody>
        </p:sp>
      </p:grpSp>
      <p:sp>
        <p:nvSpPr>
          <p:cNvPr id="21" name="object 21"/>
          <p:cNvSpPr txBox="1"/>
          <p:nvPr/>
        </p:nvSpPr>
        <p:spPr>
          <a:xfrm>
            <a:off x="4340139" y="2255128"/>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3</a:t>
            </a:r>
            <a:endParaRPr sz="1150">
              <a:latin typeface="Arial MT"/>
              <a:cs typeface="Arial MT"/>
            </a:endParaRPr>
          </a:p>
          <a:p>
            <a:pPr marL="24765">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4</a:t>
            </a:r>
            <a:endParaRPr sz="1150">
              <a:latin typeface="Arial MT"/>
              <a:cs typeface="Arial MT"/>
            </a:endParaRPr>
          </a:p>
        </p:txBody>
      </p:sp>
      <p:sp>
        <p:nvSpPr>
          <p:cNvPr id="22" name="object 22"/>
          <p:cNvSpPr txBox="1"/>
          <p:nvPr/>
        </p:nvSpPr>
        <p:spPr>
          <a:xfrm>
            <a:off x="3702452" y="2399367"/>
            <a:ext cx="153670" cy="173124"/>
          </a:xfrm>
          <a:prstGeom prst="rect">
            <a:avLst/>
          </a:prstGeom>
        </p:spPr>
        <p:txBody>
          <a:bodyPr vert="horz" wrap="square" lIns="0" tIns="11430" rIns="0" bIns="0" rtlCol="0">
            <a:spAutoFit/>
          </a:bodyPr>
          <a:lstStyle/>
          <a:p>
            <a:pPr marL="12700">
              <a:spcBef>
                <a:spcPts val="90"/>
              </a:spcBef>
            </a:pPr>
            <a:r>
              <a:rPr sz="1050" spc="5" dirty="0">
                <a:latin typeface="Arial MT"/>
                <a:cs typeface="Arial MT"/>
              </a:rPr>
              <a:t>{ }</a:t>
            </a:r>
            <a:endParaRPr sz="1050">
              <a:latin typeface="Arial MT"/>
              <a:cs typeface="Arial MT"/>
            </a:endParaRPr>
          </a:p>
        </p:txBody>
      </p:sp>
      <p:sp>
        <p:nvSpPr>
          <p:cNvPr id="23" name="object 23"/>
          <p:cNvSpPr txBox="1"/>
          <p:nvPr/>
        </p:nvSpPr>
        <p:spPr>
          <a:xfrm>
            <a:off x="4492307" y="4300891"/>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0</a:t>
            </a:r>
            <a:endParaRPr sz="1150">
              <a:latin typeface="Arial MT"/>
              <a:cs typeface="Arial MT"/>
            </a:endParaRPr>
          </a:p>
          <a:p>
            <a:pPr marL="24765">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3</a:t>
            </a:r>
            <a:endParaRPr sz="1150">
              <a:latin typeface="Arial MT"/>
              <a:cs typeface="Arial MT"/>
            </a:endParaRPr>
          </a:p>
        </p:txBody>
      </p:sp>
      <p:sp>
        <p:nvSpPr>
          <p:cNvPr id="24" name="object 24"/>
          <p:cNvSpPr/>
          <p:nvPr/>
        </p:nvSpPr>
        <p:spPr>
          <a:xfrm>
            <a:off x="1610726" y="3601903"/>
            <a:ext cx="723265" cy="546100"/>
          </a:xfrm>
          <a:custGeom>
            <a:avLst/>
            <a:gdLst/>
            <a:ahLst/>
            <a:cxnLst/>
            <a:rect l="l" t="t" r="r" b="b"/>
            <a:pathLst>
              <a:path w="723265" h="546100">
                <a:moveTo>
                  <a:pt x="0" y="272779"/>
                </a:moveTo>
                <a:lnTo>
                  <a:pt x="3918" y="232474"/>
                </a:lnTo>
                <a:lnTo>
                  <a:pt x="15301" y="194004"/>
                </a:lnTo>
                <a:lnTo>
                  <a:pt x="33589" y="157791"/>
                </a:lnTo>
                <a:lnTo>
                  <a:pt x="58224" y="124257"/>
                </a:lnTo>
                <a:lnTo>
                  <a:pt x="88645" y="93824"/>
                </a:lnTo>
                <a:lnTo>
                  <a:pt x="124295" y="66915"/>
                </a:lnTo>
                <a:lnTo>
                  <a:pt x="164614" y="43951"/>
                </a:lnTo>
                <a:lnTo>
                  <a:pt x="209042" y="25356"/>
                </a:lnTo>
                <a:lnTo>
                  <a:pt x="257022" y="11550"/>
                </a:lnTo>
                <a:lnTo>
                  <a:pt x="307993" y="2958"/>
                </a:lnTo>
                <a:lnTo>
                  <a:pt x="361397" y="0"/>
                </a:lnTo>
                <a:lnTo>
                  <a:pt x="414803" y="2958"/>
                </a:lnTo>
                <a:lnTo>
                  <a:pt x="465776" y="11550"/>
                </a:lnTo>
                <a:lnTo>
                  <a:pt x="513756" y="25356"/>
                </a:lnTo>
                <a:lnTo>
                  <a:pt x="558186" y="43951"/>
                </a:lnTo>
                <a:lnTo>
                  <a:pt x="598505" y="66915"/>
                </a:lnTo>
                <a:lnTo>
                  <a:pt x="634155" y="93824"/>
                </a:lnTo>
                <a:lnTo>
                  <a:pt x="664577" y="124257"/>
                </a:lnTo>
                <a:lnTo>
                  <a:pt x="689211" y="157791"/>
                </a:lnTo>
                <a:lnTo>
                  <a:pt x="707500" y="194004"/>
                </a:lnTo>
                <a:lnTo>
                  <a:pt x="718883" y="232474"/>
                </a:lnTo>
                <a:lnTo>
                  <a:pt x="722801" y="272779"/>
                </a:lnTo>
                <a:lnTo>
                  <a:pt x="718883" y="313084"/>
                </a:lnTo>
                <a:lnTo>
                  <a:pt x="707500" y="351554"/>
                </a:lnTo>
                <a:lnTo>
                  <a:pt x="689211" y="387768"/>
                </a:lnTo>
                <a:lnTo>
                  <a:pt x="664577" y="421302"/>
                </a:lnTo>
                <a:lnTo>
                  <a:pt x="634155" y="451735"/>
                </a:lnTo>
                <a:lnTo>
                  <a:pt x="598505" y="478644"/>
                </a:lnTo>
                <a:lnTo>
                  <a:pt x="558186" y="501608"/>
                </a:lnTo>
                <a:lnTo>
                  <a:pt x="513756" y="520203"/>
                </a:lnTo>
                <a:lnTo>
                  <a:pt x="465776" y="534008"/>
                </a:lnTo>
                <a:lnTo>
                  <a:pt x="414803" y="542601"/>
                </a:lnTo>
                <a:lnTo>
                  <a:pt x="361397" y="545559"/>
                </a:lnTo>
                <a:lnTo>
                  <a:pt x="307993" y="542601"/>
                </a:lnTo>
                <a:lnTo>
                  <a:pt x="257022" y="534008"/>
                </a:lnTo>
                <a:lnTo>
                  <a:pt x="209042" y="520203"/>
                </a:lnTo>
                <a:lnTo>
                  <a:pt x="164614" y="501608"/>
                </a:lnTo>
                <a:lnTo>
                  <a:pt x="124295" y="478644"/>
                </a:lnTo>
                <a:lnTo>
                  <a:pt x="88645" y="451735"/>
                </a:lnTo>
                <a:lnTo>
                  <a:pt x="58224" y="421302"/>
                </a:lnTo>
                <a:lnTo>
                  <a:pt x="33589" y="387768"/>
                </a:lnTo>
                <a:lnTo>
                  <a:pt x="15301" y="351554"/>
                </a:lnTo>
                <a:lnTo>
                  <a:pt x="3918" y="313084"/>
                </a:lnTo>
                <a:lnTo>
                  <a:pt x="0" y="272779"/>
                </a:lnTo>
                <a:close/>
              </a:path>
            </a:pathLst>
          </a:custGeom>
          <a:ln w="3175">
            <a:solidFill>
              <a:srgbClr val="000000"/>
            </a:solidFill>
          </a:ln>
        </p:spPr>
        <p:txBody>
          <a:bodyPr wrap="square" lIns="0" tIns="0" rIns="0" bIns="0" rtlCol="0"/>
          <a:lstStyle/>
          <a:p>
            <a:endParaRPr/>
          </a:p>
        </p:txBody>
      </p:sp>
      <p:sp>
        <p:nvSpPr>
          <p:cNvPr id="25" name="object 25"/>
          <p:cNvSpPr txBox="1"/>
          <p:nvPr/>
        </p:nvSpPr>
        <p:spPr>
          <a:xfrm>
            <a:off x="1701848" y="3690046"/>
            <a:ext cx="541020" cy="342900"/>
          </a:xfrm>
          <a:prstGeom prst="rect">
            <a:avLst/>
          </a:prstGeom>
        </p:spPr>
        <p:txBody>
          <a:bodyPr vert="horz" wrap="square" lIns="0" tIns="11430" rIns="0" bIns="0" rtlCol="0">
            <a:spAutoFit/>
          </a:bodyPr>
          <a:lstStyle/>
          <a:p>
            <a:pPr marL="183515" marR="5080" indent="-171450">
              <a:spcBef>
                <a:spcPts val="90"/>
              </a:spcBef>
            </a:pPr>
            <a:r>
              <a:rPr sz="1050" spc="5" dirty="0">
                <a:latin typeface="Arial MT"/>
                <a:cs typeface="Arial MT"/>
              </a:rPr>
              <a:t>Re</a:t>
            </a:r>
            <a:r>
              <a:rPr sz="1050" spc="-5" dirty="0">
                <a:latin typeface="Arial MT"/>
                <a:cs typeface="Arial MT"/>
              </a:rPr>
              <a:t>f</a:t>
            </a:r>
            <a:r>
              <a:rPr sz="1050" spc="5" dirty="0">
                <a:latin typeface="Arial MT"/>
                <a:cs typeface="Arial MT"/>
              </a:rPr>
              <a:t>und=  No</a:t>
            </a:r>
            <a:endParaRPr sz="1050">
              <a:latin typeface="Arial MT"/>
              <a:cs typeface="Arial MT"/>
            </a:endParaRPr>
          </a:p>
        </p:txBody>
      </p:sp>
      <p:sp>
        <p:nvSpPr>
          <p:cNvPr id="26" name="object 26"/>
          <p:cNvSpPr/>
          <p:nvPr/>
        </p:nvSpPr>
        <p:spPr>
          <a:xfrm>
            <a:off x="1972122" y="2777406"/>
            <a:ext cx="1807210" cy="824865"/>
          </a:xfrm>
          <a:custGeom>
            <a:avLst/>
            <a:gdLst/>
            <a:ahLst/>
            <a:cxnLst/>
            <a:rect l="l" t="t" r="r" b="b"/>
            <a:pathLst>
              <a:path w="1807210" h="824864">
                <a:moveTo>
                  <a:pt x="1806961" y="0"/>
                </a:moveTo>
                <a:lnTo>
                  <a:pt x="0" y="824498"/>
                </a:lnTo>
              </a:path>
            </a:pathLst>
          </a:custGeom>
          <a:ln w="3175">
            <a:solidFill>
              <a:srgbClr val="000000"/>
            </a:solidFill>
          </a:ln>
        </p:spPr>
        <p:txBody>
          <a:bodyPr wrap="square" lIns="0" tIns="0" rIns="0" bIns="0" rtlCol="0"/>
          <a:lstStyle/>
          <a:p>
            <a:endParaRPr/>
          </a:p>
        </p:txBody>
      </p:sp>
      <p:sp>
        <p:nvSpPr>
          <p:cNvPr id="27" name="object 27"/>
          <p:cNvSpPr txBox="1"/>
          <p:nvPr/>
        </p:nvSpPr>
        <p:spPr>
          <a:xfrm>
            <a:off x="1753242" y="4300891"/>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3</a:t>
            </a:r>
            <a:endParaRPr sz="1150">
              <a:latin typeface="Arial MT"/>
              <a:cs typeface="Arial MT"/>
            </a:endParaRPr>
          </a:p>
          <a:p>
            <a:pPr marL="25400">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4</a:t>
            </a:r>
            <a:endParaRPr sz="1150">
              <a:latin typeface="Arial MT"/>
              <a:cs typeface="Arial MT"/>
            </a:endParaRPr>
          </a:p>
        </p:txBody>
      </p:sp>
      <p:sp>
        <p:nvSpPr>
          <p:cNvPr id="28" name="object 28"/>
          <p:cNvSpPr txBox="1"/>
          <p:nvPr/>
        </p:nvSpPr>
        <p:spPr>
          <a:xfrm>
            <a:off x="2666286" y="4300891"/>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2</a:t>
            </a:r>
            <a:endParaRPr sz="1150">
              <a:latin typeface="Arial MT"/>
              <a:cs typeface="Arial MT"/>
            </a:endParaRPr>
          </a:p>
          <a:p>
            <a:pPr marL="24765">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1</a:t>
            </a:r>
            <a:endParaRPr sz="1150">
              <a:latin typeface="Arial MT"/>
              <a:cs typeface="Arial MT"/>
            </a:endParaRPr>
          </a:p>
        </p:txBody>
      </p:sp>
      <p:sp>
        <p:nvSpPr>
          <p:cNvPr id="29" name="object 29"/>
          <p:cNvSpPr txBox="1"/>
          <p:nvPr/>
        </p:nvSpPr>
        <p:spPr>
          <a:xfrm>
            <a:off x="3579297" y="4300891"/>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1</a:t>
            </a:r>
            <a:endParaRPr sz="1150">
              <a:latin typeface="Arial MT"/>
              <a:cs typeface="Arial MT"/>
            </a:endParaRPr>
          </a:p>
          <a:p>
            <a:pPr marL="24765">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0</a:t>
            </a:r>
            <a:endParaRPr sz="1150">
              <a:latin typeface="Arial MT"/>
              <a:cs typeface="Arial MT"/>
            </a:endParaRPr>
          </a:p>
        </p:txBody>
      </p:sp>
      <p:sp>
        <p:nvSpPr>
          <p:cNvPr id="30" name="object 30"/>
          <p:cNvSpPr txBox="1"/>
          <p:nvPr/>
        </p:nvSpPr>
        <p:spPr>
          <a:xfrm>
            <a:off x="5842737" y="4300891"/>
            <a:ext cx="457200" cy="382905"/>
          </a:xfrm>
          <a:prstGeom prst="rect">
            <a:avLst/>
          </a:prstGeom>
        </p:spPr>
        <p:txBody>
          <a:bodyPr vert="horz" wrap="square" lIns="0" tIns="15240" rIns="0" bIns="0" rtlCol="0">
            <a:spAutoFit/>
          </a:bodyPr>
          <a:lstStyle/>
          <a:p>
            <a:pPr marL="12700">
              <a:spcBef>
                <a:spcPts val="120"/>
              </a:spcBef>
            </a:pPr>
            <a:r>
              <a:rPr sz="1150" spc="20" dirty="0">
                <a:latin typeface="Arial MT"/>
                <a:cs typeface="Arial MT"/>
              </a:rPr>
              <a:t>Yes:</a:t>
            </a:r>
            <a:r>
              <a:rPr sz="1150" spc="-75" dirty="0">
                <a:latin typeface="Arial MT"/>
                <a:cs typeface="Arial MT"/>
              </a:rPr>
              <a:t> </a:t>
            </a:r>
            <a:r>
              <a:rPr sz="1150" spc="25" dirty="0">
                <a:latin typeface="Arial MT"/>
                <a:cs typeface="Arial MT"/>
              </a:rPr>
              <a:t>3</a:t>
            </a:r>
            <a:endParaRPr sz="1150">
              <a:latin typeface="Arial MT"/>
              <a:cs typeface="Arial MT"/>
            </a:endParaRPr>
          </a:p>
          <a:p>
            <a:pPr marL="25400">
              <a:spcBef>
                <a:spcPts val="25"/>
              </a:spcBef>
            </a:pPr>
            <a:r>
              <a:rPr sz="1150" spc="20" dirty="0">
                <a:latin typeface="Arial MT"/>
                <a:cs typeface="Arial MT"/>
              </a:rPr>
              <a:t>No:</a:t>
            </a:r>
            <a:r>
              <a:rPr sz="1150" spc="260" dirty="0">
                <a:latin typeface="Arial MT"/>
                <a:cs typeface="Arial MT"/>
              </a:rPr>
              <a:t> </a:t>
            </a:r>
            <a:r>
              <a:rPr sz="1150" spc="25" dirty="0">
                <a:latin typeface="Arial MT"/>
                <a:cs typeface="Arial MT"/>
              </a:rPr>
              <a:t>1</a:t>
            </a:r>
            <a:endParaRPr sz="1150">
              <a:latin typeface="Arial MT"/>
              <a:cs typeface="Arial MT"/>
            </a:endParaRPr>
          </a:p>
        </p:txBody>
      </p:sp>
      <p:sp>
        <p:nvSpPr>
          <p:cNvPr id="31" name="object 31"/>
          <p:cNvSpPr txBox="1"/>
          <p:nvPr/>
        </p:nvSpPr>
        <p:spPr>
          <a:xfrm>
            <a:off x="3029249" y="4820385"/>
            <a:ext cx="2032635" cy="252633"/>
          </a:xfrm>
          <a:prstGeom prst="rect">
            <a:avLst/>
          </a:prstGeom>
        </p:spPr>
        <p:txBody>
          <a:bodyPr vert="horz" wrap="square" lIns="0" tIns="13970" rIns="0" bIns="0" rtlCol="0">
            <a:spAutoFit/>
          </a:bodyPr>
          <a:lstStyle/>
          <a:p>
            <a:pPr marL="12700">
              <a:spcBef>
                <a:spcPts val="110"/>
              </a:spcBef>
            </a:pPr>
            <a:r>
              <a:rPr sz="1550" spc="15" dirty="0">
                <a:latin typeface="Arial MT"/>
                <a:cs typeface="Arial MT"/>
              </a:rPr>
              <a:t>(a)</a:t>
            </a:r>
            <a:r>
              <a:rPr sz="1550" spc="-60" dirty="0">
                <a:latin typeface="Arial MT"/>
                <a:cs typeface="Arial MT"/>
              </a:rPr>
              <a:t> </a:t>
            </a:r>
            <a:r>
              <a:rPr sz="1550" spc="20" dirty="0">
                <a:latin typeface="Arial MT"/>
                <a:cs typeface="Arial MT"/>
              </a:rPr>
              <a:t>General-to-specific</a:t>
            </a:r>
            <a:endParaRPr sz="1550">
              <a:latin typeface="Arial MT"/>
              <a:cs typeface="Arial MT"/>
            </a:endParaRPr>
          </a:p>
        </p:txBody>
      </p:sp>
      <p:sp>
        <p:nvSpPr>
          <p:cNvPr id="32" name="object 32"/>
          <p:cNvSpPr txBox="1"/>
          <p:nvPr/>
        </p:nvSpPr>
        <p:spPr>
          <a:xfrm>
            <a:off x="6716570" y="2601492"/>
            <a:ext cx="1348740" cy="780022"/>
          </a:xfrm>
          <a:prstGeom prst="rect">
            <a:avLst/>
          </a:prstGeom>
          <a:ln w="3175">
            <a:solidFill>
              <a:srgbClr val="000000"/>
            </a:solidFill>
          </a:ln>
        </p:spPr>
        <p:txBody>
          <a:bodyPr vert="horz" wrap="square" lIns="0" tIns="38100" rIns="0" bIns="0" rtlCol="0">
            <a:spAutoFit/>
          </a:bodyPr>
          <a:lstStyle/>
          <a:p>
            <a:pPr marL="160020" marR="152400" algn="ctr">
              <a:lnSpc>
                <a:spcPct val="101800"/>
              </a:lnSpc>
              <a:spcBef>
                <a:spcPts val="300"/>
              </a:spcBef>
            </a:pPr>
            <a:r>
              <a:rPr sz="1200" spc="25" dirty="0">
                <a:latin typeface="Arial MT"/>
                <a:cs typeface="Arial MT"/>
              </a:rPr>
              <a:t>Refund=No, </a:t>
            </a:r>
            <a:r>
              <a:rPr sz="1200" spc="30" dirty="0">
                <a:latin typeface="Arial MT"/>
                <a:cs typeface="Arial MT"/>
              </a:rPr>
              <a:t> S</a:t>
            </a:r>
            <a:r>
              <a:rPr sz="1200" spc="5" dirty="0">
                <a:latin typeface="Arial MT"/>
                <a:cs typeface="Arial MT"/>
              </a:rPr>
              <a:t>t</a:t>
            </a:r>
            <a:r>
              <a:rPr sz="1200" spc="25" dirty="0">
                <a:latin typeface="Arial MT"/>
                <a:cs typeface="Arial MT"/>
              </a:rPr>
              <a:t>a</a:t>
            </a:r>
            <a:r>
              <a:rPr sz="1200" spc="5" dirty="0">
                <a:latin typeface="Arial MT"/>
                <a:cs typeface="Arial MT"/>
              </a:rPr>
              <a:t>t</a:t>
            </a:r>
            <a:r>
              <a:rPr sz="1200" spc="25" dirty="0">
                <a:latin typeface="Arial MT"/>
                <a:cs typeface="Arial MT"/>
              </a:rPr>
              <a:t>us=S</a:t>
            </a:r>
            <a:r>
              <a:rPr sz="1200" spc="10" dirty="0">
                <a:latin typeface="Arial MT"/>
                <a:cs typeface="Arial MT"/>
              </a:rPr>
              <a:t>i</a:t>
            </a:r>
            <a:r>
              <a:rPr sz="1200" spc="25" dirty="0">
                <a:latin typeface="Arial MT"/>
                <a:cs typeface="Arial MT"/>
              </a:rPr>
              <a:t>ng</a:t>
            </a:r>
            <a:r>
              <a:rPr sz="1200" spc="10" dirty="0">
                <a:latin typeface="Arial MT"/>
                <a:cs typeface="Arial MT"/>
              </a:rPr>
              <a:t>l</a:t>
            </a:r>
            <a:r>
              <a:rPr sz="1200" spc="25" dirty="0">
                <a:latin typeface="Arial MT"/>
                <a:cs typeface="Arial MT"/>
              </a:rPr>
              <a:t>e</a:t>
            </a:r>
            <a:r>
              <a:rPr sz="1200" spc="10" dirty="0">
                <a:latin typeface="Arial MT"/>
                <a:cs typeface="Arial MT"/>
              </a:rPr>
              <a:t>,  </a:t>
            </a:r>
            <a:r>
              <a:rPr sz="1200" spc="25" dirty="0">
                <a:latin typeface="Arial MT"/>
                <a:cs typeface="Arial MT"/>
              </a:rPr>
              <a:t>Income=85K </a:t>
            </a:r>
            <a:r>
              <a:rPr sz="1200" spc="30" dirty="0">
                <a:latin typeface="Arial MT"/>
                <a:cs typeface="Arial MT"/>
              </a:rPr>
              <a:t> </a:t>
            </a:r>
            <a:r>
              <a:rPr sz="1200" spc="20" dirty="0">
                <a:latin typeface="Arial MT"/>
                <a:cs typeface="Arial MT"/>
              </a:rPr>
              <a:t>(Class=Yes)</a:t>
            </a:r>
            <a:endParaRPr sz="1200">
              <a:latin typeface="Arial MT"/>
              <a:cs typeface="Arial MT"/>
            </a:endParaRPr>
          </a:p>
        </p:txBody>
      </p:sp>
      <p:sp>
        <p:nvSpPr>
          <p:cNvPr id="33" name="object 33"/>
          <p:cNvSpPr txBox="1"/>
          <p:nvPr/>
        </p:nvSpPr>
        <p:spPr>
          <a:xfrm>
            <a:off x="9174977" y="2601492"/>
            <a:ext cx="1348740" cy="780022"/>
          </a:xfrm>
          <a:prstGeom prst="rect">
            <a:avLst/>
          </a:prstGeom>
          <a:ln w="3175">
            <a:solidFill>
              <a:srgbClr val="000000"/>
            </a:solidFill>
          </a:ln>
        </p:spPr>
        <p:txBody>
          <a:bodyPr vert="horz" wrap="square" lIns="0" tIns="38100" rIns="0" bIns="0" rtlCol="0">
            <a:spAutoFit/>
          </a:bodyPr>
          <a:lstStyle/>
          <a:p>
            <a:pPr marL="160020" marR="152400" indent="-635" algn="ctr">
              <a:lnSpc>
                <a:spcPct val="101800"/>
              </a:lnSpc>
              <a:spcBef>
                <a:spcPts val="300"/>
              </a:spcBef>
            </a:pPr>
            <a:r>
              <a:rPr sz="1200" spc="25" dirty="0">
                <a:latin typeface="Arial MT"/>
                <a:cs typeface="Arial MT"/>
              </a:rPr>
              <a:t>Refund=No, </a:t>
            </a:r>
            <a:r>
              <a:rPr sz="1200" spc="30" dirty="0">
                <a:latin typeface="Arial MT"/>
                <a:cs typeface="Arial MT"/>
              </a:rPr>
              <a:t> S</a:t>
            </a:r>
            <a:r>
              <a:rPr sz="1200" spc="5" dirty="0">
                <a:latin typeface="Arial MT"/>
                <a:cs typeface="Arial MT"/>
              </a:rPr>
              <a:t>t</a:t>
            </a:r>
            <a:r>
              <a:rPr sz="1200" spc="25" dirty="0">
                <a:latin typeface="Arial MT"/>
                <a:cs typeface="Arial MT"/>
              </a:rPr>
              <a:t>a</a:t>
            </a:r>
            <a:r>
              <a:rPr sz="1200" spc="5" dirty="0">
                <a:latin typeface="Arial MT"/>
                <a:cs typeface="Arial MT"/>
              </a:rPr>
              <a:t>t</a:t>
            </a:r>
            <a:r>
              <a:rPr sz="1200" spc="25" dirty="0">
                <a:latin typeface="Arial MT"/>
                <a:cs typeface="Arial MT"/>
              </a:rPr>
              <a:t>us=S</a:t>
            </a:r>
            <a:r>
              <a:rPr sz="1200" spc="10" dirty="0">
                <a:latin typeface="Arial MT"/>
                <a:cs typeface="Arial MT"/>
              </a:rPr>
              <a:t>i</a:t>
            </a:r>
            <a:r>
              <a:rPr sz="1200" spc="25" dirty="0">
                <a:latin typeface="Arial MT"/>
                <a:cs typeface="Arial MT"/>
              </a:rPr>
              <a:t>ng</a:t>
            </a:r>
            <a:r>
              <a:rPr sz="1200" spc="10" dirty="0">
                <a:latin typeface="Arial MT"/>
                <a:cs typeface="Arial MT"/>
              </a:rPr>
              <a:t>l</a:t>
            </a:r>
            <a:r>
              <a:rPr sz="1200" spc="25" dirty="0">
                <a:latin typeface="Arial MT"/>
                <a:cs typeface="Arial MT"/>
              </a:rPr>
              <a:t>e</a:t>
            </a:r>
            <a:r>
              <a:rPr sz="1200" spc="10" dirty="0">
                <a:latin typeface="Arial MT"/>
                <a:cs typeface="Arial MT"/>
              </a:rPr>
              <a:t>,  </a:t>
            </a:r>
            <a:r>
              <a:rPr sz="1200" spc="25" dirty="0">
                <a:latin typeface="Arial MT"/>
                <a:cs typeface="Arial MT"/>
              </a:rPr>
              <a:t>Income=90K </a:t>
            </a:r>
            <a:r>
              <a:rPr sz="1200" spc="30" dirty="0">
                <a:latin typeface="Arial MT"/>
                <a:cs typeface="Arial MT"/>
              </a:rPr>
              <a:t> </a:t>
            </a:r>
            <a:r>
              <a:rPr sz="1200" spc="20" dirty="0">
                <a:latin typeface="Arial MT"/>
                <a:cs typeface="Arial MT"/>
              </a:rPr>
              <a:t>(Class=Yes)</a:t>
            </a:r>
            <a:endParaRPr sz="1200">
              <a:latin typeface="Arial MT"/>
              <a:cs typeface="Arial MT"/>
            </a:endParaRPr>
          </a:p>
        </p:txBody>
      </p:sp>
      <p:grpSp>
        <p:nvGrpSpPr>
          <p:cNvPr id="34" name="object 34"/>
          <p:cNvGrpSpPr/>
          <p:nvPr/>
        </p:nvGrpSpPr>
        <p:grpSpPr>
          <a:xfrm>
            <a:off x="7372686" y="3436433"/>
            <a:ext cx="2494915" cy="1195070"/>
            <a:chOff x="5848685" y="3436433"/>
            <a:chExt cx="2494915" cy="1195070"/>
          </a:xfrm>
        </p:grpSpPr>
        <p:sp>
          <p:nvSpPr>
            <p:cNvPr id="35" name="object 35"/>
            <p:cNvSpPr/>
            <p:nvPr/>
          </p:nvSpPr>
          <p:spPr>
            <a:xfrm>
              <a:off x="5866651" y="3454399"/>
              <a:ext cx="1129030" cy="280670"/>
            </a:xfrm>
            <a:custGeom>
              <a:avLst/>
              <a:gdLst/>
              <a:ahLst/>
              <a:cxnLst/>
              <a:rect l="l" t="t" r="r" b="b"/>
              <a:pathLst>
                <a:path w="1129029" h="280670">
                  <a:moveTo>
                    <a:pt x="0" y="0"/>
                  </a:moveTo>
                  <a:lnTo>
                    <a:pt x="1128846" y="280308"/>
                  </a:lnTo>
                </a:path>
              </a:pathLst>
            </a:custGeom>
            <a:ln w="35932">
              <a:solidFill>
                <a:srgbClr val="800000"/>
              </a:solidFill>
            </a:ln>
          </p:spPr>
          <p:txBody>
            <a:bodyPr wrap="square" lIns="0" tIns="0" rIns="0" bIns="0" rtlCol="0"/>
            <a:lstStyle/>
            <a:p>
              <a:endParaRPr/>
            </a:p>
          </p:txBody>
        </p:sp>
        <p:sp>
          <p:nvSpPr>
            <p:cNvPr id="36" name="object 36"/>
            <p:cNvSpPr/>
            <p:nvPr/>
          </p:nvSpPr>
          <p:spPr>
            <a:xfrm>
              <a:off x="6960886" y="3663293"/>
              <a:ext cx="154940" cy="134620"/>
            </a:xfrm>
            <a:custGeom>
              <a:avLst/>
              <a:gdLst/>
              <a:ahLst/>
              <a:cxnLst/>
              <a:rect l="l" t="t" r="r" b="b"/>
              <a:pathLst>
                <a:path w="154940" h="134620">
                  <a:moveTo>
                    <a:pt x="34879" y="0"/>
                  </a:moveTo>
                  <a:lnTo>
                    <a:pt x="0" y="134269"/>
                  </a:lnTo>
                  <a:lnTo>
                    <a:pt x="154770" y="101281"/>
                  </a:lnTo>
                  <a:lnTo>
                    <a:pt x="34879" y="0"/>
                  </a:lnTo>
                  <a:close/>
                </a:path>
              </a:pathLst>
            </a:custGeom>
            <a:solidFill>
              <a:srgbClr val="800000"/>
            </a:solidFill>
          </p:spPr>
          <p:txBody>
            <a:bodyPr wrap="square" lIns="0" tIns="0" rIns="0" bIns="0" rtlCol="0"/>
            <a:lstStyle/>
            <a:p>
              <a:endParaRPr/>
            </a:p>
          </p:txBody>
        </p:sp>
        <p:sp>
          <p:nvSpPr>
            <p:cNvPr id="37" name="object 37"/>
            <p:cNvSpPr/>
            <p:nvPr/>
          </p:nvSpPr>
          <p:spPr>
            <a:xfrm>
              <a:off x="7235638" y="3454399"/>
              <a:ext cx="1089660" cy="280035"/>
            </a:xfrm>
            <a:custGeom>
              <a:avLst/>
              <a:gdLst/>
              <a:ahLst/>
              <a:cxnLst/>
              <a:rect l="l" t="t" r="r" b="b"/>
              <a:pathLst>
                <a:path w="1089659" h="280035">
                  <a:moveTo>
                    <a:pt x="1089373" y="0"/>
                  </a:moveTo>
                  <a:lnTo>
                    <a:pt x="0" y="279416"/>
                  </a:lnTo>
                </a:path>
              </a:pathLst>
            </a:custGeom>
            <a:ln w="35932">
              <a:solidFill>
                <a:srgbClr val="800000"/>
              </a:solidFill>
            </a:ln>
          </p:spPr>
          <p:txBody>
            <a:bodyPr wrap="square" lIns="0" tIns="0" rIns="0" bIns="0" rtlCol="0"/>
            <a:lstStyle/>
            <a:p>
              <a:endParaRPr/>
            </a:p>
          </p:txBody>
        </p:sp>
        <p:sp>
          <p:nvSpPr>
            <p:cNvPr id="38" name="object 38"/>
            <p:cNvSpPr/>
            <p:nvPr/>
          </p:nvSpPr>
          <p:spPr>
            <a:xfrm>
              <a:off x="7115657" y="3662401"/>
              <a:ext cx="155575" cy="134620"/>
            </a:xfrm>
            <a:custGeom>
              <a:avLst/>
              <a:gdLst/>
              <a:ahLst/>
              <a:cxnLst/>
              <a:rect l="l" t="t" r="r" b="b"/>
              <a:pathLst>
                <a:path w="155575" h="134620">
                  <a:moveTo>
                    <a:pt x="119088" y="0"/>
                  </a:moveTo>
                  <a:lnTo>
                    <a:pt x="0" y="102173"/>
                  </a:lnTo>
                  <a:lnTo>
                    <a:pt x="155038" y="134002"/>
                  </a:lnTo>
                  <a:lnTo>
                    <a:pt x="119088" y="0"/>
                  </a:lnTo>
                  <a:close/>
                </a:path>
              </a:pathLst>
            </a:custGeom>
            <a:solidFill>
              <a:srgbClr val="800000"/>
            </a:solidFill>
          </p:spPr>
          <p:txBody>
            <a:bodyPr wrap="square" lIns="0" tIns="0" rIns="0" bIns="0" rtlCol="0"/>
            <a:lstStyle/>
            <a:p>
              <a:endParaRPr/>
            </a:p>
          </p:txBody>
        </p:sp>
        <p:sp>
          <p:nvSpPr>
            <p:cNvPr id="39" name="object 39"/>
            <p:cNvSpPr/>
            <p:nvPr/>
          </p:nvSpPr>
          <p:spPr>
            <a:xfrm>
              <a:off x="6421730" y="3764574"/>
              <a:ext cx="1388110" cy="853440"/>
            </a:xfrm>
            <a:custGeom>
              <a:avLst/>
              <a:gdLst/>
              <a:ahLst/>
              <a:cxnLst/>
              <a:rect l="l" t="t" r="r" b="b"/>
              <a:pathLst>
                <a:path w="1388109" h="853439">
                  <a:moveTo>
                    <a:pt x="693927" y="0"/>
                  </a:moveTo>
                  <a:lnTo>
                    <a:pt x="634055" y="1564"/>
                  </a:lnTo>
                  <a:lnTo>
                    <a:pt x="575597" y="6174"/>
                  </a:lnTo>
                  <a:lnTo>
                    <a:pt x="518761" y="13701"/>
                  </a:lnTo>
                  <a:lnTo>
                    <a:pt x="463755" y="24016"/>
                  </a:lnTo>
                  <a:lnTo>
                    <a:pt x="410788" y="36992"/>
                  </a:lnTo>
                  <a:lnTo>
                    <a:pt x="360068" y="52502"/>
                  </a:lnTo>
                  <a:lnTo>
                    <a:pt x="311804" y="70416"/>
                  </a:lnTo>
                  <a:lnTo>
                    <a:pt x="266204" y="90608"/>
                  </a:lnTo>
                  <a:lnTo>
                    <a:pt x="223475" y="112949"/>
                  </a:lnTo>
                  <a:lnTo>
                    <a:pt x="183828" y="137311"/>
                  </a:lnTo>
                  <a:lnTo>
                    <a:pt x="147469" y="163568"/>
                  </a:lnTo>
                  <a:lnTo>
                    <a:pt x="114607" y="191589"/>
                  </a:lnTo>
                  <a:lnTo>
                    <a:pt x="85451" y="221249"/>
                  </a:lnTo>
                  <a:lnTo>
                    <a:pt x="60209" y="252418"/>
                  </a:lnTo>
                  <a:lnTo>
                    <a:pt x="39089" y="284969"/>
                  </a:lnTo>
                  <a:lnTo>
                    <a:pt x="10050" y="353706"/>
                  </a:lnTo>
                  <a:lnTo>
                    <a:pt x="0" y="426435"/>
                  </a:lnTo>
                  <a:lnTo>
                    <a:pt x="2547" y="463233"/>
                  </a:lnTo>
                  <a:lnTo>
                    <a:pt x="22300" y="534092"/>
                  </a:lnTo>
                  <a:lnTo>
                    <a:pt x="60209" y="600449"/>
                  </a:lnTo>
                  <a:lnTo>
                    <a:pt x="85451" y="631620"/>
                  </a:lnTo>
                  <a:lnTo>
                    <a:pt x="114607" y="661281"/>
                  </a:lnTo>
                  <a:lnTo>
                    <a:pt x="147469" y="689306"/>
                  </a:lnTo>
                  <a:lnTo>
                    <a:pt x="183828" y="715564"/>
                  </a:lnTo>
                  <a:lnTo>
                    <a:pt x="223475" y="739930"/>
                  </a:lnTo>
                  <a:lnTo>
                    <a:pt x="266204" y="762274"/>
                  </a:lnTo>
                  <a:lnTo>
                    <a:pt x="311804" y="782468"/>
                  </a:lnTo>
                  <a:lnTo>
                    <a:pt x="360068" y="800386"/>
                  </a:lnTo>
                  <a:lnTo>
                    <a:pt x="410788" y="815898"/>
                  </a:lnTo>
                  <a:lnTo>
                    <a:pt x="463755" y="828876"/>
                  </a:lnTo>
                  <a:lnTo>
                    <a:pt x="518761" y="839194"/>
                  </a:lnTo>
                  <a:lnTo>
                    <a:pt x="575597" y="846722"/>
                  </a:lnTo>
                  <a:lnTo>
                    <a:pt x="634055" y="851332"/>
                  </a:lnTo>
                  <a:lnTo>
                    <a:pt x="693927" y="852898"/>
                  </a:lnTo>
                  <a:lnTo>
                    <a:pt x="753798" y="851332"/>
                  </a:lnTo>
                  <a:lnTo>
                    <a:pt x="812257" y="846722"/>
                  </a:lnTo>
                  <a:lnTo>
                    <a:pt x="869093" y="839194"/>
                  </a:lnTo>
                  <a:lnTo>
                    <a:pt x="924098" y="828876"/>
                  </a:lnTo>
                  <a:lnTo>
                    <a:pt x="977065" y="815898"/>
                  </a:lnTo>
                  <a:lnTo>
                    <a:pt x="1027785" y="800386"/>
                  </a:lnTo>
                  <a:lnTo>
                    <a:pt x="1076049" y="782468"/>
                  </a:lnTo>
                  <a:lnTo>
                    <a:pt x="1121650" y="762274"/>
                  </a:lnTo>
                  <a:lnTo>
                    <a:pt x="1164378" y="739930"/>
                  </a:lnTo>
                  <a:lnTo>
                    <a:pt x="1204025" y="715564"/>
                  </a:lnTo>
                  <a:lnTo>
                    <a:pt x="1240384" y="689306"/>
                  </a:lnTo>
                  <a:lnTo>
                    <a:pt x="1273246" y="661281"/>
                  </a:lnTo>
                  <a:lnTo>
                    <a:pt x="1302402" y="631620"/>
                  </a:lnTo>
                  <a:lnTo>
                    <a:pt x="1327644" y="600449"/>
                  </a:lnTo>
                  <a:lnTo>
                    <a:pt x="1348764" y="567897"/>
                  </a:lnTo>
                  <a:lnTo>
                    <a:pt x="1377804" y="499161"/>
                  </a:lnTo>
                  <a:lnTo>
                    <a:pt x="1387854" y="426435"/>
                  </a:lnTo>
                  <a:lnTo>
                    <a:pt x="1385306" y="389635"/>
                  </a:lnTo>
                  <a:lnTo>
                    <a:pt x="1365553" y="318775"/>
                  </a:lnTo>
                  <a:lnTo>
                    <a:pt x="1327644" y="252418"/>
                  </a:lnTo>
                  <a:lnTo>
                    <a:pt x="1302402" y="221249"/>
                  </a:lnTo>
                  <a:lnTo>
                    <a:pt x="1273246" y="191589"/>
                  </a:lnTo>
                  <a:lnTo>
                    <a:pt x="1240384" y="163568"/>
                  </a:lnTo>
                  <a:lnTo>
                    <a:pt x="1204025" y="137311"/>
                  </a:lnTo>
                  <a:lnTo>
                    <a:pt x="1164378" y="112949"/>
                  </a:lnTo>
                  <a:lnTo>
                    <a:pt x="1121650" y="90608"/>
                  </a:lnTo>
                  <a:lnTo>
                    <a:pt x="1076049" y="70416"/>
                  </a:lnTo>
                  <a:lnTo>
                    <a:pt x="1027785" y="52502"/>
                  </a:lnTo>
                  <a:lnTo>
                    <a:pt x="977065" y="36992"/>
                  </a:lnTo>
                  <a:lnTo>
                    <a:pt x="924098" y="24016"/>
                  </a:lnTo>
                  <a:lnTo>
                    <a:pt x="869093" y="13701"/>
                  </a:lnTo>
                  <a:lnTo>
                    <a:pt x="812257" y="6174"/>
                  </a:lnTo>
                  <a:lnTo>
                    <a:pt x="753798" y="1564"/>
                  </a:lnTo>
                  <a:lnTo>
                    <a:pt x="693927" y="0"/>
                  </a:lnTo>
                  <a:close/>
                </a:path>
              </a:pathLst>
            </a:custGeom>
            <a:solidFill>
              <a:srgbClr val="FFFFFF"/>
            </a:solidFill>
          </p:spPr>
          <p:txBody>
            <a:bodyPr wrap="square" lIns="0" tIns="0" rIns="0" bIns="0" rtlCol="0"/>
            <a:lstStyle/>
            <a:p>
              <a:endParaRPr/>
            </a:p>
          </p:txBody>
        </p:sp>
        <p:sp>
          <p:nvSpPr>
            <p:cNvPr id="40" name="object 40"/>
            <p:cNvSpPr/>
            <p:nvPr/>
          </p:nvSpPr>
          <p:spPr>
            <a:xfrm>
              <a:off x="6421730" y="3764574"/>
              <a:ext cx="1388110" cy="853440"/>
            </a:xfrm>
            <a:custGeom>
              <a:avLst/>
              <a:gdLst/>
              <a:ahLst/>
              <a:cxnLst/>
              <a:rect l="l" t="t" r="r" b="b"/>
              <a:pathLst>
                <a:path w="1388109" h="853439">
                  <a:moveTo>
                    <a:pt x="0" y="426435"/>
                  </a:moveTo>
                  <a:lnTo>
                    <a:pt x="10050" y="353706"/>
                  </a:lnTo>
                  <a:lnTo>
                    <a:pt x="39089" y="284969"/>
                  </a:lnTo>
                  <a:lnTo>
                    <a:pt x="60209" y="252418"/>
                  </a:lnTo>
                  <a:lnTo>
                    <a:pt x="85451" y="221249"/>
                  </a:lnTo>
                  <a:lnTo>
                    <a:pt x="114607" y="191589"/>
                  </a:lnTo>
                  <a:lnTo>
                    <a:pt x="147469" y="163568"/>
                  </a:lnTo>
                  <a:lnTo>
                    <a:pt x="183828" y="137311"/>
                  </a:lnTo>
                  <a:lnTo>
                    <a:pt x="223475" y="112949"/>
                  </a:lnTo>
                  <a:lnTo>
                    <a:pt x="266204" y="90608"/>
                  </a:lnTo>
                  <a:lnTo>
                    <a:pt x="311804" y="70416"/>
                  </a:lnTo>
                  <a:lnTo>
                    <a:pt x="360068" y="52502"/>
                  </a:lnTo>
                  <a:lnTo>
                    <a:pt x="410788" y="36992"/>
                  </a:lnTo>
                  <a:lnTo>
                    <a:pt x="463755" y="24016"/>
                  </a:lnTo>
                  <a:lnTo>
                    <a:pt x="518761" y="13701"/>
                  </a:lnTo>
                  <a:lnTo>
                    <a:pt x="575597" y="6174"/>
                  </a:lnTo>
                  <a:lnTo>
                    <a:pt x="634055" y="1564"/>
                  </a:lnTo>
                  <a:lnTo>
                    <a:pt x="693927" y="0"/>
                  </a:lnTo>
                  <a:lnTo>
                    <a:pt x="753798" y="1564"/>
                  </a:lnTo>
                  <a:lnTo>
                    <a:pt x="812257" y="6174"/>
                  </a:lnTo>
                  <a:lnTo>
                    <a:pt x="869093" y="13701"/>
                  </a:lnTo>
                  <a:lnTo>
                    <a:pt x="924098" y="24016"/>
                  </a:lnTo>
                  <a:lnTo>
                    <a:pt x="977065" y="36992"/>
                  </a:lnTo>
                  <a:lnTo>
                    <a:pt x="1027785" y="52502"/>
                  </a:lnTo>
                  <a:lnTo>
                    <a:pt x="1076049" y="70416"/>
                  </a:lnTo>
                  <a:lnTo>
                    <a:pt x="1121650" y="90608"/>
                  </a:lnTo>
                  <a:lnTo>
                    <a:pt x="1164378" y="112949"/>
                  </a:lnTo>
                  <a:lnTo>
                    <a:pt x="1204025" y="137311"/>
                  </a:lnTo>
                  <a:lnTo>
                    <a:pt x="1240384" y="163568"/>
                  </a:lnTo>
                  <a:lnTo>
                    <a:pt x="1273246" y="191589"/>
                  </a:lnTo>
                  <a:lnTo>
                    <a:pt x="1302402" y="221249"/>
                  </a:lnTo>
                  <a:lnTo>
                    <a:pt x="1327644" y="252418"/>
                  </a:lnTo>
                  <a:lnTo>
                    <a:pt x="1348764" y="284969"/>
                  </a:lnTo>
                  <a:lnTo>
                    <a:pt x="1377803" y="353706"/>
                  </a:lnTo>
                  <a:lnTo>
                    <a:pt x="1387854" y="426435"/>
                  </a:lnTo>
                  <a:lnTo>
                    <a:pt x="1385306" y="463233"/>
                  </a:lnTo>
                  <a:lnTo>
                    <a:pt x="1377803" y="499161"/>
                  </a:lnTo>
                  <a:lnTo>
                    <a:pt x="1348764" y="567897"/>
                  </a:lnTo>
                  <a:lnTo>
                    <a:pt x="1327644" y="600449"/>
                  </a:lnTo>
                  <a:lnTo>
                    <a:pt x="1302402" y="631620"/>
                  </a:lnTo>
                  <a:lnTo>
                    <a:pt x="1273246" y="661281"/>
                  </a:lnTo>
                  <a:lnTo>
                    <a:pt x="1240384" y="689306"/>
                  </a:lnTo>
                  <a:lnTo>
                    <a:pt x="1204025" y="715564"/>
                  </a:lnTo>
                  <a:lnTo>
                    <a:pt x="1164378" y="739930"/>
                  </a:lnTo>
                  <a:lnTo>
                    <a:pt x="1121650" y="762274"/>
                  </a:lnTo>
                  <a:lnTo>
                    <a:pt x="1076049" y="782468"/>
                  </a:lnTo>
                  <a:lnTo>
                    <a:pt x="1027785" y="800386"/>
                  </a:lnTo>
                  <a:lnTo>
                    <a:pt x="977065" y="815898"/>
                  </a:lnTo>
                  <a:lnTo>
                    <a:pt x="924098" y="828876"/>
                  </a:lnTo>
                  <a:lnTo>
                    <a:pt x="869093" y="839194"/>
                  </a:lnTo>
                  <a:lnTo>
                    <a:pt x="812257" y="846722"/>
                  </a:lnTo>
                  <a:lnTo>
                    <a:pt x="753798" y="851332"/>
                  </a:lnTo>
                  <a:lnTo>
                    <a:pt x="693927" y="852898"/>
                  </a:lnTo>
                  <a:lnTo>
                    <a:pt x="634055" y="851332"/>
                  </a:lnTo>
                  <a:lnTo>
                    <a:pt x="575597" y="846722"/>
                  </a:lnTo>
                  <a:lnTo>
                    <a:pt x="518761" y="839194"/>
                  </a:lnTo>
                  <a:lnTo>
                    <a:pt x="463755" y="828876"/>
                  </a:lnTo>
                  <a:lnTo>
                    <a:pt x="410788" y="815898"/>
                  </a:lnTo>
                  <a:lnTo>
                    <a:pt x="360068" y="800386"/>
                  </a:lnTo>
                  <a:lnTo>
                    <a:pt x="311804" y="782468"/>
                  </a:lnTo>
                  <a:lnTo>
                    <a:pt x="266204" y="762274"/>
                  </a:lnTo>
                  <a:lnTo>
                    <a:pt x="223475" y="739930"/>
                  </a:lnTo>
                  <a:lnTo>
                    <a:pt x="183828" y="715564"/>
                  </a:lnTo>
                  <a:lnTo>
                    <a:pt x="147469" y="689306"/>
                  </a:lnTo>
                  <a:lnTo>
                    <a:pt x="114607" y="661281"/>
                  </a:lnTo>
                  <a:lnTo>
                    <a:pt x="85451" y="631620"/>
                  </a:lnTo>
                  <a:lnTo>
                    <a:pt x="60209" y="600449"/>
                  </a:lnTo>
                  <a:lnTo>
                    <a:pt x="39089" y="567897"/>
                  </a:lnTo>
                  <a:lnTo>
                    <a:pt x="10050" y="499161"/>
                  </a:lnTo>
                  <a:lnTo>
                    <a:pt x="2547" y="463233"/>
                  </a:lnTo>
                  <a:lnTo>
                    <a:pt x="0" y="426435"/>
                  </a:lnTo>
                  <a:close/>
                </a:path>
              </a:pathLst>
            </a:custGeom>
            <a:ln w="27481">
              <a:solidFill>
                <a:srgbClr val="FF0000"/>
              </a:solidFill>
            </a:ln>
          </p:spPr>
          <p:txBody>
            <a:bodyPr wrap="square" lIns="0" tIns="0" rIns="0" bIns="0" rtlCol="0"/>
            <a:lstStyle/>
            <a:p>
              <a:endParaRPr/>
            </a:p>
          </p:txBody>
        </p:sp>
      </p:grpSp>
      <p:sp>
        <p:nvSpPr>
          <p:cNvPr id="41" name="object 41"/>
          <p:cNvSpPr txBox="1"/>
          <p:nvPr/>
        </p:nvSpPr>
        <p:spPr>
          <a:xfrm>
            <a:off x="8091369" y="3883706"/>
            <a:ext cx="1097280" cy="584200"/>
          </a:xfrm>
          <a:prstGeom prst="rect">
            <a:avLst/>
          </a:prstGeom>
        </p:spPr>
        <p:txBody>
          <a:bodyPr vert="horz" wrap="square" lIns="0" tIns="12065" rIns="0" bIns="0" rtlCol="0">
            <a:spAutoFit/>
          </a:bodyPr>
          <a:lstStyle/>
          <a:p>
            <a:pPr marL="12700" marR="5080" indent="-635" algn="ctr">
              <a:lnSpc>
                <a:spcPct val="101699"/>
              </a:lnSpc>
              <a:spcBef>
                <a:spcPts val="95"/>
              </a:spcBef>
            </a:pPr>
            <a:r>
              <a:rPr sz="1200" spc="25" dirty="0">
                <a:latin typeface="Arial MT"/>
                <a:cs typeface="Arial MT"/>
              </a:rPr>
              <a:t>Refund=No, </a:t>
            </a:r>
            <a:r>
              <a:rPr sz="1200" spc="30" dirty="0">
                <a:latin typeface="Arial MT"/>
                <a:cs typeface="Arial MT"/>
              </a:rPr>
              <a:t> </a:t>
            </a:r>
            <a:r>
              <a:rPr sz="1200" spc="20" dirty="0">
                <a:latin typeface="Arial MT"/>
                <a:cs typeface="Arial MT"/>
              </a:rPr>
              <a:t>Status</a:t>
            </a:r>
            <a:r>
              <a:rPr sz="1200" spc="-25" dirty="0">
                <a:latin typeface="Arial MT"/>
                <a:cs typeface="Arial MT"/>
              </a:rPr>
              <a:t> </a:t>
            </a:r>
            <a:r>
              <a:rPr sz="1200" spc="25" dirty="0">
                <a:latin typeface="Arial MT"/>
                <a:cs typeface="Arial MT"/>
              </a:rPr>
              <a:t>=</a:t>
            </a:r>
            <a:r>
              <a:rPr sz="1200" spc="-25" dirty="0">
                <a:latin typeface="Arial MT"/>
                <a:cs typeface="Arial MT"/>
              </a:rPr>
              <a:t> </a:t>
            </a:r>
            <a:r>
              <a:rPr sz="1200" spc="20" dirty="0">
                <a:latin typeface="Arial MT"/>
                <a:cs typeface="Arial MT"/>
              </a:rPr>
              <a:t>Single </a:t>
            </a:r>
            <a:r>
              <a:rPr sz="1200" spc="-320" dirty="0">
                <a:latin typeface="Arial MT"/>
                <a:cs typeface="Arial MT"/>
              </a:rPr>
              <a:t> </a:t>
            </a:r>
            <a:r>
              <a:rPr sz="1200" spc="20" dirty="0">
                <a:latin typeface="Arial MT"/>
                <a:cs typeface="Arial MT"/>
              </a:rPr>
              <a:t>(Class</a:t>
            </a:r>
            <a:r>
              <a:rPr sz="1200" spc="-10" dirty="0">
                <a:latin typeface="Arial MT"/>
                <a:cs typeface="Arial MT"/>
              </a:rPr>
              <a:t> </a:t>
            </a:r>
            <a:r>
              <a:rPr sz="1200" spc="25" dirty="0">
                <a:latin typeface="Arial MT"/>
                <a:cs typeface="Arial MT"/>
              </a:rPr>
              <a:t>=</a:t>
            </a:r>
            <a:r>
              <a:rPr sz="1200" spc="-5" dirty="0">
                <a:latin typeface="Arial MT"/>
                <a:cs typeface="Arial MT"/>
              </a:rPr>
              <a:t> </a:t>
            </a:r>
            <a:r>
              <a:rPr sz="1200" spc="25" dirty="0">
                <a:latin typeface="Arial MT"/>
                <a:cs typeface="Arial MT"/>
              </a:rPr>
              <a:t>Yes)</a:t>
            </a:r>
            <a:endParaRPr sz="1200">
              <a:latin typeface="Arial MT"/>
              <a:cs typeface="Arial MT"/>
            </a:endParaRPr>
          </a:p>
        </p:txBody>
      </p:sp>
      <p:sp>
        <p:nvSpPr>
          <p:cNvPr id="42" name="object 42"/>
          <p:cNvSpPr txBox="1"/>
          <p:nvPr/>
        </p:nvSpPr>
        <p:spPr>
          <a:xfrm>
            <a:off x="7537228" y="4808953"/>
            <a:ext cx="2106295" cy="262251"/>
          </a:xfrm>
          <a:prstGeom prst="rect">
            <a:avLst/>
          </a:prstGeom>
        </p:spPr>
        <p:txBody>
          <a:bodyPr vert="horz" wrap="square" lIns="0" tIns="15875" rIns="0" bIns="0" rtlCol="0">
            <a:spAutoFit/>
          </a:bodyPr>
          <a:lstStyle/>
          <a:p>
            <a:pPr marL="12700">
              <a:spcBef>
                <a:spcPts val="125"/>
              </a:spcBef>
            </a:pPr>
            <a:r>
              <a:rPr sz="1600" spc="25" dirty="0">
                <a:latin typeface="Arial MT"/>
                <a:cs typeface="Arial MT"/>
              </a:rPr>
              <a:t>(b)</a:t>
            </a:r>
            <a:r>
              <a:rPr sz="1600" spc="-20" dirty="0">
                <a:latin typeface="Arial MT"/>
                <a:cs typeface="Arial MT"/>
              </a:rPr>
              <a:t> </a:t>
            </a:r>
            <a:r>
              <a:rPr sz="1600" spc="25" dirty="0">
                <a:latin typeface="Arial MT"/>
                <a:cs typeface="Arial MT"/>
              </a:rPr>
              <a:t>Specific-to-general</a:t>
            </a:r>
            <a:endParaRPr sz="1600">
              <a:latin typeface="Arial MT"/>
              <a:cs typeface="Arial M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169" y="461594"/>
            <a:ext cx="5676900" cy="629018"/>
          </a:xfrm>
          <a:prstGeom prst="rect">
            <a:avLst/>
          </a:prstGeom>
        </p:spPr>
        <p:txBody>
          <a:bodyPr vert="horz" wrap="square" lIns="0" tIns="13335" rIns="0" bIns="0" rtlCol="0">
            <a:spAutoFit/>
          </a:bodyPr>
          <a:lstStyle/>
          <a:p>
            <a:pPr marL="12700">
              <a:spcBef>
                <a:spcPts val="105"/>
              </a:spcBef>
            </a:pPr>
            <a:r>
              <a:rPr dirty="0"/>
              <a:t>Rule</a:t>
            </a:r>
            <a:r>
              <a:rPr spc="-25" dirty="0"/>
              <a:t> </a:t>
            </a:r>
            <a:r>
              <a:rPr spc="-15" dirty="0"/>
              <a:t>Growing</a:t>
            </a:r>
            <a:r>
              <a:rPr spc="-30" dirty="0"/>
              <a:t> </a:t>
            </a:r>
            <a:r>
              <a:rPr spc="-10" dirty="0"/>
              <a:t>(Examples)</a:t>
            </a:r>
          </a:p>
        </p:txBody>
      </p:sp>
      <p:sp>
        <p:nvSpPr>
          <p:cNvPr id="3" name="object 3"/>
          <p:cNvSpPr txBox="1"/>
          <p:nvPr/>
        </p:nvSpPr>
        <p:spPr>
          <a:xfrm>
            <a:off x="2059940" y="1534369"/>
            <a:ext cx="7848600" cy="4745990"/>
          </a:xfrm>
          <a:prstGeom prst="rect">
            <a:avLst/>
          </a:prstGeom>
        </p:spPr>
        <p:txBody>
          <a:bodyPr vert="horz" wrap="square" lIns="0" tIns="55244" rIns="0" bIns="0" rtlCol="0">
            <a:spAutoFit/>
          </a:bodyPr>
          <a:lstStyle/>
          <a:p>
            <a:pPr marL="355600" indent="-343535">
              <a:spcBef>
                <a:spcPts val="434"/>
              </a:spcBef>
              <a:buFont typeface="Arial MT"/>
              <a:buChar char="•"/>
              <a:tabLst>
                <a:tab pos="355600" algn="l"/>
                <a:tab pos="356235" algn="l"/>
              </a:tabLst>
            </a:pPr>
            <a:r>
              <a:rPr sz="2400" spc="-5" dirty="0">
                <a:latin typeface="Calibri"/>
                <a:cs typeface="Calibri"/>
              </a:rPr>
              <a:t>CN2</a:t>
            </a:r>
            <a:r>
              <a:rPr sz="2400" spc="-60" dirty="0">
                <a:latin typeface="Calibri"/>
                <a:cs typeface="Calibri"/>
              </a:rPr>
              <a:t> </a:t>
            </a:r>
            <a:r>
              <a:rPr sz="2400" spc="-5" dirty="0">
                <a:latin typeface="Calibri"/>
                <a:cs typeface="Calibri"/>
              </a:rPr>
              <a:t>Algorithm:</a:t>
            </a:r>
            <a:endParaRPr sz="2400">
              <a:latin typeface="Calibri"/>
              <a:cs typeface="Calibri"/>
            </a:endParaRPr>
          </a:p>
          <a:p>
            <a:pPr marL="756285" lvl="1" indent="-287020">
              <a:spcBef>
                <a:spcPts val="254"/>
              </a:spcBef>
              <a:buFont typeface="Arial MT"/>
              <a:buChar char="–"/>
              <a:tabLst>
                <a:tab pos="756285" algn="l"/>
                <a:tab pos="756920" algn="l"/>
              </a:tabLst>
            </a:pPr>
            <a:r>
              <a:rPr spc="-10" dirty="0">
                <a:latin typeface="Calibri"/>
                <a:cs typeface="Calibri"/>
              </a:rPr>
              <a:t>Start</a:t>
            </a:r>
            <a:r>
              <a:rPr spc="-15" dirty="0">
                <a:latin typeface="Calibri"/>
                <a:cs typeface="Calibri"/>
              </a:rPr>
              <a:t> </a:t>
            </a:r>
            <a:r>
              <a:rPr spc="-10" dirty="0">
                <a:latin typeface="Calibri"/>
                <a:cs typeface="Calibri"/>
              </a:rPr>
              <a:t>from </a:t>
            </a:r>
            <a:r>
              <a:rPr dirty="0">
                <a:latin typeface="Calibri"/>
                <a:cs typeface="Calibri"/>
              </a:rPr>
              <a:t>an</a:t>
            </a:r>
            <a:r>
              <a:rPr spc="-5" dirty="0">
                <a:latin typeface="Calibri"/>
                <a:cs typeface="Calibri"/>
              </a:rPr>
              <a:t> </a:t>
            </a:r>
            <a:r>
              <a:rPr dirty="0">
                <a:latin typeface="Calibri"/>
                <a:cs typeface="Calibri"/>
              </a:rPr>
              <a:t>empty </a:t>
            </a:r>
            <a:r>
              <a:rPr spc="-10" dirty="0">
                <a:latin typeface="Calibri"/>
                <a:cs typeface="Calibri"/>
              </a:rPr>
              <a:t>conjunct:</a:t>
            </a:r>
            <a:r>
              <a:rPr spc="25" dirty="0">
                <a:latin typeface="Calibri"/>
                <a:cs typeface="Calibri"/>
              </a:rPr>
              <a:t> </a:t>
            </a:r>
            <a:r>
              <a:rPr spc="-5" dirty="0">
                <a:latin typeface="Calibri"/>
                <a:cs typeface="Calibri"/>
              </a:rPr>
              <a:t>{}</a:t>
            </a:r>
            <a:endParaRPr>
              <a:latin typeface="Calibri"/>
              <a:cs typeface="Calibri"/>
            </a:endParaRPr>
          </a:p>
          <a:p>
            <a:pPr marL="756285" lvl="1" indent="-287020">
              <a:spcBef>
                <a:spcPts val="215"/>
              </a:spcBef>
              <a:buFont typeface="Arial MT"/>
              <a:buChar char="–"/>
              <a:tabLst>
                <a:tab pos="756285" algn="l"/>
                <a:tab pos="756920" algn="l"/>
                <a:tab pos="5816600" algn="l"/>
              </a:tabLst>
            </a:pPr>
            <a:r>
              <a:rPr dirty="0">
                <a:latin typeface="Calibri"/>
                <a:cs typeface="Calibri"/>
              </a:rPr>
              <a:t>Add</a:t>
            </a:r>
            <a:r>
              <a:rPr spc="10" dirty="0">
                <a:latin typeface="Calibri"/>
                <a:cs typeface="Calibri"/>
              </a:rPr>
              <a:t> </a:t>
            </a:r>
            <a:r>
              <a:rPr spc="-10" dirty="0">
                <a:latin typeface="Calibri"/>
                <a:cs typeface="Calibri"/>
              </a:rPr>
              <a:t>conjuncts</a:t>
            </a:r>
            <a:r>
              <a:rPr spc="25" dirty="0">
                <a:latin typeface="Calibri"/>
                <a:cs typeface="Calibri"/>
              </a:rPr>
              <a:t> </a:t>
            </a:r>
            <a:r>
              <a:rPr spc="-5" dirty="0">
                <a:latin typeface="Calibri"/>
                <a:cs typeface="Calibri"/>
              </a:rPr>
              <a:t>that</a:t>
            </a:r>
            <a:r>
              <a:rPr spc="10" dirty="0">
                <a:latin typeface="Calibri"/>
                <a:cs typeface="Calibri"/>
              </a:rPr>
              <a:t> </a:t>
            </a:r>
            <a:r>
              <a:rPr spc="-10" dirty="0">
                <a:latin typeface="Calibri"/>
                <a:cs typeface="Calibri"/>
              </a:rPr>
              <a:t>minimizes</a:t>
            </a:r>
            <a:r>
              <a:rPr spc="15" dirty="0">
                <a:latin typeface="Calibri"/>
                <a:cs typeface="Calibri"/>
              </a:rPr>
              <a:t> </a:t>
            </a:r>
            <a:r>
              <a:rPr dirty="0">
                <a:latin typeface="Calibri"/>
                <a:cs typeface="Calibri"/>
              </a:rPr>
              <a:t>the</a:t>
            </a:r>
            <a:r>
              <a:rPr spc="25" dirty="0">
                <a:latin typeface="Calibri"/>
                <a:cs typeface="Calibri"/>
              </a:rPr>
              <a:t> </a:t>
            </a:r>
            <a:r>
              <a:rPr spc="-10" dirty="0">
                <a:latin typeface="Calibri"/>
                <a:cs typeface="Calibri"/>
              </a:rPr>
              <a:t>entropy</a:t>
            </a:r>
            <a:r>
              <a:rPr spc="10" dirty="0">
                <a:latin typeface="Calibri"/>
                <a:cs typeface="Calibri"/>
              </a:rPr>
              <a:t> </a:t>
            </a:r>
            <a:r>
              <a:rPr spc="-5" dirty="0">
                <a:latin typeface="Calibri"/>
                <a:cs typeface="Calibri"/>
              </a:rPr>
              <a:t>measure:	{A},</a:t>
            </a:r>
            <a:r>
              <a:rPr spc="-40" dirty="0">
                <a:latin typeface="Calibri"/>
                <a:cs typeface="Calibri"/>
              </a:rPr>
              <a:t> </a:t>
            </a:r>
            <a:r>
              <a:rPr dirty="0">
                <a:latin typeface="Calibri"/>
                <a:cs typeface="Calibri"/>
              </a:rPr>
              <a:t>{A,B},</a:t>
            </a:r>
            <a:r>
              <a:rPr spc="-25" dirty="0">
                <a:latin typeface="Calibri"/>
                <a:cs typeface="Calibri"/>
              </a:rPr>
              <a:t> </a:t>
            </a:r>
            <a:r>
              <a:rPr dirty="0">
                <a:latin typeface="Calibri"/>
                <a:cs typeface="Calibri"/>
              </a:rPr>
              <a:t>…</a:t>
            </a:r>
            <a:endParaRPr>
              <a:latin typeface="Calibri"/>
              <a:cs typeface="Calibri"/>
            </a:endParaRPr>
          </a:p>
          <a:p>
            <a:pPr marL="756285" marR="5080" lvl="1" indent="-287020">
              <a:lnSpc>
                <a:spcPts val="1939"/>
              </a:lnSpc>
              <a:spcBef>
                <a:spcPts val="465"/>
              </a:spcBef>
              <a:buFont typeface="Arial MT"/>
              <a:buChar char="–"/>
              <a:tabLst>
                <a:tab pos="756285" algn="l"/>
                <a:tab pos="756920" algn="l"/>
              </a:tabLst>
            </a:pPr>
            <a:r>
              <a:rPr spc="-10" dirty="0">
                <a:latin typeface="Calibri"/>
                <a:cs typeface="Calibri"/>
              </a:rPr>
              <a:t>Determine</a:t>
            </a:r>
            <a:r>
              <a:rPr spc="30" dirty="0">
                <a:latin typeface="Calibri"/>
                <a:cs typeface="Calibri"/>
              </a:rPr>
              <a:t> </a:t>
            </a:r>
            <a:r>
              <a:rPr dirty="0">
                <a:latin typeface="Calibri"/>
                <a:cs typeface="Calibri"/>
              </a:rPr>
              <a:t>the</a:t>
            </a:r>
            <a:r>
              <a:rPr spc="15" dirty="0">
                <a:latin typeface="Calibri"/>
                <a:cs typeface="Calibri"/>
              </a:rPr>
              <a:t> </a:t>
            </a:r>
            <a:r>
              <a:rPr spc="-5" dirty="0">
                <a:latin typeface="Calibri"/>
                <a:cs typeface="Calibri"/>
              </a:rPr>
              <a:t>rule</a:t>
            </a:r>
            <a:r>
              <a:rPr spc="20" dirty="0">
                <a:latin typeface="Calibri"/>
                <a:cs typeface="Calibri"/>
              </a:rPr>
              <a:t> </a:t>
            </a:r>
            <a:r>
              <a:rPr spc="-5" dirty="0">
                <a:latin typeface="Calibri"/>
                <a:cs typeface="Calibri"/>
              </a:rPr>
              <a:t>consequent</a:t>
            </a:r>
            <a:r>
              <a:rPr spc="5" dirty="0">
                <a:latin typeface="Calibri"/>
                <a:cs typeface="Calibri"/>
              </a:rPr>
              <a:t> </a:t>
            </a:r>
            <a:r>
              <a:rPr spc="-10" dirty="0">
                <a:latin typeface="Calibri"/>
                <a:cs typeface="Calibri"/>
              </a:rPr>
              <a:t>by</a:t>
            </a:r>
            <a:r>
              <a:rPr spc="15" dirty="0">
                <a:latin typeface="Calibri"/>
                <a:cs typeface="Calibri"/>
              </a:rPr>
              <a:t> </a:t>
            </a:r>
            <a:r>
              <a:rPr spc="-10" dirty="0">
                <a:latin typeface="Calibri"/>
                <a:cs typeface="Calibri"/>
              </a:rPr>
              <a:t>taking</a:t>
            </a:r>
            <a:r>
              <a:rPr spc="5" dirty="0">
                <a:latin typeface="Calibri"/>
                <a:cs typeface="Calibri"/>
              </a:rPr>
              <a:t> </a:t>
            </a:r>
            <a:r>
              <a:rPr spc="-5" dirty="0">
                <a:latin typeface="Calibri"/>
                <a:cs typeface="Calibri"/>
              </a:rPr>
              <a:t>majority</a:t>
            </a:r>
            <a:r>
              <a:rPr spc="5" dirty="0">
                <a:latin typeface="Calibri"/>
                <a:cs typeface="Calibri"/>
              </a:rPr>
              <a:t> </a:t>
            </a:r>
            <a:r>
              <a:rPr spc="-5" dirty="0">
                <a:latin typeface="Calibri"/>
                <a:cs typeface="Calibri"/>
              </a:rPr>
              <a:t>class</a:t>
            </a:r>
            <a:r>
              <a:rPr spc="5" dirty="0">
                <a:latin typeface="Calibri"/>
                <a:cs typeface="Calibri"/>
              </a:rPr>
              <a:t> </a:t>
            </a:r>
            <a:r>
              <a:rPr spc="-5" dirty="0">
                <a:latin typeface="Calibri"/>
                <a:cs typeface="Calibri"/>
              </a:rPr>
              <a:t>of</a:t>
            </a:r>
            <a:r>
              <a:rPr dirty="0">
                <a:latin typeface="Calibri"/>
                <a:cs typeface="Calibri"/>
              </a:rPr>
              <a:t> </a:t>
            </a:r>
            <a:r>
              <a:rPr spc="-10" dirty="0">
                <a:latin typeface="Calibri"/>
                <a:cs typeface="Calibri"/>
              </a:rPr>
              <a:t>instances</a:t>
            </a:r>
            <a:r>
              <a:rPr spc="20" dirty="0">
                <a:latin typeface="Calibri"/>
                <a:cs typeface="Calibri"/>
              </a:rPr>
              <a:t> </a:t>
            </a:r>
            <a:r>
              <a:rPr spc="-10" dirty="0">
                <a:latin typeface="Calibri"/>
                <a:cs typeface="Calibri"/>
              </a:rPr>
              <a:t>covered </a:t>
            </a:r>
            <a:r>
              <a:rPr spc="-390" dirty="0">
                <a:latin typeface="Calibri"/>
                <a:cs typeface="Calibri"/>
              </a:rPr>
              <a:t> </a:t>
            </a:r>
            <a:r>
              <a:rPr spc="-5" dirty="0">
                <a:latin typeface="Calibri"/>
                <a:cs typeface="Calibri"/>
              </a:rPr>
              <a:t>by </a:t>
            </a:r>
            <a:r>
              <a:rPr dirty="0">
                <a:latin typeface="Calibri"/>
                <a:cs typeface="Calibri"/>
              </a:rPr>
              <a:t>the</a:t>
            </a:r>
            <a:r>
              <a:rPr spc="10" dirty="0">
                <a:latin typeface="Calibri"/>
                <a:cs typeface="Calibri"/>
              </a:rPr>
              <a:t> </a:t>
            </a:r>
            <a:r>
              <a:rPr spc="-5" dirty="0">
                <a:latin typeface="Calibri"/>
                <a:cs typeface="Calibri"/>
              </a:rPr>
              <a:t>rule</a:t>
            </a:r>
            <a:endParaRPr>
              <a:latin typeface="Calibri"/>
              <a:cs typeface="Calibri"/>
            </a:endParaRPr>
          </a:p>
          <a:p>
            <a:pPr marL="355600" indent="-343535">
              <a:spcBef>
                <a:spcPts val="229"/>
              </a:spcBef>
              <a:buFont typeface="Arial MT"/>
              <a:buChar char="•"/>
              <a:tabLst>
                <a:tab pos="355600" algn="l"/>
                <a:tab pos="356235" algn="l"/>
              </a:tabLst>
            </a:pPr>
            <a:r>
              <a:rPr sz="2400" spc="-5" dirty="0">
                <a:latin typeface="Calibri"/>
                <a:cs typeface="Calibri"/>
              </a:rPr>
              <a:t>RIPPER</a:t>
            </a:r>
            <a:r>
              <a:rPr sz="2400" spc="-45" dirty="0">
                <a:latin typeface="Calibri"/>
                <a:cs typeface="Calibri"/>
              </a:rPr>
              <a:t> </a:t>
            </a:r>
            <a:r>
              <a:rPr sz="2400" spc="-5" dirty="0">
                <a:latin typeface="Calibri"/>
                <a:cs typeface="Calibri"/>
              </a:rPr>
              <a:t>Algorithm:</a:t>
            </a:r>
            <a:endParaRPr sz="2400">
              <a:latin typeface="Calibri"/>
              <a:cs typeface="Calibri"/>
            </a:endParaRPr>
          </a:p>
          <a:p>
            <a:pPr marL="756285" lvl="1" indent="-287020">
              <a:spcBef>
                <a:spcPts val="250"/>
              </a:spcBef>
              <a:buFont typeface="Arial MT"/>
              <a:buChar char="–"/>
              <a:tabLst>
                <a:tab pos="756285" algn="l"/>
                <a:tab pos="756920" algn="l"/>
              </a:tabLst>
            </a:pPr>
            <a:r>
              <a:rPr spc="-10" dirty="0">
                <a:latin typeface="Calibri"/>
                <a:cs typeface="Calibri"/>
              </a:rPr>
              <a:t>Start</a:t>
            </a:r>
            <a:r>
              <a:rPr spc="-15" dirty="0">
                <a:latin typeface="Calibri"/>
                <a:cs typeface="Calibri"/>
              </a:rPr>
              <a:t> </a:t>
            </a:r>
            <a:r>
              <a:rPr spc="-10" dirty="0">
                <a:latin typeface="Calibri"/>
                <a:cs typeface="Calibri"/>
              </a:rPr>
              <a:t>from </a:t>
            </a:r>
            <a:r>
              <a:rPr dirty="0">
                <a:latin typeface="Calibri"/>
                <a:cs typeface="Calibri"/>
              </a:rPr>
              <a:t>an empty </a:t>
            </a:r>
            <a:r>
              <a:rPr spc="-5" dirty="0">
                <a:latin typeface="Calibri"/>
                <a:cs typeface="Calibri"/>
              </a:rPr>
              <a:t>rule:</a:t>
            </a:r>
            <a:r>
              <a:rPr spc="20" dirty="0">
                <a:latin typeface="Calibri"/>
                <a:cs typeface="Calibri"/>
              </a:rPr>
              <a:t> </a:t>
            </a:r>
            <a:r>
              <a:rPr spc="-5" dirty="0">
                <a:latin typeface="Calibri"/>
                <a:cs typeface="Calibri"/>
              </a:rPr>
              <a:t>{}</a:t>
            </a:r>
            <a:r>
              <a:rPr spc="-10" dirty="0">
                <a:latin typeface="Calibri"/>
                <a:cs typeface="Calibri"/>
              </a:rPr>
              <a:t> </a:t>
            </a:r>
            <a:r>
              <a:rPr spc="-5" dirty="0">
                <a:latin typeface="Calibri"/>
                <a:cs typeface="Calibri"/>
              </a:rPr>
              <a:t>=&gt;</a:t>
            </a:r>
            <a:r>
              <a:rPr dirty="0">
                <a:latin typeface="Calibri"/>
                <a:cs typeface="Calibri"/>
              </a:rPr>
              <a:t> </a:t>
            </a:r>
            <a:r>
              <a:rPr spc="-5" dirty="0">
                <a:latin typeface="Calibri"/>
                <a:cs typeface="Calibri"/>
              </a:rPr>
              <a:t>class</a:t>
            </a:r>
            <a:endParaRPr>
              <a:latin typeface="Calibri"/>
              <a:cs typeface="Calibri"/>
            </a:endParaRPr>
          </a:p>
          <a:p>
            <a:pPr marL="756285" lvl="1" indent="-287020">
              <a:spcBef>
                <a:spcPts val="219"/>
              </a:spcBef>
              <a:buFont typeface="Arial MT"/>
              <a:buChar char="–"/>
              <a:tabLst>
                <a:tab pos="756285" algn="l"/>
                <a:tab pos="756920" algn="l"/>
              </a:tabLst>
            </a:pPr>
            <a:r>
              <a:rPr dirty="0">
                <a:latin typeface="Calibri"/>
                <a:cs typeface="Calibri"/>
              </a:rPr>
              <a:t>Add</a:t>
            </a:r>
            <a:r>
              <a:rPr spc="5" dirty="0">
                <a:latin typeface="Calibri"/>
                <a:cs typeface="Calibri"/>
              </a:rPr>
              <a:t> </a:t>
            </a:r>
            <a:r>
              <a:rPr spc="-10" dirty="0">
                <a:latin typeface="Calibri"/>
                <a:cs typeface="Calibri"/>
              </a:rPr>
              <a:t>conjuncts</a:t>
            </a:r>
            <a:r>
              <a:rPr spc="15" dirty="0">
                <a:latin typeface="Calibri"/>
                <a:cs typeface="Calibri"/>
              </a:rPr>
              <a:t> </a:t>
            </a:r>
            <a:r>
              <a:rPr spc="-5" dirty="0">
                <a:latin typeface="Calibri"/>
                <a:cs typeface="Calibri"/>
              </a:rPr>
              <a:t>that</a:t>
            </a:r>
            <a:r>
              <a:rPr dirty="0">
                <a:latin typeface="Calibri"/>
                <a:cs typeface="Calibri"/>
              </a:rPr>
              <a:t> </a:t>
            </a:r>
            <a:r>
              <a:rPr spc="-10" dirty="0">
                <a:latin typeface="Calibri"/>
                <a:cs typeface="Calibri"/>
              </a:rPr>
              <a:t>maximizes</a:t>
            </a:r>
            <a:r>
              <a:rPr spc="-5" dirty="0">
                <a:latin typeface="Calibri"/>
                <a:cs typeface="Calibri"/>
              </a:rPr>
              <a:t> </a:t>
            </a:r>
            <a:r>
              <a:rPr spc="-50" dirty="0">
                <a:latin typeface="Calibri"/>
                <a:cs typeface="Calibri"/>
              </a:rPr>
              <a:t>FOIL’s</a:t>
            </a:r>
            <a:r>
              <a:rPr dirty="0">
                <a:latin typeface="Calibri"/>
                <a:cs typeface="Calibri"/>
              </a:rPr>
              <a:t> </a:t>
            </a:r>
            <a:r>
              <a:rPr spc="-10" dirty="0">
                <a:latin typeface="Calibri"/>
                <a:cs typeface="Calibri"/>
              </a:rPr>
              <a:t>information</a:t>
            </a:r>
            <a:r>
              <a:rPr spc="10" dirty="0">
                <a:latin typeface="Calibri"/>
                <a:cs typeface="Calibri"/>
              </a:rPr>
              <a:t> </a:t>
            </a:r>
            <a:r>
              <a:rPr spc="-10" dirty="0">
                <a:latin typeface="Calibri"/>
                <a:cs typeface="Calibri"/>
              </a:rPr>
              <a:t>gain</a:t>
            </a:r>
            <a:r>
              <a:rPr spc="-5" dirty="0">
                <a:latin typeface="Calibri"/>
                <a:cs typeface="Calibri"/>
              </a:rPr>
              <a:t> measure:</a:t>
            </a:r>
            <a:endParaRPr>
              <a:latin typeface="Calibri"/>
              <a:cs typeface="Calibri"/>
            </a:endParaRPr>
          </a:p>
          <a:p>
            <a:pPr marL="1201420" lvl="2" indent="-274955">
              <a:spcBef>
                <a:spcPts val="210"/>
              </a:spcBef>
              <a:buFont typeface="Arial MT"/>
              <a:buChar char="•"/>
              <a:tabLst>
                <a:tab pos="1201420" algn="l"/>
                <a:tab pos="1202055" algn="l"/>
                <a:tab pos="2509520" algn="l"/>
              </a:tabLst>
            </a:pPr>
            <a:r>
              <a:rPr sz="1600" spc="-10" dirty="0">
                <a:latin typeface="Calibri"/>
                <a:cs typeface="Calibri"/>
              </a:rPr>
              <a:t>R0:</a:t>
            </a:r>
            <a:r>
              <a:rPr sz="1600" spc="390" dirty="0">
                <a:latin typeface="Calibri"/>
                <a:cs typeface="Calibri"/>
              </a:rPr>
              <a:t> </a:t>
            </a:r>
            <a:r>
              <a:rPr sz="1600" spc="-5" dirty="0">
                <a:latin typeface="Calibri"/>
                <a:cs typeface="Calibri"/>
              </a:rPr>
              <a:t>{} =&gt;</a:t>
            </a:r>
            <a:r>
              <a:rPr sz="1600" spc="15" dirty="0">
                <a:latin typeface="Calibri"/>
                <a:cs typeface="Calibri"/>
              </a:rPr>
              <a:t> </a:t>
            </a:r>
            <a:r>
              <a:rPr sz="1600" spc="-5" dirty="0">
                <a:latin typeface="Calibri"/>
                <a:cs typeface="Calibri"/>
              </a:rPr>
              <a:t>class	(initial</a:t>
            </a:r>
            <a:r>
              <a:rPr sz="1600" spc="-75" dirty="0">
                <a:latin typeface="Calibri"/>
                <a:cs typeface="Calibri"/>
              </a:rPr>
              <a:t> </a:t>
            </a:r>
            <a:r>
              <a:rPr sz="1600" spc="-5" dirty="0">
                <a:latin typeface="Calibri"/>
                <a:cs typeface="Calibri"/>
              </a:rPr>
              <a:t>rule)</a:t>
            </a:r>
            <a:endParaRPr sz="1600">
              <a:latin typeface="Calibri"/>
              <a:cs typeface="Calibri"/>
            </a:endParaRPr>
          </a:p>
          <a:p>
            <a:pPr marL="1201420" lvl="2" indent="-274955">
              <a:spcBef>
                <a:spcPts val="190"/>
              </a:spcBef>
              <a:buFont typeface="Arial MT"/>
              <a:buChar char="•"/>
              <a:tabLst>
                <a:tab pos="1201420" algn="l"/>
                <a:tab pos="1202055" algn="l"/>
              </a:tabLst>
            </a:pPr>
            <a:r>
              <a:rPr sz="1600" spc="-10" dirty="0">
                <a:latin typeface="Calibri"/>
                <a:cs typeface="Calibri"/>
              </a:rPr>
              <a:t>R1:</a:t>
            </a:r>
            <a:r>
              <a:rPr sz="1600" spc="40" dirty="0">
                <a:latin typeface="Calibri"/>
                <a:cs typeface="Calibri"/>
              </a:rPr>
              <a:t> </a:t>
            </a:r>
            <a:r>
              <a:rPr sz="1600" spc="-5" dirty="0">
                <a:latin typeface="Calibri"/>
                <a:cs typeface="Calibri"/>
              </a:rPr>
              <a:t>{A}</a:t>
            </a:r>
            <a:r>
              <a:rPr sz="1600" spc="-10" dirty="0">
                <a:latin typeface="Calibri"/>
                <a:cs typeface="Calibri"/>
              </a:rPr>
              <a:t> </a:t>
            </a:r>
            <a:r>
              <a:rPr sz="1600" spc="-5" dirty="0">
                <a:latin typeface="Calibri"/>
                <a:cs typeface="Calibri"/>
              </a:rPr>
              <a:t>=&gt;</a:t>
            </a:r>
            <a:r>
              <a:rPr sz="1600" spc="10" dirty="0">
                <a:latin typeface="Calibri"/>
                <a:cs typeface="Calibri"/>
              </a:rPr>
              <a:t> </a:t>
            </a:r>
            <a:r>
              <a:rPr sz="1600" spc="-5" dirty="0">
                <a:latin typeface="Calibri"/>
                <a:cs typeface="Calibri"/>
              </a:rPr>
              <a:t>class</a:t>
            </a:r>
            <a:r>
              <a:rPr sz="1600" spc="-15" dirty="0">
                <a:latin typeface="Calibri"/>
                <a:cs typeface="Calibri"/>
              </a:rPr>
              <a:t> </a:t>
            </a:r>
            <a:r>
              <a:rPr sz="1600" spc="-10" dirty="0">
                <a:latin typeface="Calibri"/>
                <a:cs typeface="Calibri"/>
              </a:rPr>
              <a:t>(rule</a:t>
            </a:r>
            <a:r>
              <a:rPr sz="1600" spc="15" dirty="0">
                <a:latin typeface="Calibri"/>
                <a:cs typeface="Calibri"/>
              </a:rPr>
              <a:t> </a:t>
            </a:r>
            <a:r>
              <a:rPr sz="1600" spc="-10" dirty="0">
                <a:latin typeface="Calibri"/>
                <a:cs typeface="Calibri"/>
              </a:rPr>
              <a:t>after </a:t>
            </a:r>
            <a:r>
              <a:rPr sz="1600" spc="-5" dirty="0">
                <a:latin typeface="Calibri"/>
                <a:cs typeface="Calibri"/>
              </a:rPr>
              <a:t>adding</a:t>
            </a:r>
            <a:r>
              <a:rPr sz="1600" spc="-25" dirty="0">
                <a:latin typeface="Calibri"/>
                <a:cs typeface="Calibri"/>
              </a:rPr>
              <a:t> </a:t>
            </a:r>
            <a:r>
              <a:rPr sz="1600" spc="-10" dirty="0">
                <a:latin typeface="Calibri"/>
                <a:cs typeface="Calibri"/>
              </a:rPr>
              <a:t>conjunct)</a:t>
            </a:r>
            <a:endParaRPr sz="1600">
              <a:latin typeface="Calibri"/>
              <a:cs typeface="Calibri"/>
            </a:endParaRPr>
          </a:p>
          <a:p>
            <a:pPr marL="1201420" lvl="2" indent="-274955">
              <a:spcBef>
                <a:spcPts val="195"/>
              </a:spcBef>
              <a:buFont typeface="Arial MT"/>
              <a:buChar char="•"/>
              <a:tabLst>
                <a:tab pos="1201420" algn="l"/>
                <a:tab pos="1202055" algn="l"/>
              </a:tabLst>
            </a:pPr>
            <a:r>
              <a:rPr sz="1600" spc="-5" dirty="0">
                <a:latin typeface="Calibri"/>
                <a:cs typeface="Calibri"/>
              </a:rPr>
              <a:t>Gain(R0,</a:t>
            </a:r>
            <a:r>
              <a:rPr sz="1600" spc="15" dirty="0">
                <a:latin typeface="Calibri"/>
                <a:cs typeface="Calibri"/>
              </a:rPr>
              <a:t> </a:t>
            </a:r>
            <a:r>
              <a:rPr sz="1600" spc="-10" dirty="0">
                <a:latin typeface="Calibri"/>
                <a:cs typeface="Calibri"/>
              </a:rPr>
              <a:t>R1)</a:t>
            </a:r>
            <a:r>
              <a:rPr sz="1600" spc="15" dirty="0">
                <a:latin typeface="Calibri"/>
                <a:cs typeface="Calibri"/>
              </a:rPr>
              <a:t> </a:t>
            </a:r>
            <a:r>
              <a:rPr sz="1600" spc="-5" dirty="0">
                <a:latin typeface="Calibri"/>
                <a:cs typeface="Calibri"/>
              </a:rPr>
              <a:t>=</a:t>
            </a:r>
            <a:r>
              <a:rPr sz="1600" spc="5" dirty="0">
                <a:latin typeface="Calibri"/>
                <a:cs typeface="Calibri"/>
              </a:rPr>
              <a:t> </a:t>
            </a:r>
            <a:r>
              <a:rPr sz="1600" spc="-5" dirty="0">
                <a:latin typeface="Calibri"/>
                <a:cs typeface="Calibri"/>
              </a:rPr>
              <a:t>t</a:t>
            </a:r>
            <a:r>
              <a:rPr sz="1600" dirty="0">
                <a:latin typeface="Calibri"/>
                <a:cs typeface="Calibri"/>
              </a:rPr>
              <a:t> </a:t>
            </a:r>
            <a:r>
              <a:rPr sz="1600" spc="-5" dirty="0">
                <a:latin typeface="Calibri"/>
                <a:cs typeface="Calibri"/>
              </a:rPr>
              <a:t>[</a:t>
            </a:r>
            <a:r>
              <a:rPr sz="1600" spc="10" dirty="0">
                <a:latin typeface="Calibri"/>
                <a:cs typeface="Calibri"/>
              </a:rPr>
              <a:t> </a:t>
            </a:r>
            <a:r>
              <a:rPr sz="1600" spc="-5" dirty="0">
                <a:latin typeface="Calibri"/>
                <a:cs typeface="Calibri"/>
              </a:rPr>
              <a:t>log </a:t>
            </a:r>
            <a:r>
              <a:rPr sz="1600" spc="-10" dirty="0">
                <a:latin typeface="Calibri"/>
                <a:cs typeface="Calibri"/>
              </a:rPr>
              <a:t>(p1/(p1+n1))</a:t>
            </a:r>
            <a:r>
              <a:rPr sz="1600" spc="70" dirty="0">
                <a:latin typeface="Calibri"/>
                <a:cs typeface="Calibri"/>
              </a:rPr>
              <a:t> </a:t>
            </a:r>
            <a:r>
              <a:rPr sz="1600" spc="-5" dirty="0">
                <a:latin typeface="Calibri"/>
                <a:cs typeface="Calibri"/>
              </a:rPr>
              <a:t>–</a:t>
            </a:r>
            <a:r>
              <a:rPr sz="1600" spc="10" dirty="0">
                <a:latin typeface="Calibri"/>
                <a:cs typeface="Calibri"/>
              </a:rPr>
              <a:t> </a:t>
            </a:r>
            <a:r>
              <a:rPr sz="1600" spc="-5" dirty="0">
                <a:latin typeface="Calibri"/>
                <a:cs typeface="Calibri"/>
              </a:rPr>
              <a:t>log </a:t>
            </a:r>
            <a:r>
              <a:rPr sz="1600" spc="-10" dirty="0">
                <a:latin typeface="Calibri"/>
                <a:cs typeface="Calibri"/>
              </a:rPr>
              <a:t>(p0/(p0</a:t>
            </a:r>
            <a:r>
              <a:rPr sz="1600" spc="10" dirty="0">
                <a:latin typeface="Calibri"/>
                <a:cs typeface="Calibri"/>
              </a:rPr>
              <a:t> </a:t>
            </a:r>
            <a:r>
              <a:rPr sz="1600" spc="-5" dirty="0">
                <a:latin typeface="Calibri"/>
                <a:cs typeface="Calibri"/>
              </a:rPr>
              <a:t>+</a:t>
            </a:r>
            <a:r>
              <a:rPr sz="1600" spc="5" dirty="0">
                <a:latin typeface="Calibri"/>
                <a:cs typeface="Calibri"/>
              </a:rPr>
              <a:t> </a:t>
            </a:r>
            <a:r>
              <a:rPr sz="1600" spc="-10" dirty="0">
                <a:latin typeface="Calibri"/>
                <a:cs typeface="Calibri"/>
              </a:rPr>
              <a:t>n0))</a:t>
            </a:r>
            <a:r>
              <a:rPr sz="1600" spc="15" dirty="0">
                <a:latin typeface="Calibri"/>
                <a:cs typeface="Calibri"/>
              </a:rPr>
              <a:t> </a:t>
            </a:r>
            <a:r>
              <a:rPr sz="1600" spc="-5" dirty="0">
                <a:latin typeface="Calibri"/>
                <a:cs typeface="Calibri"/>
              </a:rPr>
              <a:t>]</a:t>
            </a:r>
            <a:endParaRPr sz="1600">
              <a:latin typeface="Calibri"/>
              <a:cs typeface="Calibri"/>
            </a:endParaRPr>
          </a:p>
          <a:p>
            <a:pPr marL="1201420" lvl="2" indent="-274955">
              <a:spcBef>
                <a:spcPts val="195"/>
              </a:spcBef>
              <a:buFont typeface="Arial MT"/>
              <a:buChar char="•"/>
              <a:tabLst>
                <a:tab pos="1201420" algn="l"/>
                <a:tab pos="1202055" algn="l"/>
                <a:tab pos="1863725" algn="l"/>
              </a:tabLst>
            </a:pPr>
            <a:r>
              <a:rPr sz="1600" spc="-10" dirty="0">
                <a:latin typeface="Calibri"/>
                <a:cs typeface="Calibri"/>
              </a:rPr>
              <a:t>where	</a:t>
            </a:r>
            <a:r>
              <a:rPr sz="1600" spc="-5" dirty="0">
                <a:latin typeface="Calibri"/>
                <a:cs typeface="Calibri"/>
              </a:rPr>
              <a:t>t:</a:t>
            </a:r>
            <a:r>
              <a:rPr sz="1600" spc="-10" dirty="0">
                <a:latin typeface="Calibri"/>
                <a:cs typeface="Calibri"/>
              </a:rPr>
              <a:t> number</a:t>
            </a:r>
            <a:r>
              <a:rPr sz="1600" spc="15" dirty="0">
                <a:latin typeface="Calibri"/>
                <a:cs typeface="Calibri"/>
              </a:rPr>
              <a:t> </a:t>
            </a:r>
            <a:r>
              <a:rPr sz="1600" spc="-5" dirty="0">
                <a:latin typeface="Calibri"/>
                <a:cs typeface="Calibri"/>
              </a:rPr>
              <a:t>of</a:t>
            </a:r>
            <a:r>
              <a:rPr sz="1600" dirty="0">
                <a:latin typeface="Calibri"/>
                <a:cs typeface="Calibri"/>
              </a:rPr>
              <a:t> </a:t>
            </a:r>
            <a:r>
              <a:rPr sz="1600" spc="-5" dirty="0">
                <a:latin typeface="Calibri"/>
                <a:cs typeface="Calibri"/>
              </a:rPr>
              <a:t>positive </a:t>
            </a:r>
            <a:r>
              <a:rPr sz="1600" spc="-10" dirty="0">
                <a:latin typeface="Calibri"/>
                <a:cs typeface="Calibri"/>
              </a:rPr>
              <a:t>instances</a:t>
            </a:r>
            <a:r>
              <a:rPr sz="1600" dirty="0">
                <a:latin typeface="Calibri"/>
                <a:cs typeface="Calibri"/>
              </a:rPr>
              <a:t> </a:t>
            </a:r>
            <a:r>
              <a:rPr sz="1600" spc="-15" dirty="0">
                <a:latin typeface="Calibri"/>
                <a:cs typeface="Calibri"/>
              </a:rPr>
              <a:t>covered</a:t>
            </a:r>
            <a:r>
              <a:rPr sz="1600" spc="45" dirty="0">
                <a:latin typeface="Calibri"/>
                <a:cs typeface="Calibri"/>
              </a:rPr>
              <a:t> </a:t>
            </a:r>
            <a:r>
              <a:rPr sz="1600" spc="-10" dirty="0">
                <a:latin typeface="Calibri"/>
                <a:cs typeface="Calibri"/>
              </a:rPr>
              <a:t>by</a:t>
            </a:r>
            <a:r>
              <a:rPr sz="1600" spc="-5" dirty="0">
                <a:latin typeface="Calibri"/>
                <a:cs typeface="Calibri"/>
              </a:rPr>
              <a:t> both</a:t>
            </a:r>
            <a:r>
              <a:rPr sz="1600" spc="15" dirty="0">
                <a:latin typeface="Calibri"/>
                <a:cs typeface="Calibri"/>
              </a:rPr>
              <a:t> </a:t>
            </a:r>
            <a:r>
              <a:rPr sz="1600" spc="-5" dirty="0">
                <a:latin typeface="Calibri"/>
                <a:cs typeface="Calibri"/>
              </a:rPr>
              <a:t>R0</a:t>
            </a:r>
            <a:r>
              <a:rPr sz="1600" spc="15" dirty="0">
                <a:latin typeface="Calibri"/>
                <a:cs typeface="Calibri"/>
              </a:rPr>
              <a:t> </a:t>
            </a:r>
            <a:r>
              <a:rPr sz="1600" spc="-5" dirty="0">
                <a:latin typeface="Calibri"/>
                <a:cs typeface="Calibri"/>
              </a:rPr>
              <a:t>and</a:t>
            </a:r>
            <a:r>
              <a:rPr sz="1600" spc="-10" dirty="0">
                <a:latin typeface="Calibri"/>
                <a:cs typeface="Calibri"/>
              </a:rPr>
              <a:t> </a:t>
            </a:r>
            <a:r>
              <a:rPr sz="1600" spc="-5" dirty="0">
                <a:latin typeface="Calibri"/>
                <a:cs typeface="Calibri"/>
              </a:rPr>
              <a:t>R1</a:t>
            </a:r>
            <a:endParaRPr sz="1600">
              <a:latin typeface="Calibri"/>
              <a:cs typeface="Calibri"/>
            </a:endParaRPr>
          </a:p>
          <a:p>
            <a:pPr marL="1155700" marR="2741930" algn="just">
              <a:lnSpc>
                <a:spcPct val="110000"/>
              </a:lnSpc>
            </a:pPr>
            <a:r>
              <a:rPr sz="1600" spc="-10" dirty="0">
                <a:latin typeface="Calibri"/>
                <a:cs typeface="Calibri"/>
              </a:rPr>
              <a:t>p0: number </a:t>
            </a:r>
            <a:r>
              <a:rPr sz="1600" spc="-5" dirty="0">
                <a:latin typeface="Calibri"/>
                <a:cs typeface="Calibri"/>
              </a:rPr>
              <a:t>of </a:t>
            </a:r>
            <a:r>
              <a:rPr sz="1600" spc="-10" dirty="0">
                <a:latin typeface="Calibri"/>
                <a:cs typeface="Calibri"/>
              </a:rPr>
              <a:t>positive instances </a:t>
            </a:r>
            <a:r>
              <a:rPr sz="1600" spc="-15" dirty="0">
                <a:latin typeface="Calibri"/>
                <a:cs typeface="Calibri"/>
              </a:rPr>
              <a:t>covered </a:t>
            </a:r>
            <a:r>
              <a:rPr sz="1600" spc="-10" dirty="0">
                <a:latin typeface="Calibri"/>
                <a:cs typeface="Calibri"/>
              </a:rPr>
              <a:t>by </a:t>
            </a:r>
            <a:r>
              <a:rPr sz="1600" spc="-5" dirty="0">
                <a:latin typeface="Calibri"/>
                <a:cs typeface="Calibri"/>
              </a:rPr>
              <a:t>R0 </a:t>
            </a:r>
            <a:r>
              <a:rPr sz="1600" dirty="0">
                <a:latin typeface="Calibri"/>
                <a:cs typeface="Calibri"/>
              </a:rPr>
              <a:t> </a:t>
            </a:r>
            <a:r>
              <a:rPr sz="1600" spc="-10" dirty="0">
                <a:latin typeface="Calibri"/>
                <a:cs typeface="Calibri"/>
              </a:rPr>
              <a:t>n0: number </a:t>
            </a:r>
            <a:r>
              <a:rPr sz="1600" spc="-5" dirty="0">
                <a:latin typeface="Calibri"/>
                <a:cs typeface="Calibri"/>
              </a:rPr>
              <a:t>of </a:t>
            </a:r>
            <a:r>
              <a:rPr sz="1600" spc="-10" dirty="0">
                <a:latin typeface="Calibri"/>
                <a:cs typeface="Calibri"/>
              </a:rPr>
              <a:t>negative instances </a:t>
            </a:r>
            <a:r>
              <a:rPr sz="1600" spc="-15" dirty="0">
                <a:latin typeface="Calibri"/>
                <a:cs typeface="Calibri"/>
              </a:rPr>
              <a:t>covered </a:t>
            </a:r>
            <a:r>
              <a:rPr sz="1600" spc="-10" dirty="0">
                <a:latin typeface="Calibri"/>
                <a:cs typeface="Calibri"/>
              </a:rPr>
              <a:t>by </a:t>
            </a:r>
            <a:r>
              <a:rPr sz="1600" spc="-5" dirty="0">
                <a:latin typeface="Calibri"/>
                <a:cs typeface="Calibri"/>
              </a:rPr>
              <a:t>R0 </a:t>
            </a:r>
            <a:r>
              <a:rPr sz="1600" spc="-350" dirty="0">
                <a:latin typeface="Calibri"/>
                <a:cs typeface="Calibri"/>
              </a:rPr>
              <a:t> </a:t>
            </a:r>
            <a:r>
              <a:rPr sz="1600" spc="-10" dirty="0">
                <a:latin typeface="Calibri"/>
                <a:cs typeface="Calibri"/>
              </a:rPr>
              <a:t>p1: number </a:t>
            </a:r>
            <a:r>
              <a:rPr sz="1600" spc="-5" dirty="0">
                <a:latin typeface="Calibri"/>
                <a:cs typeface="Calibri"/>
              </a:rPr>
              <a:t>of </a:t>
            </a:r>
            <a:r>
              <a:rPr sz="1600" spc="-10" dirty="0">
                <a:latin typeface="Calibri"/>
                <a:cs typeface="Calibri"/>
              </a:rPr>
              <a:t>positive instances </a:t>
            </a:r>
            <a:r>
              <a:rPr sz="1600" spc="-15" dirty="0">
                <a:latin typeface="Calibri"/>
                <a:cs typeface="Calibri"/>
              </a:rPr>
              <a:t>covered </a:t>
            </a:r>
            <a:r>
              <a:rPr sz="1600" spc="-10" dirty="0">
                <a:latin typeface="Calibri"/>
                <a:cs typeface="Calibri"/>
              </a:rPr>
              <a:t>by </a:t>
            </a:r>
            <a:r>
              <a:rPr sz="1600" spc="-5" dirty="0">
                <a:latin typeface="Calibri"/>
                <a:cs typeface="Calibri"/>
              </a:rPr>
              <a:t>R1 </a:t>
            </a:r>
            <a:r>
              <a:rPr sz="1600" dirty="0">
                <a:latin typeface="Calibri"/>
                <a:cs typeface="Calibri"/>
              </a:rPr>
              <a:t> </a:t>
            </a:r>
            <a:r>
              <a:rPr sz="1600" spc="-10" dirty="0">
                <a:latin typeface="Calibri"/>
                <a:cs typeface="Calibri"/>
              </a:rPr>
              <a:t>n1: number</a:t>
            </a:r>
            <a:r>
              <a:rPr sz="1600" dirty="0">
                <a:latin typeface="Calibri"/>
                <a:cs typeface="Calibri"/>
              </a:rPr>
              <a:t> </a:t>
            </a:r>
            <a:r>
              <a:rPr sz="1600" spc="-5" dirty="0">
                <a:latin typeface="Calibri"/>
                <a:cs typeface="Calibri"/>
              </a:rPr>
              <a:t>of</a:t>
            </a:r>
            <a:r>
              <a:rPr sz="1600" spc="10" dirty="0">
                <a:latin typeface="Calibri"/>
                <a:cs typeface="Calibri"/>
              </a:rPr>
              <a:t> </a:t>
            </a:r>
            <a:r>
              <a:rPr sz="1600" spc="-10" dirty="0">
                <a:latin typeface="Calibri"/>
                <a:cs typeface="Calibri"/>
              </a:rPr>
              <a:t>negative</a:t>
            </a:r>
            <a:r>
              <a:rPr sz="1600" spc="-25" dirty="0">
                <a:latin typeface="Calibri"/>
                <a:cs typeface="Calibri"/>
              </a:rPr>
              <a:t> </a:t>
            </a:r>
            <a:r>
              <a:rPr sz="1600" spc="-10" dirty="0">
                <a:latin typeface="Calibri"/>
                <a:cs typeface="Calibri"/>
              </a:rPr>
              <a:t>instances</a:t>
            </a:r>
            <a:r>
              <a:rPr sz="1600" spc="-15" dirty="0">
                <a:latin typeface="Calibri"/>
                <a:cs typeface="Calibri"/>
              </a:rPr>
              <a:t> covered</a:t>
            </a:r>
            <a:r>
              <a:rPr sz="1600" spc="45" dirty="0">
                <a:latin typeface="Calibri"/>
                <a:cs typeface="Calibri"/>
              </a:rPr>
              <a:t> </a:t>
            </a:r>
            <a:r>
              <a:rPr sz="1600" spc="-10" dirty="0">
                <a:latin typeface="Calibri"/>
                <a:cs typeface="Calibri"/>
              </a:rPr>
              <a:t>by</a:t>
            </a:r>
            <a:r>
              <a:rPr sz="1600" dirty="0">
                <a:latin typeface="Calibri"/>
                <a:cs typeface="Calibri"/>
              </a:rPr>
              <a:t> </a:t>
            </a:r>
            <a:r>
              <a:rPr sz="1600" spc="-5" dirty="0">
                <a:latin typeface="Calibri"/>
                <a:cs typeface="Calibri"/>
              </a:rPr>
              <a:t>R1</a:t>
            </a:r>
            <a:endParaRPr sz="16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4180" y="34545"/>
            <a:ext cx="4626610" cy="628377"/>
          </a:xfrm>
          <a:prstGeom prst="rect">
            <a:avLst/>
          </a:prstGeom>
        </p:spPr>
        <p:txBody>
          <a:bodyPr vert="horz" wrap="square" lIns="0" tIns="12700" rIns="0" bIns="0" rtlCol="0">
            <a:spAutoFit/>
          </a:bodyPr>
          <a:lstStyle/>
          <a:p>
            <a:pPr marL="12700">
              <a:spcBef>
                <a:spcPts val="100"/>
              </a:spcBef>
            </a:pPr>
            <a:r>
              <a:rPr spc="-10" dirty="0"/>
              <a:t>Instance</a:t>
            </a:r>
            <a:r>
              <a:rPr spc="-60" dirty="0"/>
              <a:t> </a:t>
            </a:r>
            <a:r>
              <a:rPr spc="-5" dirty="0"/>
              <a:t>Elimination</a:t>
            </a:r>
          </a:p>
        </p:txBody>
      </p:sp>
      <p:sp>
        <p:nvSpPr>
          <p:cNvPr id="3" name="object 3"/>
          <p:cNvSpPr txBox="1"/>
          <p:nvPr/>
        </p:nvSpPr>
        <p:spPr>
          <a:xfrm>
            <a:off x="2013915" y="1119886"/>
            <a:ext cx="2889250" cy="720725"/>
          </a:xfrm>
          <a:prstGeom prst="rect">
            <a:avLst/>
          </a:prstGeom>
        </p:spPr>
        <p:txBody>
          <a:bodyPr vert="horz" wrap="square" lIns="0" tIns="53975" rIns="0" bIns="0" rtlCol="0">
            <a:spAutoFit/>
          </a:bodyPr>
          <a:lstStyle/>
          <a:p>
            <a:pPr marL="354965" marR="5080" indent="-342900">
              <a:lnSpc>
                <a:spcPts val="2590"/>
              </a:lnSpc>
              <a:spcBef>
                <a:spcPts val="425"/>
              </a:spcBef>
              <a:buFont typeface="Arial MT"/>
              <a:buChar char="•"/>
              <a:tabLst>
                <a:tab pos="354965" algn="l"/>
                <a:tab pos="355600" algn="l"/>
              </a:tabLst>
            </a:pPr>
            <a:r>
              <a:rPr sz="2400" spc="-20" dirty="0">
                <a:latin typeface="Calibri"/>
                <a:cs typeface="Calibri"/>
              </a:rPr>
              <a:t>Why </a:t>
            </a:r>
            <a:r>
              <a:rPr sz="2400" spc="-5" dirty="0">
                <a:latin typeface="Calibri"/>
                <a:cs typeface="Calibri"/>
              </a:rPr>
              <a:t>do </a:t>
            </a:r>
            <a:r>
              <a:rPr sz="2400" spc="-15" dirty="0">
                <a:latin typeface="Calibri"/>
                <a:cs typeface="Calibri"/>
              </a:rPr>
              <a:t>we </a:t>
            </a:r>
            <a:r>
              <a:rPr sz="2400" spc="-5" dirty="0">
                <a:latin typeface="Calibri"/>
                <a:cs typeface="Calibri"/>
              </a:rPr>
              <a:t>need </a:t>
            </a:r>
            <a:r>
              <a:rPr sz="2400" spc="-15" dirty="0">
                <a:latin typeface="Calibri"/>
                <a:cs typeface="Calibri"/>
              </a:rPr>
              <a:t>to </a:t>
            </a:r>
            <a:r>
              <a:rPr sz="2400" spc="-10" dirty="0">
                <a:latin typeface="Calibri"/>
                <a:cs typeface="Calibri"/>
              </a:rPr>
              <a:t> </a:t>
            </a:r>
            <a:r>
              <a:rPr sz="2400" spc="-5" dirty="0">
                <a:latin typeface="Calibri"/>
                <a:cs typeface="Calibri"/>
              </a:rPr>
              <a:t>eliminate</a:t>
            </a:r>
            <a:r>
              <a:rPr sz="2400" spc="-75" dirty="0">
                <a:latin typeface="Calibri"/>
                <a:cs typeface="Calibri"/>
              </a:rPr>
              <a:t> </a:t>
            </a:r>
            <a:r>
              <a:rPr sz="2400" spc="-10" dirty="0">
                <a:latin typeface="Calibri"/>
                <a:cs typeface="Calibri"/>
              </a:rPr>
              <a:t>instances?</a:t>
            </a:r>
            <a:endParaRPr sz="2400">
              <a:latin typeface="Calibri"/>
              <a:cs typeface="Calibri"/>
            </a:endParaRPr>
          </a:p>
        </p:txBody>
      </p:sp>
      <p:sp>
        <p:nvSpPr>
          <p:cNvPr id="4" name="object 4"/>
          <p:cNvSpPr txBox="1"/>
          <p:nvPr/>
        </p:nvSpPr>
        <p:spPr>
          <a:xfrm>
            <a:off x="2013915" y="1848358"/>
            <a:ext cx="3887470" cy="3959417"/>
          </a:xfrm>
          <a:prstGeom prst="rect">
            <a:avLst/>
          </a:prstGeom>
        </p:spPr>
        <p:txBody>
          <a:bodyPr vert="horz" wrap="square" lIns="0" tIns="47625" rIns="0" bIns="0" rtlCol="0">
            <a:spAutoFit/>
          </a:bodyPr>
          <a:lstStyle/>
          <a:p>
            <a:pPr marL="756285" marR="396240" indent="-287020">
              <a:lnSpc>
                <a:spcPts val="2160"/>
              </a:lnSpc>
              <a:spcBef>
                <a:spcPts val="375"/>
              </a:spcBef>
              <a:tabLst>
                <a:tab pos="756285" algn="l"/>
              </a:tabLst>
            </a:pPr>
            <a:r>
              <a:rPr sz="2000" dirty="0">
                <a:latin typeface="Arial MT"/>
                <a:cs typeface="Arial MT"/>
              </a:rPr>
              <a:t>–	</a:t>
            </a:r>
            <a:r>
              <a:rPr sz="2000" spc="-5" dirty="0">
                <a:latin typeface="Calibri"/>
                <a:cs typeface="Calibri"/>
              </a:rPr>
              <a:t>Otherwise, </a:t>
            </a:r>
            <a:r>
              <a:rPr sz="2000" dirty="0">
                <a:latin typeface="Calibri"/>
                <a:cs typeface="Calibri"/>
              </a:rPr>
              <a:t>the </a:t>
            </a:r>
            <a:r>
              <a:rPr sz="2000" spc="-10" dirty="0">
                <a:latin typeface="Calibri"/>
                <a:cs typeface="Calibri"/>
              </a:rPr>
              <a:t>next </a:t>
            </a:r>
            <a:r>
              <a:rPr sz="2000" dirty="0">
                <a:latin typeface="Calibri"/>
                <a:cs typeface="Calibri"/>
              </a:rPr>
              <a:t>rule is </a:t>
            </a:r>
            <a:r>
              <a:rPr sz="2000" spc="-440" dirty="0">
                <a:latin typeface="Calibri"/>
                <a:cs typeface="Calibri"/>
              </a:rPr>
              <a:t> </a:t>
            </a:r>
            <a:r>
              <a:rPr sz="2000" spc="-5" dirty="0">
                <a:latin typeface="Calibri"/>
                <a:cs typeface="Calibri"/>
              </a:rPr>
              <a:t>identical </a:t>
            </a:r>
            <a:r>
              <a:rPr sz="2000" spc="-15" dirty="0">
                <a:latin typeface="Calibri"/>
                <a:cs typeface="Calibri"/>
              </a:rPr>
              <a:t>to </a:t>
            </a:r>
            <a:r>
              <a:rPr sz="2000" spc="-10" dirty="0">
                <a:latin typeface="Calibri"/>
                <a:cs typeface="Calibri"/>
              </a:rPr>
              <a:t>previous </a:t>
            </a:r>
            <a:r>
              <a:rPr sz="2000" dirty="0">
                <a:latin typeface="Calibri"/>
                <a:cs typeface="Calibri"/>
              </a:rPr>
              <a:t>rule</a:t>
            </a:r>
            <a:endParaRPr sz="2000">
              <a:latin typeface="Calibri"/>
              <a:cs typeface="Calibri"/>
            </a:endParaRPr>
          </a:p>
          <a:p>
            <a:pPr marL="354965" marR="88900" indent="-342900">
              <a:lnSpc>
                <a:spcPts val="2590"/>
              </a:lnSpc>
              <a:spcBef>
                <a:spcPts val="560"/>
              </a:spcBef>
              <a:buFont typeface="Arial MT"/>
              <a:buChar char="•"/>
              <a:tabLst>
                <a:tab pos="354965" algn="l"/>
                <a:tab pos="355600" algn="l"/>
              </a:tabLst>
            </a:pPr>
            <a:r>
              <a:rPr sz="2400" spc="-20" dirty="0">
                <a:latin typeface="Calibri"/>
                <a:cs typeface="Calibri"/>
              </a:rPr>
              <a:t>Why </a:t>
            </a:r>
            <a:r>
              <a:rPr sz="2400" spc="-5" dirty="0">
                <a:latin typeface="Calibri"/>
                <a:cs typeface="Calibri"/>
              </a:rPr>
              <a:t>do </a:t>
            </a:r>
            <a:r>
              <a:rPr sz="2400" spc="-15" dirty="0">
                <a:latin typeface="Calibri"/>
                <a:cs typeface="Calibri"/>
              </a:rPr>
              <a:t>we remove </a:t>
            </a:r>
            <a:r>
              <a:rPr sz="2400" spc="-10" dirty="0">
                <a:latin typeface="Calibri"/>
                <a:cs typeface="Calibri"/>
              </a:rPr>
              <a:t>positive </a:t>
            </a:r>
            <a:r>
              <a:rPr sz="2400" spc="-530" dirty="0">
                <a:latin typeface="Calibri"/>
                <a:cs typeface="Calibri"/>
              </a:rPr>
              <a:t> </a:t>
            </a:r>
            <a:r>
              <a:rPr sz="2400" spc="-10" dirty="0">
                <a:latin typeface="Calibri"/>
                <a:cs typeface="Calibri"/>
              </a:rPr>
              <a:t>instances?</a:t>
            </a:r>
            <a:endParaRPr sz="2400">
              <a:latin typeface="Calibri"/>
              <a:cs typeface="Calibri"/>
            </a:endParaRPr>
          </a:p>
          <a:p>
            <a:pPr marL="756285" lvl="1" indent="-287020">
              <a:lnSpc>
                <a:spcPts val="2280"/>
              </a:lnSpc>
              <a:spcBef>
                <a:spcPts val="229"/>
              </a:spcBef>
              <a:buFont typeface="Arial MT"/>
              <a:buChar char="–"/>
              <a:tabLst>
                <a:tab pos="756285" algn="l"/>
                <a:tab pos="756920" algn="l"/>
              </a:tabLst>
            </a:pPr>
            <a:r>
              <a:rPr sz="2000" spc="-5" dirty="0">
                <a:latin typeface="Calibri"/>
                <a:cs typeface="Calibri"/>
              </a:rPr>
              <a:t>Ensure</a:t>
            </a:r>
            <a:r>
              <a:rPr sz="2000" spc="-25" dirty="0">
                <a:latin typeface="Calibri"/>
                <a:cs typeface="Calibri"/>
              </a:rPr>
              <a:t> </a:t>
            </a:r>
            <a:r>
              <a:rPr sz="2000" spc="-5" dirty="0">
                <a:latin typeface="Calibri"/>
                <a:cs typeface="Calibri"/>
              </a:rPr>
              <a:t>that</a:t>
            </a:r>
            <a:r>
              <a:rPr sz="2000" spc="-10" dirty="0">
                <a:latin typeface="Calibri"/>
                <a:cs typeface="Calibri"/>
              </a:rPr>
              <a:t> </a:t>
            </a:r>
            <a:r>
              <a:rPr sz="2000" dirty="0">
                <a:latin typeface="Calibri"/>
                <a:cs typeface="Calibri"/>
              </a:rPr>
              <a:t>the</a:t>
            </a:r>
            <a:r>
              <a:rPr sz="2000" spc="-10" dirty="0">
                <a:latin typeface="Calibri"/>
                <a:cs typeface="Calibri"/>
              </a:rPr>
              <a:t> next </a:t>
            </a:r>
            <a:r>
              <a:rPr sz="2000" dirty="0">
                <a:latin typeface="Calibri"/>
                <a:cs typeface="Calibri"/>
              </a:rPr>
              <a:t>rule</a:t>
            </a:r>
            <a:r>
              <a:rPr sz="2000" spc="-15" dirty="0">
                <a:latin typeface="Calibri"/>
                <a:cs typeface="Calibri"/>
              </a:rPr>
              <a:t> </a:t>
            </a:r>
            <a:r>
              <a:rPr sz="2000" dirty="0">
                <a:latin typeface="Calibri"/>
                <a:cs typeface="Calibri"/>
              </a:rPr>
              <a:t>is</a:t>
            </a:r>
            <a:endParaRPr sz="2000">
              <a:latin typeface="Calibri"/>
              <a:cs typeface="Calibri"/>
            </a:endParaRPr>
          </a:p>
          <a:p>
            <a:pPr marL="756285">
              <a:lnSpc>
                <a:spcPts val="2280"/>
              </a:lnSpc>
            </a:pPr>
            <a:r>
              <a:rPr sz="2000" spc="-15" dirty="0">
                <a:latin typeface="Calibri"/>
                <a:cs typeface="Calibri"/>
              </a:rPr>
              <a:t>different</a:t>
            </a:r>
            <a:endParaRPr sz="2000">
              <a:latin typeface="Calibri"/>
              <a:cs typeface="Calibri"/>
            </a:endParaRPr>
          </a:p>
          <a:p>
            <a:pPr marL="354965" marR="5080" indent="-342900">
              <a:lnSpc>
                <a:spcPts val="2590"/>
              </a:lnSpc>
              <a:spcBef>
                <a:spcPts val="590"/>
              </a:spcBef>
              <a:buFont typeface="Arial MT"/>
              <a:buChar char="•"/>
              <a:tabLst>
                <a:tab pos="354965" algn="l"/>
                <a:tab pos="355600" algn="l"/>
              </a:tabLst>
            </a:pPr>
            <a:r>
              <a:rPr sz="2400" spc="-20" dirty="0">
                <a:latin typeface="Calibri"/>
                <a:cs typeface="Calibri"/>
              </a:rPr>
              <a:t>Why </a:t>
            </a:r>
            <a:r>
              <a:rPr sz="2400" spc="-5" dirty="0">
                <a:latin typeface="Calibri"/>
                <a:cs typeface="Calibri"/>
              </a:rPr>
              <a:t>do </a:t>
            </a:r>
            <a:r>
              <a:rPr sz="2400" spc="-15" dirty="0">
                <a:latin typeface="Calibri"/>
                <a:cs typeface="Calibri"/>
              </a:rPr>
              <a:t>we remove negative </a:t>
            </a:r>
            <a:r>
              <a:rPr sz="2400" spc="-530" dirty="0">
                <a:latin typeface="Calibri"/>
                <a:cs typeface="Calibri"/>
              </a:rPr>
              <a:t> </a:t>
            </a:r>
            <a:r>
              <a:rPr sz="2400" spc="-10" dirty="0">
                <a:latin typeface="Calibri"/>
                <a:cs typeface="Calibri"/>
              </a:rPr>
              <a:t>instances?</a:t>
            </a:r>
            <a:endParaRPr sz="2400">
              <a:latin typeface="Calibri"/>
              <a:cs typeface="Calibri"/>
            </a:endParaRPr>
          </a:p>
          <a:p>
            <a:pPr marL="756285" lvl="1" indent="-287020">
              <a:lnSpc>
                <a:spcPts val="2280"/>
              </a:lnSpc>
              <a:spcBef>
                <a:spcPts val="229"/>
              </a:spcBef>
              <a:buFont typeface="Arial MT"/>
              <a:buChar char="–"/>
              <a:tabLst>
                <a:tab pos="756285" algn="l"/>
                <a:tab pos="756920" algn="l"/>
              </a:tabLst>
            </a:pPr>
            <a:r>
              <a:rPr sz="2000" spc="-15" dirty="0">
                <a:latin typeface="Calibri"/>
                <a:cs typeface="Calibri"/>
              </a:rPr>
              <a:t>Prevent</a:t>
            </a:r>
            <a:r>
              <a:rPr sz="2000" dirty="0">
                <a:latin typeface="Calibri"/>
                <a:cs typeface="Calibri"/>
              </a:rPr>
              <a:t> </a:t>
            </a:r>
            <a:r>
              <a:rPr sz="2000" spc="-10" dirty="0">
                <a:latin typeface="Calibri"/>
                <a:cs typeface="Calibri"/>
              </a:rPr>
              <a:t>underestimating</a:t>
            </a:r>
            <a:endParaRPr sz="2000">
              <a:latin typeface="Calibri"/>
              <a:cs typeface="Calibri"/>
            </a:endParaRPr>
          </a:p>
          <a:p>
            <a:pPr marL="756285">
              <a:lnSpc>
                <a:spcPts val="2280"/>
              </a:lnSpc>
            </a:pPr>
            <a:r>
              <a:rPr sz="2000" spc="-5" dirty="0">
                <a:latin typeface="Calibri"/>
                <a:cs typeface="Calibri"/>
              </a:rPr>
              <a:t>accuracy</a:t>
            </a:r>
            <a:r>
              <a:rPr sz="2000" spc="-40" dirty="0">
                <a:latin typeface="Calibri"/>
                <a:cs typeface="Calibri"/>
              </a:rPr>
              <a:t> </a:t>
            </a:r>
            <a:r>
              <a:rPr sz="2000" dirty="0">
                <a:latin typeface="Calibri"/>
                <a:cs typeface="Calibri"/>
              </a:rPr>
              <a:t>of</a:t>
            </a:r>
            <a:r>
              <a:rPr sz="2000" spc="-35" dirty="0">
                <a:latin typeface="Calibri"/>
                <a:cs typeface="Calibri"/>
              </a:rPr>
              <a:t> </a:t>
            </a:r>
            <a:r>
              <a:rPr sz="2000" dirty="0">
                <a:latin typeface="Calibri"/>
                <a:cs typeface="Calibri"/>
              </a:rPr>
              <a:t>rule</a:t>
            </a:r>
            <a:endParaRPr sz="2000">
              <a:latin typeface="Calibri"/>
              <a:cs typeface="Calibri"/>
            </a:endParaRPr>
          </a:p>
          <a:p>
            <a:pPr marL="756285" marR="273685" lvl="1" indent="-287020">
              <a:lnSpc>
                <a:spcPts val="2160"/>
              </a:lnSpc>
              <a:spcBef>
                <a:spcPts val="509"/>
              </a:spcBef>
              <a:buFont typeface="Arial MT"/>
              <a:buChar char="–"/>
              <a:tabLst>
                <a:tab pos="756285" algn="l"/>
                <a:tab pos="756920" algn="l"/>
              </a:tabLst>
            </a:pPr>
            <a:r>
              <a:rPr sz="2000" spc="-10" dirty="0">
                <a:latin typeface="Calibri"/>
                <a:cs typeface="Calibri"/>
              </a:rPr>
              <a:t>Compare </a:t>
            </a:r>
            <a:r>
              <a:rPr sz="2000" spc="-5" dirty="0">
                <a:latin typeface="Calibri"/>
                <a:cs typeface="Calibri"/>
              </a:rPr>
              <a:t>rules </a:t>
            </a:r>
            <a:r>
              <a:rPr sz="2000" dirty="0">
                <a:latin typeface="Calibri"/>
                <a:cs typeface="Calibri"/>
              </a:rPr>
              <a:t>R2 and R3 in </a:t>
            </a:r>
            <a:r>
              <a:rPr sz="2000" spc="-440" dirty="0">
                <a:latin typeface="Calibri"/>
                <a:cs typeface="Calibri"/>
              </a:rPr>
              <a:t> </a:t>
            </a:r>
            <a:r>
              <a:rPr sz="2000" dirty="0">
                <a:latin typeface="Calibri"/>
                <a:cs typeface="Calibri"/>
              </a:rPr>
              <a:t>the</a:t>
            </a:r>
            <a:r>
              <a:rPr sz="2000" spc="-5" dirty="0">
                <a:latin typeface="Calibri"/>
                <a:cs typeface="Calibri"/>
              </a:rPr>
              <a:t> diagram</a:t>
            </a:r>
            <a:endParaRPr sz="2000">
              <a:latin typeface="Calibri"/>
              <a:cs typeface="Calibri"/>
            </a:endParaRPr>
          </a:p>
        </p:txBody>
      </p:sp>
      <p:grpSp>
        <p:nvGrpSpPr>
          <p:cNvPr id="5" name="object 5"/>
          <p:cNvGrpSpPr/>
          <p:nvPr/>
        </p:nvGrpSpPr>
        <p:grpSpPr>
          <a:xfrm>
            <a:off x="6178762" y="2047307"/>
            <a:ext cx="4062729" cy="2943225"/>
            <a:chOff x="4654761" y="2047306"/>
            <a:chExt cx="4062729" cy="2943225"/>
          </a:xfrm>
        </p:grpSpPr>
        <p:sp>
          <p:nvSpPr>
            <p:cNvPr id="6" name="object 6"/>
            <p:cNvSpPr/>
            <p:nvPr/>
          </p:nvSpPr>
          <p:spPr>
            <a:xfrm>
              <a:off x="5590864" y="2048258"/>
              <a:ext cx="3122295" cy="2941320"/>
            </a:xfrm>
            <a:custGeom>
              <a:avLst/>
              <a:gdLst/>
              <a:ahLst/>
              <a:cxnLst/>
              <a:rect l="l" t="t" r="r" b="b"/>
              <a:pathLst>
                <a:path w="3122295" h="2941320">
                  <a:moveTo>
                    <a:pt x="0" y="2940709"/>
                  </a:moveTo>
                  <a:lnTo>
                    <a:pt x="3121799" y="2940709"/>
                  </a:lnTo>
                  <a:lnTo>
                    <a:pt x="3121799" y="0"/>
                  </a:lnTo>
                  <a:lnTo>
                    <a:pt x="0" y="0"/>
                  </a:lnTo>
                  <a:lnTo>
                    <a:pt x="0" y="2940709"/>
                  </a:lnTo>
                  <a:close/>
                </a:path>
              </a:pathLst>
            </a:custGeom>
            <a:ln w="3175">
              <a:solidFill>
                <a:srgbClr val="000000"/>
              </a:solidFill>
            </a:ln>
          </p:spPr>
          <p:txBody>
            <a:bodyPr wrap="square" lIns="0" tIns="0" rIns="0" bIns="0" rtlCol="0"/>
            <a:lstStyle/>
            <a:p>
              <a:endParaRPr/>
            </a:p>
          </p:txBody>
        </p:sp>
        <p:sp>
          <p:nvSpPr>
            <p:cNvPr id="7" name="object 7"/>
            <p:cNvSpPr/>
            <p:nvPr/>
          </p:nvSpPr>
          <p:spPr>
            <a:xfrm>
              <a:off x="4659206" y="3326815"/>
              <a:ext cx="4053840" cy="0"/>
            </a:xfrm>
            <a:custGeom>
              <a:avLst/>
              <a:gdLst/>
              <a:ahLst/>
              <a:cxnLst/>
              <a:rect l="l" t="t" r="r" b="b"/>
              <a:pathLst>
                <a:path w="4053840">
                  <a:moveTo>
                    <a:pt x="0" y="0"/>
                  </a:moveTo>
                  <a:lnTo>
                    <a:pt x="4053383" y="0"/>
                  </a:lnTo>
                </a:path>
              </a:pathLst>
            </a:custGeom>
            <a:ln w="8712">
              <a:solidFill>
                <a:srgbClr val="FF0000"/>
              </a:solidFill>
            </a:ln>
          </p:spPr>
          <p:txBody>
            <a:bodyPr wrap="square" lIns="0" tIns="0" rIns="0" bIns="0" rtlCol="0"/>
            <a:lstStyle/>
            <a:p>
              <a:endParaRPr/>
            </a:p>
          </p:txBody>
        </p:sp>
      </p:grpSp>
      <p:sp>
        <p:nvSpPr>
          <p:cNvPr id="8" name="object 8"/>
          <p:cNvSpPr txBox="1"/>
          <p:nvPr/>
        </p:nvSpPr>
        <p:spPr>
          <a:xfrm>
            <a:off x="6204814" y="2663443"/>
            <a:ext cx="839469" cy="253273"/>
          </a:xfrm>
          <a:prstGeom prst="rect">
            <a:avLst/>
          </a:prstGeom>
        </p:spPr>
        <p:txBody>
          <a:bodyPr vert="horz" wrap="square" lIns="0" tIns="14604" rIns="0" bIns="0" rtlCol="0">
            <a:spAutoFit/>
          </a:bodyPr>
          <a:lstStyle/>
          <a:p>
            <a:pPr marL="12700">
              <a:spcBef>
                <a:spcPts val="114"/>
              </a:spcBef>
            </a:pPr>
            <a:r>
              <a:rPr sz="1550" spc="20" dirty="0">
                <a:latin typeface="Arial MT"/>
                <a:cs typeface="Arial MT"/>
              </a:rPr>
              <a:t>class</a:t>
            </a:r>
            <a:r>
              <a:rPr sz="1550" spc="-30" dirty="0">
                <a:latin typeface="Arial MT"/>
                <a:cs typeface="Arial MT"/>
              </a:rPr>
              <a:t> </a:t>
            </a:r>
            <a:r>
              <a:rPr sz="1550" spc="30" dirty="0">
                <a:latin typeface="Arial MT"/>
                <a:cs typeface="Arial MT"/>
              </a:rPr>
              <a:t>=</a:t>
            </a:r>
            <a:r>
              <a:rPr sz="1550" spc="-25" dirty="0">
                <a:latin typeface="Arial MT"/>
                <a:cs typeface="Arial MT"/>
              </a:rPr>
              <a:t> </a:t>
            </a:r>
            <a:r>
              <a:rPr sz="1550" spc="30" dirty="0">
                <a:latin typeface="Arial MT"/>
                <a:cs typeface="Arial MT"/>
              </a:rPr>
              <a:t>+</a:t>
            </a:r>
            <a:endParaRPr sz="1550">
              <a:latin typeface="Arial MT"/>
              <a:cs typeface="Arial MT"/>
            </a:endParaRPr>
          </a:p>
        </p:txBody>
      </p:sp>
      <p:sp>
        <p:nvSpPr>
          <p:cNvPr id="9" name="object 9"/>
          <p:cNvSpPr txBox="1"/>
          <p:nvPr/>
        </p:nvSpPr>
        <p:spPr>
          <a:xfrm>
            <a:off x="6230337" y="3878099"/>
            <a:ext cx="788670" cy="253273"/>
          </a:xfrm>
          <a:prstGeom prst="rect">
            <a:avLst/>
          </a:prstGeom>
        </p:spPr>
        <p:txBody>
          <a:bodyPr vert="horz" wrap="square" lIns="0" tIns="14604" rIns="0" bIns="0" rtlCol="0">
            <a:spAutoFit/>
          </a:bodyPr>
          <a:lstStyle/>
          <a:p>
            <a:pPr marL="12700">
              <a:spcBef>
                <a:spcPts val="114"/>
              </a:spcBef>
            </a:pPr>
            <a:r>
              <a:rPr sz="1550" spc="20" dirty="0">
                <a:latin typeface="Arial MT"/>
                <a:cs typeface="Arial MT"/>
              </a:rPr>
              <a:t>class</a:t>
            </a:r>
            <a:r>
              <a:rPr sz="1550" spc="-30" dirty="0">
                <a:latin typeface="Arial MT"/>
                <a:cs typeface="Arial MT"/>
              </a:rPr>
              <a:t> </a:t>
            </a:r>
            <a:r>
              <a:rPr sz="1550" spc="30" dirty="0">
                <a:latin typeface="Arial MT"/>
                <a:cs typeface="Arial MT"/>
              </a:rPr>
              <a:t>=</a:t>
            </a:r>
            <a:r>
              <a:rPr sz="1550" spc="-25" dirty="0">
                <a:latin typeface="Arial MT"/>
                <a:cs typeface="Arial MT"/>
              </a:rPr>
              <a:t> </a:t>
            </a:r>
            <a:r>
              <a:rPr sz="1550" spc="15" dirty="0">
                <a:latin typeface="Arial MT"/>
                <a:cs typeface="Arial MT"/>
              </a:rPr>
              <a:t>-</a:t>
            </a:r>
            <a:endParaRPr sz="1550">
              <a:latin typeface="Arial MT"/>
              <a:cs typeface="Arial MT"/>
            </a:endParaRPr>
          </a:p>
        </p:txBody>
      </p:sp>
      <p:sp>
        <p:nvSpPr>
          <p:cNvPr id="10" name="object 10"/>
          <p:cNvSpPr txBox="1"/>
          <p:nvPr/>
        </p:nvSpPr>
        <p:spPr>
          <a:xfrm>
            <a:off x="7570596" y="2555500"/>
            <a:ext cx="114935" cy="219291"/>
          </a:xfrm>
          <a:prstGeom prst="rect">
            <a:avLst/>
          </a:prstGeom>
        </p:spPr>
        <p:txBody>
          <a:bodyPr vert="horz" wrap="square" lIns="0" tIns="11430" rIns="0" bIns="0" rtlCol="0">
            <a:spAutoFit/>
          </a:bodyPr>
          <a:lstStyle/>
          <a:p>
            <a:pPr>
              <a:spcBef>
                <a:spcPts val="90"/>
              </a:spcBef>
            </a:pPr>
            <a:r>
              <a:rPr sz="1350" b="1" spc="10" dirty="0">
                <a:latin typeface="Arial"/>
                <a:cs typeface="Arial"/>
              </a:rPr>
              <a:t>+</a:t>
            </a:r>
            <a:endParaRPr sz="1350">
              <a:latin typeface="Arial"/>
              <a:cs typeface="Arial"/>
            </a:endParaRPr>
          </a:p>
        </p:txBody>
      </p:sp>
      <p:sp>
        <p:nvSpPr>
          <p:cNvPr id="11" name="object 11"/>
          <p:cNvSpPr txBox="1"/>
          <p:nvPr/>
        </p:nvSpPr>
        <p:spPr>
          <a:xfrm>
            <a:off x="8603938" y="3066973"/>
            <a:ext cx="127635" cy="219291"/>
          </a:xfrm>
          <a:prstGeom prst="rect">
            <a:avLst/>
          </a:prstGeom>
        </p:spPr>
        <p:txBody>
          <a:bodyPr vert="horz" wrap="square" lIns="0" tIns="11430" rIns="0" bIns="0" rtlCol="0">
            <a:spAutoFit/>
          </a:bodyPr>
          <a:lstStyle/>
          <a:p>
            <a:pPr marL="12700">
              <a:spcBef>
                <a:spcPts val="90"/>
              </a:spcBef>
            </a:pPr>
            <a:r>
              <a:rPr sz="1350" b="1" spc="10" dirty="0">
                <a:latin typeface="Arial"/>
                <a:cs typeface="Arial"/>
              </a:rPr>
              <a:t>+</a:t>
            </a:r>
            <a:endParaRPr sz="1350">
              <a:latin typeface="Arial"/>
              <a:cs typeface="Arial"/>
            </a:endParaRPr>
          </a:p>
        </p:txBody>
      </p:sp>
      <p:sp>
        <p:nvSpPr>
          <p:cNvPr id="12" name="object 12"/>
          <p:cNvSpPr txBox="1"/>
          <p:nvPr/>
        </p:nvSpPr>
        <p:spPr>
          <a:xfrm>
            <a:off x="7231008" y="2875189"/>
            <a:ext cx="127635" cy="219291"/>
          </a:xfrm>
          <a:prstGeom prst="rect">
            <a:avLst/>
          </a:prstGeom>
        </p:spPr>
        <p:txBody>
          <a:bodyPr vert="horz" wrap="square" lIns="0" tIns="11430" rIns="0" bIns="0" rtlCol="0">
            <a:spAutoFit/>
          </a:bodyPr>
          <a:lstStyle/>
          <a:p>
            <a:pPr marL="12700">
              <a:spcBef>
                <a:spcPts val="90"/>
              </a:spcBef>
            </a:pPr>
            <a:r>
              <a:rPr sz="1350" b="1" spc="10" dirty="0">
                <a:latin typeface="Arial"/>
                <a:cs typeface="Arial"/>
              </a:rPr>
              <a:t>+</a:t>
            </a:r>
            <a:endParaRPr sz="1350">
              <a:latin typeface="Arial"/>
              <a:cs typeface="Arial"/>
            </a:endParaRPr>
          </a:p>
        </p:txBody>
      </p:sp>
      <p:sp>
        <p:nvSpPr>
          <p:cNvPr id="13" name="object 13"/>
          <p:cNvSpPr txBox="1"/>
          <p:nvPr/>
        </p:nvSpPr>
        <p:spPr>
          <a:xfrm>
            <a:off x="8093617" y="3003020"/>
            <a:ext cx="114935" cy="219291"/>
          </a:xfrm>
          <a:prstGeom prst="rect">
            <a:avLst/>
          </a:prstGeom>
        </p:spPr>
        <p:txBody>
          <a:bodyPr vert="horz" wrap="square" lIns="0" tIns="11430" rIns="0" bIns="0" rtlCol="0">
            <a:spAutoFit/>
          </a:bodyPr>
          <a:lstStyle/>
          <a:p>
            <a:pPr>
              <a:spcBef>
                <a:spcPts val="90"/>
              </a:spcBef>
            </a:pPr>
            <a:r>
              <a:rPr sz="1350" b="1" spc="10" dirty="0">
                <a:latin typeface="Arial"/>
                <a:cs typeface="Arial"/>
              </a:rPr>
              <a:t>+</a:t>
            </a:r>
            <a:endParaRPr sz="1350">
              <a:latin typeface="Arial"/>
              <a:cs typeface="Arial"/>
            </a:endParaRPr>
          </a:p>
        </p:txBody>
      </p:sp>
      <p:sp>
        <p:nvSpPr>
          <p:cNvPr id="14" name="object 14"/>
          <p:cNvSpPr txBox="1"/>
          <p:nvPr/>
        </p:nvSpPr>
        <p:spPr>
          <a:xfrm>
            <a:off x="7165630" y="2427669"/>
            <a:ext cx="127635" cy="219291"/>
          </a:xfrm>
          <a:prstGeom prst="rect">
            <a:avLst/>
          </a:prstGeom>
        </p:spPr>
        <p:txBody>
          <a:bodyPr vert="horz" wrap="square" lIns="0" tIns="11430" rIns="0" bIns="0" rtlCol="0">
            <a:spAutoFit/>
          </a:bodyPr>
          <a:lstStyle/>
          <a:p>
            <a:pPr marL="12700">
              <a:spcBef>
                <a:spcPts val="90"/>
              </a:spcBef>
            </a:pPr>
            <a:r>
              <a:rPr sz="1350" b="1" spc="10" dirty="0">
                <a:latin typeface="Arial"/>
                <a:cs typeface="Arial"/>
              </a:rPr>
              <a:t>+</a:t>
            </a:r>
            <a:endParaRPr sz="1350">
              <a:latin typeface="Arial"/>
              <a:cs typeface="Arial"/>
            </a:endParaRPr>
          </a:p>
        </p:txBody>
      </p:sp>
      <p:sp>
        <p:nvSpPr>
          <p:cNvPr id="15" name="object 15"/>
          <p:cNvSpPr txBox="1"/>
          <p:nvPr/>
        </p:nvSpPr>
        <p:spPr>
          <a:xfrm>
            <a:off x="8603938" y="2427669"/>
            <a:ext cx="127635" cy="219291"/>
          </a:xfrm>
          <a:prstGeom prst="rect">
            <a:avLst/>
          </a:prstGeom>
        </p:spPr>
        <p:txBody>
          <a:bodyPr vert="horz" wrap="square" lIns="0" tIns="11430" rIns="0" bIns="0" rtlCol="0">
            <a:spAutoFit/>
          </a:bodyPr>
          <a:lstStyle/>
          <a:p>
            <a:pPr marL="12700">
              <a:spcBef>
                <a:spcPts val="90"/>
              </a:spcBef>
            </a:pPr>
            <a:r>
              <a:rPr sz="1350" b="1" spc="10" dirty="0">
                <a:latin typeface="Arial"/>
                <a:cs typeface="Arial"/>
              </a:rPr>
              <a:t>+</a:t>
            </a:r>
            <a:endParaRPr sz="1350">
              <a:latin typeface="Arial"/>
              <a:cs typeface="Arial"/>
            </a:endParaRPr>
          </a:p>
        </p:txBody>
      </p:sp>
      <p:sp>
        <p:nvSpPr>
          <p:cNvPr id="16" name="object 16"/>
          <p:cNvSpPr txBox="1"/>
          <p:nvPr/>
        </p:nvSpPr>
        <p:spPr>
          <a:xfrm>
            <a:off x="9891538" y="2568359"/>
            <a:ext cx="114935" cy="664845"/>
          </a:xfrm>
          <a:prstGeom prst="rect">
            <a:avLst/>
          </a:prstGeom>
        </p:spPr>
        <p:txBody>
          <a:bodyPr vert="horz" wrap="square" lIns="0" tIns="126364" rIns="0" bIns="0" rtlCol="0">
            <a:spAutoFit/>
          </a:bodyPr>
          <a:lstStyle/>
          <a:p>
            <a:pPr>
              <a:spcBef>
                <a:spcPts val="994"/>
              </a:spcBef>
            </a:pPr>
            <a:r>
              <a:rPr sz="1350" b="1" spc="10" dirty="0">
                <a:latin typeface="Arial"/>
                <a:cs typeface="Arial"/>
              </a:rPr>
              <a:t>+</a:t>
            </a:r>
            <a:endParaRPr sz="1350">
              <a:latin typeface="Arial"/>
              <a:cs typeface="Arial"/>
            </a:endParaRPr>
          </a:p>
          <a:p>
            <a:pPr>
              <a:spcBef>
                <a:spcPts val="900"/>
              </a:spcBef>
            </a:pPr>
            <a:r>
              <a:rPr sz="1350" b="1" spc="10" dirty="0">
                <a:latin typeface="Arial"/>
                <a:cs typeface="Arial"/>
              </a:rPr>
              <a:t>+</a:t>
            </a:r>
            <a:endParaRPr sz="1350">
              <a:latin typeface="Arial"/>
              <a:cs typeface="Arial"/>
            </a:endParaRPr>
          </a:p>
        </p:txBody>
      </p:sp>
      <p:sp>
        <p:nvSpPr>
          <p:cNvPr id="17" name="object 17"/>
          <p:cNvSpPr txBox="1"/>
          <p:nvPr/>
        </p:nvSpPr>
        <p:spPr>
          <a:xfrm>
            <a:off x="8093617" y="2504332"/>
            <a:ext cx="507365" cy="537210"/>
          </a:xfrm>
          <a:prstGeom prst="rect">
            <a:avLst/>
          </a:prstGeom>
        </p:spPr>
        <p:txBody>
          <a:bodyPr vert="horz" wrap="square" lIns="0" tIns="62865" rIns="0" bIns="0" rtlCol="0">
            <a:spAutoFit/>
          </a:bodyPr>
          <a:lstStyle/>
          <a:p>
            <a:pPr marR="37465" algn="r">
              <a:spcBef>
                <a:spcPts val="495"/>
              </a:spcBef>
              <a:tabLst>
                <a:tab pos="359410" algn="l"/>
              </a:tabLst>
            </a:pPr>
            <a:r>
              <a:rPr sz="1350" b="1" spc="10" dirty="0">
                <a:latin typeface="Arial"/>
                <a:cs typeface="Arial"/>
              </a:rPr>
              <a:t>+	+</a:t>
            </a:r>
            <a:endParaRPr sz="1350">
              <a:latin typeface="Arial"/>
              <a:cs typeface="Arial"/>
            </a:endParaRPr>
          </a:p>
          <a:p>
            <a:pPr marR="5080" algn="r">
              <a:spcBef>
                <a:spcPts val="390"/>
              </a:spcBef>
            </a:pPr>
            <a:r>
              <a:rPr sz="1350" b="1" spc="10" dirty="0">
                <a:latin typeface="Arial"/>
                <a:cs typeface="Arial"/>
              </a:rPr>
              <a:t>+</a:t>
            </a:r>
            <a:endParaRPr sz="1350">
              <a:latin typeface="Arial"/>
              <a:cs typeface="Arial"/>
            </a:endParaRPr>
          </a:p>
        </p:txBody>
      </p:sp>
      <p:sp>
        <p:nvSpPr>
          <p:cNvPr id="18" name="object 18"/>
          <p:cNvSpPr txBox="1"/>
          <p:nvPr/>
        </p:nvSpPr>
        <p:spPr>
          <a:xfrm>
            <a:off x="9956916" y="2171932"/>
            <a:ext cx="114935" cy="219291"/>
          </a:xfrm>
          <a:prstGeom prst="rect">
            <a:avLst/>
          </a:prstGeom>
        </p:spPr>
        <p:txBody>
          <a:bodyPr vert="horz" wrap="square" lIns="0" tIns="11430" rIns="0" bIns="0" rtlCol="0">
            <a:spAutoFit/>
          </a:bodyPr>
          <a:lstStyle/>
          <a:p>
            <a:pPr>
              <a:spcBef>
                <a:spcPts val="90"/>
              </a:spcBef>
            </a:pPr>
            <a:r>
              <a:rPr sz="1350" b="1" spc="10" dirty="0">
                <a:latin typeface="Arial"/>
                <a:cs typeface="Arial"/>
              </a:rPr>
              <a:t>+</a:t>
            </a:r>
            <a:endParaRPr sz="1350">
              <a:latin typeface="Arial"/>
              <a:cs typeface="Arial"/>
            </a:endParaRPr>
          </a:p>
        </p:txBody>
      </p:sp>
      <p:sp>
        <p:nvSpPr>
          <p:cNvPr id="19" name="object 19"/>
          <p:cNvSpPr txBox="1"/>
          <p:nvPr/>
        </p:nvSpPr>
        <p:spPr>
          <a:xfrm>
            <a:off x="7318300" y="3834108"/>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0" name="object 20"/>
          <p:cNvSpPr txBox="1"/>
          <p:nvPr/>
        </p:nvSpPr>
        <p:spPr>
          <a:xfrm>
            <a:off x="7318300" y="3322635"/>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1" name="object 21"/>
          <p:cNvSpPr txBox="1"/>
          <p:nvPr/>
        </p:nvSpPr>
        <p:spPr>
          <a:xfrm>
            <a:off x="8180909" y="3322635"/>
            <a:ext cx="71120" cy="219291"/>
          </a:xfrm>
          <a:prstGeom prst="rect">
            <a:avLst/>
          </a:prstGeom>
        </p:spPr>
        <p:txBody>
          <a:bodyPr vert="horz" wrap="square" lIns="0" tIns="11430" rIns="0" bIns="0" rtlCol="0">
            <a:spAutoFit/>
          </a:bodyPr>
          <a:lstStyle/>
          <a:p>
            <a:pPr>
              <a:spcBef>
                <a:spcPts val="90"/>
              </a:spcBef>
            </a:pPr>
            <a:r>
              <a:rPr sz="1350" b="1" spc="5" dirty="0">
                <a:latin typeface="Arial"/>
                <a:cs typeface="Arial"/>
              </a:rPr>
              <a:t>-</a:t>
            </a:r>
            <a:endParaRPr sz="1350">
              <a:latin typeface="Arial"/>
              <a:cs typeface="Arial"/>
            </a:endParaRPr>
          </a:p>
        </p:txBody>
      </p:sp>
      <p:sp>
        <p:nvSpPr>
          <p:cNvPr id="22" name="object 22"/>
          <p:cNvSpPr txBox="1"/>
          <p:nvPr/>
        </p:nvSpPr>
        <p:spPr>
          <a:xfrm>
            <a:off x="7579810" y="4089792"/>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3" name="object 23"/>
          <p:cNvSpPr txBox="1"/>
          <p:nvPr/>
        </p:nvSpPr>
        <p:spPr>
          <a:xfrm>
            <a:off x="7841320" y="4217653"/>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4" name="object 24"/>
          <p:cNvSpPr txBox="1"/>
          <p:nvPr/>
        </p:nvSpPr>
        <p:spPr>
          <a:xfrm>
            <a:off x="7318300" y="4473367"/>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5" name="object 25"/>
          <p:cNvSpPr txBox="1"/>
          <p:nvPr/>
        </p:nvSpPr>
        <p:spPr>
          <a:xfrm>
            <a:off x="9377658" y="4409437"/>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6" name="object 26"/>
          <p:cNvSpPr txBox="1"/>
          <p:nvPr/>
        </p:nvSpPr>
        <p:spPr>
          <a:xfrm>
            <a:off x="8495096" y="4025892"/>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7" name="object 27"/>
          <p:cNvSpPr txBox="1"/>
          <p:nvPr/>
        </p:nvSpPr>
        <p:spPr>
          <a:xfrm>
            <a:off x="7498574" y="3450539"/>
            <a:ext cx="1178560" cy="358140"/>
          </a:xfrm>
          <a:prstGeom prst="rect">
            <a:avLst/>
          </a:prstGeom>
        </p:spPr>
        <p:txBody>
          <a:bodyPr vert="horz" wrap="square" lIns="0" tIns="11430" rIns="0" bIns="0" rtlCol="0">
            <a:spAutoFit/>
          </a:bodyPr>
          <a:lstStyle/>
          <a:p>
            <a:pPr marL="224154">
              <a:lnSpc>
                <a:spcPts val="1315"/>
              </a:lnSpc>
              <a:spcBef>
                <a:spcPts val="90"/>
              </a:spcBef>
              <a:tabLst>
                <a:tab pos="551180" algn="l"/>
                <a:tab pos="943610" algn="l"/>
              </a:tabLst>
            </a:pPr>
            <a:r>
              <a:rPr sz="1350" b="1" spc="5" dirty="0">
                <a:latin typeface="Arial"/>
                <a:cs typeface="Arial"/>
              </a:rPr>
              <a:t>-	-	-</a:t>
            </a:r>
            <a:endParaRPr sz="1350">
              <a:latin typeface="Arial"/>
              <a:cs typeface="Arial"/>
            </a:endParaRPr>
          </a:p>
          <a:p>
            <a:pPr marL="1106805">
              <a:lnSpc>
                <a:spcPts val="1315"/>
              </a:lnSpc>
            </a:pPr>
            <a:r>
              <a:rPr sz="1350" b="1" spc="5" dirty="0">
                <a:latin typeface="Arial"/>
                <a:cs typeface="Arial"/>
              </a:rPr>
              <a:t>-</a:t>
            </a:r>
            <a:endParaRPr sz="1350">
              <a:latin typeface="Arial"/>
              <a:cs typeface="Arial"/>
            </a:endParaRPr>
          </a:p>
        </p:txBody>
      </p:sp>
      <p:sp>
        <p:nvSpPr>
          <p:cNvPr id="28" name="object 28"/>
          <p:cNvSpPr txBox="1"/>
          <p:nvPr/>
        </p:nvSpPr>
        <p:spPr>
          <a:xfrm>
            <a:off x="8233586" y="4537298"/>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29" name="object 29"/>
          <p:cNvSpPr txBox="1"/>
          <p:nvPr/>
        </p:nvSpPr>
        <p:spPr>
          <a:xfrm>
            <a:off x="9214251" y="3322635"/>
            <a:ext cx="949325" cy="485775"/>
          </a:xfrm>
          <a:prstGeom prst="rect">
            <a:avLst/>
          </a:prstGeom>
        </p:spPr>
        <p:txBody>
          <a:bodyPr vert="horz" wrap="square" lIns="0" tIns="11430" rIns="0" bIns="0" rtlCol="0">
            <a:spAutoFit/>
          </a:bodyPr>
          <a:lstStyle/>
          <a:p>
            <a:pPr marL="600710">
              <a:lnSpc>
                <a:spcPts val="1315"/>
              </a:lnSpc>
              <a:spcBef>
                <a:spcPts val="90"/>
              </a:spcBef>
            </a:pPr>
            <a:r>
              <a:rPr sz="1350" b="1" spc="5" dirty="0">
                <a:latin typeface="Arial"/>
                <a:cs typeface="Arial"/>
              </a:rPr>
              <a:t>-</a:t>
            </a:r>
            <a:endParaRPr sz="1350">
              <a:latin typeface="Arial"/>
              <a:cs typeface="Arial"/>
            </a:endParaRPr>
          </a:p>
          <a:p>
            <a:pPr marL="12700">
              <a:lnSpc>
                <a:spcPts val="1005"/>
              </a:lnSpc>
              <a:tabLst>
                <a:tab pos="404495" algn="l"/>
              </a:tabLst>
            </a:pPr>
            <a:r>
              <a:rPr sz="1350" b="1" spc="5" dirty="0">
                <a:latin typeface="Arial"/>
                <a:cs typeface="Arial"/>
              </a:rPr>
              <a:t>-	-</a:t>
            </a:r>
            <a:endParaRPr sz="1350">
              <a:latin typeface="Arial"/>
              <a:cs typeface="Arial"/>
            </a:endParaRPr>
          </a:p>
          <a:p>
            <a:pPr marL="633730">
              <a:lnSpc>
                <a:spcPts val="1315"/>
              </a:lnSpc>
            </a:pPr>
            <a:r>
              <a:rPr sz="1350" b="1" spc="5" dirty="0">
                <a:latin typeface="Arial"/>
                <a:cs typeface="Arial"/>
              </a:rPr>
              <a:t>-</a:t>
            </a:r>
            <a:endParaRPr sz="1350">
              <a:latin typeface="Arial"/>
              <a:cs typeface="Arial"/>
            </a:endParaRPr>
          </a:p>
        </p:txBody>
      </p:sp>
      <p:sp>
        <p:nvSpPr>
          <p:cNvPr id="30" name="object 30"/>
          <p:cNvSpPr txBox="1"/>
          <p:nvPr/>
        </p:nvSpPr>
        <p:spPr>
          <a:xfrm>
            <a:off x="9802649" y="3834108"/>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31" name="object 31"/>
          <p:cNvSpPr txBox="1"/>
          <p:nvPr/>
        </p:nvSpPr>
        <p:spPr>
          <a:xfrm>
            <a:off x="9769923" y="4665151"/>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32" name="object 32"/>
          <p:cNvSpPr txBox="1"/>
          <p:nvPr/>
        </p:nvSpPr>
        <p:spPr>
          <a:xfrm>
            <a:off x="8102831" y="3897987"/>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33" name="object 33"/>
          <p:cNvSpPr txBox="1"/>
          <p:nvPr/>
        </p:nvSpPr>
        <p:spPr>
          <a:xfrm>
            <a:off x="8887362" y="4345507"/>
            <a:ext cx="83820" cy="219291"/>
          </a:xfrm>
          <a:prstGeom prst="rect">
            <a:avLst/>
          </a:prstGeom>
        </p:spPr>
        <p:txBody>
          <a:bodyPr vert="horz" wrap="square" lIns="0" tIns="11430" rIns="0" bIns="0" rtlCol="0">
            <a:spAutoFit/>
          </a:bodyPr>
          <a:lstStyle/>
          <a:p>
            <a:pPr marL="12700">
              <a:spcBef>
                <a:spcPts val="90"/>
              </a:spcBef>
            </a:pPr>
            <a:r>
              <a:rPr sz="1350" b="1" spc="5" dirty="0">
                <a:latin typeface="Arial"/>
                <a:cs typeface="Arial"/>
              </a:rPr>
              <a:t>-</a:t>
            </a:r>
            <a:endParaRPr sz="1350">
              <a:latin typeface="Arial"/>
              <a:cs typeface="Arial"/>
            </a:endParaRPr>
          </a:p>
        </p:txBody>
      </p:sp>
      <p:sp>
        <p:nvSpPr>
          <p:cNvPr id="34" name="object 34"/>
          <p:cNvSpPr txBox="1"/>
          <p:nvPr/>
        </p:nvSpPr>
        <p:spPr>
          <a:xfrm>
            <a:off x="9008903" y="2683405"/>
            <a:ext cx="114935" cy="219291"/>
          </a:xfrm>
          <a:prstGeom prst="rect">
            <a:avLst/>
          </a:prstGeom>
        </p:spPr>
        <p:txBody>
          <a:bodyPr vert="horz" wrap="square" lIns="0" tIns="11430" rIns="0" bIns="0" rtlCol="0">
            <a:spAutoFit/>
          </a:bodyPr>
          <a:lstStyle/>
          <a:p>
            <a:pPr>
              <a:spcBef>
                <a:spcPts val="90"/>
              </a:spcBef>
            </a:pPr>
            <a:r>
              <a:rPr sz="1350" b="1" spc="10" dirty="0">
                <a:latin typeface="Arial"/>
                <a:cs typeface="Arial"/>
              </a:rPr>
              <a:t>+</a:t>
            </a:r>
            <a:endParaRPr sz="1350">
              <a:latin typeface="Arial"/>
              <a:cs typeface="Arial"/>
            </a:endParaRPr>
          </a:p>
        </p:txBody>
      </p:sp>
      <p:sp>
        <p:nvSpPr>
          <p:cNvPr id="35" name="object 35"/>
          <p:cNvSpPr txBox="1"/>
          <p:nvPr/>
        </p:nvSpPr>
        <p:spPr>
          <a:xfrm>
            <a:off x="8342427" y="2171932"/>
            <a:ext cx="781050" cy="219291"/>
          </a:xfrm>
          <a:prstGeom prst="rect">
            <a:avLst/>
          </a:prstGeom>
        </p:spPr>
        <p:txBody>
          <a:bodyPr vert="horz" wrap="square" lIns="0" tIns="11430" rIns="0" bIns="0" rtlCol="0">
            <a:spAutoFit/>
          </a:bodyPr>
          <a:lstStyle/>
          <a:p>
            <a:pPr marL="12700">
              <a:spcBef>
                <a:spcPts val="90"/>
              </a:spcBef>
              <a:tabLst>
                <a:tab pos="273685" algn="l"/>
                <a:tab pos="666115" algn="l"/>
              </a:tabLst>
            </a:pPr>
            <a:r>
              <a:rPr sz="1350" b="1" spc="10" dirty="0">
                <a:latin typeface="Arial"/>
                <a:cs typeface="Arial"/>
              </a:rPr>
              <a:t>+	+	+</a:t>
            </a:r>
            <a:endParaRPr sz="1350">
              <a:latin typeface="Arial"/>
              <a:cs typeface="Arial"/>
            </a:endParaRPr>
          </a:p>
        </p:txBody>
      </p:sp>
      <p:grpSp>
        <p:nvGrpSpPr>
          <p:cNvPr id="36" name="object 36"/>
          <p:cNvGrpSpPr/>
          <p:nvPr/>
        </p:nvGrpSpPr>
        <p:grpSpPr>
          <a:xfrm>
            <a:off x="7482885" y="2104316"/>
            <a:ext cx="2696210" cy="1805939"/>
            <a:chOff x="5958885" y="2104315"/>
            <a:chExt cx="2696210" cy="1805939"/>
          </a:xfrm>
        </p:grpSpPr>
        <p:sp>
          <p:nvSpPr>
            <p:cNvPr id="37" name="object 37"/>
            <p:cNvSpPr/>
            <p:nvPr/>
          </p:nvSpPr>
          <p:spPr>
            <a:xfrm>
              <a:off x="5966730" y="2367896"/>
              <a:ext cx="850265" cy="1406525"/>
            </a:xfrm>
            <a:custGeom>
              <a:avLst/>
              <a:gdLst/>
              <a:ahLst/>
              <a:cxnLst/>
              <a:rect l="l" t="t" r="r" b="b"/>
              <a:pathLst>
                <a:path w="850265" h="1406525">
                  <a:moveTo>
                    <a:pt x="0" y="1406438"/>
                  </a:moveTo>
                  <a:lnTo>
                    <a:pt x="849909" y="1406438"/>
                  </a:lnTo>
                  <a:lnTo>
                    <a:pt x="849909" y="0"/>
                  </a:lnTo>
                  <a:lnTo>
                    <a:pt x="0" y="0"/>
                  </a:lnTo>
                  <a:lnTo>
                    <a:pt x="0" y="1406438"/>
                  </a:lnTo>
                </a:path>
              </a:pathLst>
            </a:custGeom>
            <a:ln w="15688">
              <a:solidFill>
                <a:srgbClr val="800000"/>
              </a:solidFill>
            </a:ln>
          </p:spPr>
          <p:txBody>
            <a:bodyPr wrap="square" lIns="0" tIns="0" rIns="0" bIns="0" rtlCol="0"/>
            <a:lstStyle/>
            <a:p>
              <a:endParaRPr/>
            </a:p>
          </p:txBody>
        </p:sp>
        <p:sp>
          <p:nvSpPr>
            <p:cNvPr id="38" name="object 38"/>
            <p:cNvSpPr/>
            <p:nvPr/>
          </p:nvSpPr>
          <p:spPr>
            <a:xfrm>
              <a:off x="6489751" y="2112160"/>
              <a:ext cx="2157730" cy="1790064"/>
            </a:xfrm>
            <a:custGeom>
              <a:avLst/>
              <a:gdLst/>
              <a:ahLst/>
              <a:cxnLst/>
              <a:rect l="l" t="t" r="r" b="b"/>
              <a:pathLst>
                <a:path w="2157729" h="1790064">
                  <a:moveTo>
                    <a:pt x="1372930" y="1726127"/>
                  </a:moveTo>
                  <a:lnTo>
                    <a:pt x="2157461" y="1726127"/>
                  </a:lnTo>
                  <a:lnTo>
                    <a:pt x="2157461" y="0"/>
                  </a:lnTo>
                  <a:lnTo>
                    <a:pt x="1372930" y="0"/>
                  </a:lnTo>
                  <a:lnTo>
                    <a:pt x="1372930" y="1726127"/>
                  </a:lnTo>
                </a:path>
                <a:path w="2157729" h="1790064">
                  <a:moveTo>
                    <a:pt x="0" y="1790006"/>
                  </a:moveTo>
                  <a:lnTo>
                    <a:pt x="849909" y="1790006"/>
                  </a:lnTo>
                  <a:lnTo>
                    <a:pt x="849909" y="0"/>
                  </a:lnTo>
                  <a:lnTo>
                    <a:pt x="0" y="0"/>
                  </a:lnTo>
                  <a:lnTo>
                    <a:pt x="0" y="1790006"/>
                  </a:lnTo>
                </a:path>
              </a:pathLst>
            </a:custGeom>
            <a:ln w="15687">
              <a:solidFill>
                <a:srgbClr val="800000"/>
              </a:solidFill>
              <a:prstDash val="lgDash"/>
            </a:ln>
          </p:spPr>
          <p:txBody>
            <a:bodyPr wrap="square" lIns="0" tIns="0" rIns="0" bIns="0" rtlCol="0"/>
            <a:lstStyle/>
            <a:p>
              <a:endParaRPr/>
            </a:p>
          </p:txBody>
        </p:sp>
      </p:grpSp>
      <p:sp>
        <p:nvSpPr>
          <p:cNvPr id="39" name="object 39"/>
          <p:cNvSpPr txBox="1"/>
          <p:nvPr/>
        </p:nvSpPr>
        <p:spPr>
          <a:xfrm>
            <a:off x="7545196" y="2683405"/>
            <a:ext cx="427355" cy="219291"/>
          </a:xfrm>
          <a:prstGeom prst="rect">
            <a:avLst/>
          </a:prstGeom>
        </p:spPr>
        <p:txBody>
          <a:bodyPr vert="horz" wrap="square" lIns="0" tIns="11430" rIns="0" bIns="0" rtlCol="0">
            <a:spAutoFit/>
          </a:bodyPr>
          <a:lstStyle/>
          <a:p>
            <a:pPr marL="25400">
              <a:spcBef>
                <a:spcPts val="90"/>
              </a:spcBef>
            </a:pPr>
            <a:r>
              <a:rPr sz="2025" b="1" spc="15" baseline="-20576" dirty="0">
                <a:latin typeface="Arial"/>
                <a:cs typeface="Arial"/>
              </a:rPr>
              <a:t>+</a:t>
            </a:r>
            <a:r>
              <a:rPr sz="2025" b="1" spc="-225" baseline="-20576" dirty="0">
                <a:latin typeface="Arial"/>
                <a:cs typeface="Arial"/>
              </a:rPr>
              <a:t> </a:t>
            </a:r>
            <a:r>
              <a:rPr sz="2025" b="1" spc="15" baseline="-41152" dirty="0">
                <a:latin typeface="Arial"/>
                <a:cs typeface="Arial"/>
              </a:rPr>
              <a:t>+</a:t>
            </a:r>
            <a:r>
              <a:rPr sz="2025" b="1" spc="-225" baseline="-41152" dirty="0">
                <a:latin typeface="Arial"/>
                <a:cs typeface="Arial"/>
              </a:rPr>
              <a:t> </a:t>
            </a:r>
            <a:r>
              <a:rPr sz="1350" b="1" spc="10" dirty="0">
                <a:latin typeface="Arial"/>
                <a:cs typeface="Arial"/>
              </a:rPr>
              <a:t>+</a:t>
            </a:r>
            <a:endParaRPr sz="1350">
              <a:latin typeface="Arial"/>
              <a:cs typeface="Arial"/>
            </a:endParaRPr>
          </a:p>
        </p:txBody>
      </p:sp>
      <p:sp>
        <p:nvSpPr>
          <p:cNvPr id="40" name="object 40"/>
          <p:cNvSpPr txBox="1"/>
          <p:nvPr/>
        </p:nvSpPr>
        <p:spPr>
          <a:xfrm>
            <a:off x="7668698" y="2427669"/>
            <a:ext cx="278130" cy="219291"/>
          </a:xfrm>
          <a:prstGeom prst="rect">
            <a:avLst/>
          </a:prstGeom>
        </p:spPr>
        <p:txBody>
          <a:bodyPr vert="horz" wrap="square" lIns="0" tIns="11430" rIns="0" bIns="0" rtlCol="0">
            <a:spAutoFit/>
          </a:bodyPr>
          <a:lstStyle/>
          <a:p>
            <a:pPr>
              <a:spcBef>
                <a:spcPts val="90"/>
              </a:spcBef>
            </a:pPr>
            <a:r>
              <a:rPr sz="1350" b="1" spc="10" dirty="0">
                <a:latin typeface="Arial"/>
                <a:cs typeface="Arial"/>
              </a:rPr>
              <a:t>+</a:t>
            </a:r>
            <a:r>
              <a:rPr sz="1350" b="1" spc="25" dirty="0">
                <a:latin typeface="Arial"/>
                <a:cs typeface="Arial"/>
              </a:rPr>
              <a:t> </a:t>
            </a:r>
            <a:r>
              <a:rPr sz="1350" b="1" spc="10" dirty="0">
                <a:latin typeface="Arial"/>
                <a:cs typeface="Arial"/>
              </a:rPr>
              <a:t>+</a:t>
            </a:r>
            <a:endParaRPr sz="1350">
              <a:latin typeface="Arial"/>
              <a:cs typeface="Arial"/>
            </a:endParaRPr>
          </a:p>
        </p:txBody>
      </p:sp>
      <p:sp>
        <p:nvSpPr>
          <p:cNvPr id="41" name="object 41"/>
          <p:cNvSpPr txBox="1"/>
          <p:nvPr/>
        </p:nvSpPr>
        <p:spPr>
          <a:xfrm>
            <a:off x="7545195" y="2939068"/>
            <a:ext cx="345440" cy="219291"/>
          </a:xfrm>
          <a:prstGeom prst="rect">
            <a:avLst/>
          </a:prstGeom>
        </p:spPr>
        <p:txBody>
          <a:bodyPr vert="horz" wrap="square" lIns="0" tIns="11430" rIns="0" bIns="0" rtlCol="0">
            <a:spAutoFit/>
          </a:bodyPr>
          <a:lstStyle/>
          <a:p>
            <a:pPr marL="25400">
              <a:spcBef>
                <a:spcPts val="90"/>
              </a:spcBef>
            </a:pPr>
            <a:r>
              <a:rPr sz="1350" b="1" spc="10" dirty="0">
                <a:latin typeface="Arial"/>
                <a:cs typeface="Arial"/>
              </a:rPr>
              <a:t>+</a:t>
            </a:r>
            <a:r>
              <a:rPr sz="1350" b="1" spc="170" dirty="0">
                <a:latin typeface="Arial"/>
                <a:cs typeface="Arial"/>
              </a:rPr>
              <a:t> </a:t>
            </a:r>
            <a:r>
              <a:rPr sz="2025" b="1" spc="15" baseline="-20576" dirty="0">
                <a:latin typeface="Arial"/>
                <a:cs typeface="Arial"/>
              </a:rPr>
              <a:t>+</a:t>
            </a:r>
            <a:endParaRPr sz="2025" baseline="-20576">
              <a:latin typeface="Arial"/>
              <a:cs typeface="Arial"/>
            </a:endParaRPr>
          </a:p>
        </p:txBody>
      </p:sp>
      <p:sp>
        <p:nvSpPr>
          <p:cNvPr id="42" name="object 42"/>
          <p:cNvSpPr txBox="1"/>
          <p:nvPr/>
        </p:nvSpPr>
        <p:spPr>
          <a:xfrm>
            <a:off x="7453174" y="2078147"/>
            <a:ext cx="304165" cy="269946"/>
          </a:xfrm>
          <a:prstGeom prst="rect">
            <a:avLst/>
          </a:prstGeom>
        </p:spPr>
        <p:txBody>
          <a:bodyPr vert="horz" wrap="square" lIns="0" tIns="15875" rIns="0" bIns="0" rtlCol="0">
            <a:spAutoFit/>
          </a:bodyPr>
          <a:lstStyle/>
          <a:p>
            <a:pPr marL="12700">
              <a:spcBef>
                <a:spcPts val="125"/>
              </a:spcBef>
            </a:pPr>
            <a:r>
              <a:rPr sz="1650" b="1" spc="40" dirty="0">
                <a:latin typeface="Arial"/>
                <a:cs typeface="Arial"/>
              </a:rPr>
              <a:t>R1</a:t>
            </a:r>
            <a:endParaRPr sz="1650">
              <a:latin typeface="Arial"/>
              <a:cs typeface="Arial"/>
            </a:endParaRPr>
          </a:p>
        </p:txBody>
      </p:sp>
      <p:sp>
        <p:nvSpPr>
          <p:cNvPr id="43" name="object 43"/>
          <p:cNvSpPr txBox="1"/>
          <p:nvPr/>
        </p:nvSpPr>
        <p:spPr>
          <a:xfrm>
            <a:off x="7570596" y="3130851"/>
            <a:ext cx="441959" cy="219291"/>
          </a:xfrm>
          <a:prstGeom prst="rect">
            <a:avLst/>
          </a:prstGeom>
        </p:spPr>
        <p:txBody>
          <a:bodyPr vert="horz" wrap="square" lIns="0" tIns="11430" rIns="0" bIns="0" rtlCol="0">
            <a:spAutoFit/>
          </a:bodyPr>
          <a:lstStyle/>
          <a:p>
            <a:pPr>
              <a:spcBef>
                <a:spcPts val="90"/>
              </a:spcBef>
              <a:tabLst>
                <a:tab pos="326390" algn="l"/>
              </a:tabLst>
            </a:pPr>
            <a:r>
              <a:rPr sz="1350" b="1" spc="10" dirty="0">
                <a:latin typeface="Arial"/>
                <a:cs typeface="Arial"/>
              </a:rPr>
              <a:t>+	+</a:t>
            </a:r>
            <a:endParaRPr sz="1350">
              <a:latin typeface="Arial"/>
              <a:cs typeface="Arial"/>
            </a:endParaRPr>
          </a:p>
        </p:txBody>
      </p:sp>
      <p:sp>
        <p:nvSpPr>
          <p:cNvPr id="44" name="object 44"/>
          <p:cNvSpPr txBox="1"/>
          <p:nvPr/>
        </p:nvSpPr>
        <p:spPr>
          <a:xfrm>
            <a:off x="9531924" y="2120839"/>
            <a:ext cx="212725" cy="1176655"/>
          </a:xfrm>
          <a:prstGeom prst="rect">
            <a:avLst/>
          </a:prstGeom>
        </p:spPr>
        <p:txBody>
          <a:bodyPr vert="horz" wrap="square" lIns="0" tIns="126364" rIns="0" bIns="0" rtlCol="0">
            <a:spAutoFit/>
          </a:bodyPr>
          <a:lstStyle/>
          <a:p>
            <a:pPr>
              <a:spcBef>
                <a:spcPts val="994"/>
              </a:spcBef>
            </a:pPr>
            <a:r>
              <a:rPr sz="1350" b="1" spc="10" dirty="0">
                <a:latin typeface="Arial"/>
                <a:cs typeface="Arial"/>
              </a:rPr>
              <a:t>+</a:t>
            </a:r>
            <a:endParaRPr sz="1350">
              <a:latin typeface="Arial"/>
              <a:cs typeface="Arial"/>
            </a:endParaRPr>
          </a:p>
          <a:p>
            <a:pPr marL="97790">
              <a:spcBef>
                <a:spcPts val="900"/>
              </a:spcBef>
            </a:pPr>
            <a:r>
              <a:rPr sz="1350" b="1" spc="10" dirty="0">
                <a:latin typeface="Arial"/>
                <a:cs typeface="Arial"/>
              </a:rPr>
              <a:t>+</a:t>
            </a:r>
            <a:endParaRPr sz="1350">
              <a:latin typeface="Arial"/>
              <a:cs typeface="Arial"/>
            </a:endParaRPr>
          </a:p>
          <a:p>
            <a:pPr>
              <a:spcBef>
                <a:spcPts val="390"/>
              </a:spcBef>
            </a:pPr>
            <a:r>
              <a:rPr sz="1350" b="1" spc="10" dirty="0">
                <a:latin typeface="Arial"/>
                <a:cs typeface="Arial"/>
              </a:rPr>
              <a:t>+</a:t>
            </a:r>
            <a:endParaRPr sz="1350">
              <a:latin typeface="Arial"/>
              <a:cs typeface="Arial"/>
            </a:endParaRPr>
          </a:p>
          <a:p>
            <a:pPr marL="97790">
              <a:spcBef>
                <a:spcPts val="395"/>
              </a:spcBef>
            </a:pPr>
            <a:r>
              <a:rPr sz="1350" b="1" spc="10" dirty="0">
                <a:latin typeface="Arial"/>
                <a:cs typeface="Arial"/>
              </a:rPr>
              <a:t>+</a:t>
            </a:r>
            <a:endParaRPr sz="1350">
              <a:latin typeface="Arial"/>
              <a:cs typeface="Arial"/>
            </a:endParaRPr>
          </a:p>
        </p:txBody>
      </p:sp>
      <p:sp>
        <p:nvSpPr>
          <p:cNvPr id="45" name="object 45"/>
          <p:cNvSpPr txBox="1"/>
          <p:nvPr/>
        </p:nvSpPr>
        <p:spPr>
          <a:xfrm>
            <a:off x="8254032" y="1758532"/>
            <a:ext cx="304165" cy="269946"/>
          </a:xfrm>
          <a:prstGeom prst="rect">
            <a:avLst/>
          </a:prstGeom>
        </p:spPr>
        <p:txBody>
          <a:bodyPr vert="horz" wrap="square" lIns="0" tIns="15875" rIns="0" bIns="0" rtlCol="0">
            <a:spAutoFit/>
          </a:bodyPr>
          <a:lstStyle/>
          <a:p>
            <a:pPr marL="12700">
              <a:spcBef>
                <a:spcPts val="125"/>
              </a:spcBef>
            </a:pPr>
            <a:r>
              <a:rPr sz="1650" b="1" spc="40" dirty="0">
                <a:latin typeface="Arial"/>
                <a:cs typeface="Arial"/>
              </a:rPr>
              <a:t>R3</a:t>
            </a:r>
            <a:endParaRPr sz="1650">
              <a:latin typeface="Arial"/>
              <a:cs typeface="Arial"/>
            </a:endParaRPr>
          </a:p>
        </p:txBody>
      </p:sp>
      <p:sp>
        <p:nvSpPr>
          <p:cNvPr id="46" name="object 46"/>
          <p:cNvSpPr txBox="1"/>
          <p:nvPr/>
        </p:nvSpPr>
        <p:spPr>
          <a:xfrm>
            <a:off x="9676013" y="1758532"/>
            <a:ext cx="304165" cy="269946"/>
          </a:xfrm>
          <a:prstGeom prst="rect">
            <a:avLst/>
          </a:prstGeom>
        </p:spPr>
        <p:txBody>
          <a:bodyPr vert="horz" wrap="square" lIns="0" tIns="15875" rIns="0" bIns="0" rtlCol="0">
            <a:spAutoFit/>
          </a:bodyPr>
          <a:lstStyle/>
          <a:p>
            <a:pPr marL="12700">
              <a:spcBef>
                <a:spcPts val="125"/>
              </a:spcBef>
            </a:pPr>
            <a:r>
              <a:rPr sz="1650" b="1" spc="40" dirty="0">
                <a:latin typeface="Arial"/>
                <a:cs typeface="Arial"/>
              </a:rPr>
              <a:t>R2</a:t>
            </a:r>
            <a:endParaRPr sz="165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36543" y="461594"/>
            <a:ext cx="3522345" cy="629018"/>
          </a:xfrm>
          <a:prstGeom prst="rect">
            <a:avLst/>
          </a:prstGeom>
        </p:spPr>
        <p:txBody>
          <a:bodyPr vert="horz" wrap="square" lIns="0" tIns="13335" rIns="0" bIns="0" rtlCol="0">
            <a:spAutoFit/>
          </a:bodyPr>
          <a:lstStyle/>
          <a:p>
            <a:pPr marL="12700">
              <a:spcBef>
                <a:spcPts val="105"/>
              </a:spcBef>
            </a:pPr>
            <a:r>
              <a:rPr dirty="0"/>
              <a:t>Rule</a:t>
            </a:r>
            <a:r>
              <a:rPr spc="-60" dirty="0"/>
              <a:t> </a:t>
            </a:r>
            <a:r>
              <a:rPr spc="-20" dirty="0"/>
              <a:t>Evaluation</a:t>
            </a:r>
          </a:p>
        </p:txBody>
      </p:sp>
      <p:sp>
        <p:nvSpPr>
          <p:cNvPr id="3" name="object 3"/>
          <p:cNvSpPr txBox="1"/>
          <p:nvPr/>
        </p:nvSpPr>
        <p:spPr>
          <a:xfrm>
            <a:off x="2059941" y="1506537"/>
            <a:ext cx="2060575" cy="1129030"/>
          </a:xfrm>
          <a:prstGeom prst="rect">
            <a:avLst/>
          </a:prstGeom>
        </p:spPr>
        <p:txBody>
          <a:bodyPr vert="horz" wrap="square" lIns="0" tIns="114300" rIns="0" bIns="0" rtlCol="0">
            <a:spAutoFit/>
          </a:bodyPr>
          <a:lstStyle/>
          <a:p>
            <a:pPr marL="355600" indent="-343535">
              <a:spcBef>
                <a:spcPts val="900"/>
              </a:spcBef>
              <a:buFont typeface="Arial MT"/>
              <a:buChar char="•"/>
              <a:tabLst>
                <a:tab pos="355600" algn="l"/>
                <a:tab pos="356235" algn="l"/>
              </a:tabLst>
            </a:pPr>
            <a:r>
              <a:rPr sz="3200" spc="-5" dirty="0">
                <a:latin typeface="Calibri"/>
                <a:cs typeface="Calibri"/>
              </a:rPr>
              <a:t>Metrics:</a:t>
            </a:r>
            <a:endParaRPr sz="3200">
              <a:latin typeface="Calibri"/>
              <a:cs typeface="Calibri"/>
            </a:endParaRPr>
          </a:p>
          <a:p>
            <a:pPr marL="469900">
              <a:spcBef>
                <a:spcPts val="690"/>
              </a:spcBef>
            </a:pPr>
            <a:r>
              <a:rPr sz="2800" spc="-5" dirty="0">
                <a:latin typeface="Arial MT"/>
                <a:cs typeface="Arial MT"/>
              </a:rPr>
              <a:t>–</a:t>
            </a:r>
            <a:r>
              <a:rPr sz="2800" spc="-165" dirty="0">
                <a:latin typeface="Arial MT"/>
                <a:cs typeface="Arial MT"/>
              </a:rPr>
              <a:t> </a:t>
            </a:r>
            <a:r>
              <a:rPr sz="2800" spc="-10" dirty="0">
                <a:latin typeface="Calibri"/>
                <a:cs typeface="Calibri"/>
              </a:rPr>
              <a:t>Accuracy</a:t>
            </a:r>
            <a:endParaRPr sz="2800">
              <a:latin typeface="Calibri"/>
              <a:cs typeface="Calibri"/>
            </a:endParaRPr>
          </a:p>
        </p:txBody>
      </p:sp>
      <p:sp>
        <p:nvSpPr>
          <p:cNvPr id="4" name="object 4"/>
          <p:cNvSpPr txBox="1"/>
          <p:nvPr/>
        </p:nvSpPr>
        <p:spPr>
          <a:xfrm>
            <a:off x="2517444" y="3720465"/>
            <a:ext cx="1395730" cy="452120"/>
          </a:xfrm>
          <a:prstGeom prst="rect">
            <a:avLst/>
          </a:prstGeom>
        </p:spPr>
        <p:txBody>
          <a:bodyPr vert="horz" wrap="square" lIns="0" tIns="12065" rIns="0" bIns="0" rtlCol="0">
            <a:spAutoFit/>
          </a:bodyPr>
          <a:lstStyle/>
          <a:p>
            <a:pPr marL="12700">
              <a:spcBef>
                <a:spcPts val="95"/>
              </a:spcBef>
            </a:pPr>
            <a:r>
              <a:rPr sz="2800" spc="-5" dirty="0">
                <a:latin typeface="Arial MT"/>
                <a:cs typeface="Arial MT"/>
              </a:rPr>
              <a:t>–</a:t>
            </a:r>
            <a:r>
              <a:rPr sz="2800" spc="-145" dirty="0">
                <a:latin typeface="Arial MT"/>
                <a:cs typeface="Arial MT"/>
              </a:rPr>
              <a:t> </a:t>
            </a:r>
            <a:r>
              <a:rPr sz="2800" spc="-10" dirty="0">
                <a:latin typeface="Calibri"/>
                <a:cs typeface="Calibri"/>
              </a:rPr>
              <a:t>Laplace</a:t>
            </a:r>
            <a:endParaRPr sz="2800">
              <a:latin typeface="Calibri"/>
              <a:cs typeface="Calibri"/>
            </a:endParaRPr>
          </a:p>
        </p:txBody>
      </p:sp>
      <p:sp>
        <p:nvSpPr>
          <p:cNvPr id="5" name="object 5"/>
          <p:cNvSpPr txBox="1"/>
          <p:nvPr/>
        </p:nvSpPr>
        <p:spPr>
          <a:xfrm>
            <a:off x="2517445" y="5256987"/>
            <a:ext cx="1978025" cy="452120"/>
          </a:xfrm>
          <a:prstGeom prst="rect">
            <a:avLst/>
          </a:prstGeom>
        </p:spPr>
        <p:txBody>
          <a:bodyPr vert="horz" wrap="square" lIns="0" tIns="12065" rIns="0" bIns="0" rtlCol="0">
            <a:spAutoFit/>
          </a:bodyPr>
          <a:lstStyle/>
          <a:p>
            <a:pPr marL="12700">
              <a:spcBef>
                <a:spcPts val="95"/>
              </a:spcBef>
            </a:pPr>
            <a:r>
              <a:rPr sz="2800" spc="-5" dirty="0">
                <a:latin typeface="Arial MT"/>
                <a:cs typeface="Arial MT"/>
              </a:rPr>
              <a:t>–</a:t>
            </a:r>
            <a:r>
              <a:rPr sz="2800" spc="-145" dirty="0">
                <a:latin typeface="Arial MT"/>
                <a:cs typeface="Arial MT"/>
              </a:rPr>
              <a:t> </a:t>
            </a:r>
            <a:r>
              <a:rPr sz="2800" spc="-15" dirty="0">
                <a:latin typeface="Calibri"/>
                <a:cs typeface="Calibri"/>
              </a:rPr>
              <a:t>M-estimate</a:t>
            </a:r>
            <a:endParaRPr sz="2800">
              <a:latin typeface="Calibri"/>
              <a:cs typeface="Calibri"/>
            </a:endParaRPr>
          </a:p>
        </p:txBody>
      </p:sp>
      <p:sp>
        <p:nvSpPr>
          <p:cNvPr id="6" name="object 6"/>
          <p:cNvSpPr/>
          <p:nvPr/>
        </p:nvSpPr>
        <p:spPr>
          <a:xfrm>
            <a:off x="4567223" y="3529815"/>
            <a:ext cx="1045844" cy="0"/>
          </a:xfrm>
          <a:custGeom>
            <a:avLst/>
            <a:gdLst/>
            <a:ahLst/>
            <a:cxnLst/>
            <a:rect l="l" t="t" r="r" b="b"/>
            <a:pathLst>
              <a:path w="1045845">
                <a:moveTo>
                  <a:pt x="0" y="0"/>
                </a:moveTo>
                <a:lnTo>
                  <a:pt x="1045846" y="0"/>
                </a:lnTo>
              </a:path>
            </a:pathLst>
          </a:custGeom>
          <a:ln w="18891">
            <a:solidFill>
              <a:srgbClr val="000000"/>
            </a:solidFill>
          </a:ln>
        </p:spPr>
        <p:txBody>
          <a:bodyPr wrap="square" lIns="0" tIns="0" rIns="0" bIns="0" rtlCol="0"/>
          <a:lstStyle/>
          <a:p>
            <a:endParaRPr/>
          </a:p>
        </p:txBody>
      </p:sp>
      <p:sp>
        <p:nvSpPr>
          <p:cNvPr id="7" name="object 7"/>
          <p:cNvSpPr txBox="1"/>
          <p:nvPr/>
        </p:nvSpPr>
        <p:spPr>
          <a:xfrm>
            <a:off x="4617381" y="3529628"/>
            <a:ext cx="915669" cy="588010"/>
          </a:xfrm>
          <a:prstGeom prst="rect">
            <a:avLst/>
          </a:prstGeom>
        </p:spPr>
        <p:txBody>
          <a:bodyPr vert="horz" wrap="square" lIns="0" tIns="17780" rIns="0" bIns="0" rtlCol="0">
            <a:spAutoFit/>
          </a:bodyPr>
          <a:lstStyle/>
          <a:p>
            <a:pPr marL="12700">
              <a:spcBef>
                <a:spcPts val="140"/>
              </a:spcBef>
            </a:pPr>
            <a:r>
              <a:rPr sz="3650" i="1" spc="35" dirty="0">
                <a:latin typeface="Times New Roman"/>
                <a:cs typeface="Times New Roman"/>
              </a:rPr>
              <a:t>n</a:t>
            </a:r>
            <a:r>
              <a:rPr sz="3650" i="1" spc="-165" dirty="0">
                <a:latin typeface="Times New Roman"/>
                <a:cs typeface="Times New Roman"/>
              </a:rPr>
              <a:t> </a:t>
            </a:r>
            <a:r>
              <a:rPr sz="3650" spc="35" dirty="0">
                <a:latin typeface="Symbol"/>
                <a:cs typeface="Symbol"/>
              </a:rPr>
              <a:t></a:t>
            </a:r>
            <a:r>
              <a:rPr sz="3650" spc="-210" dirty="0">
                <a:latin typeface="Times New Roman"/>
                <a:cs typeface="Times New Roman"/>
              </a:rPr>
              <a:t> </a:t>
            </a:r>
            <a:r>
              <a:rPr sz="3650" i="1" spc="30" dirty="0">
                <a:latin typeface="Times New Roman"/>
                <a:cs typeface="Times New Roman"/>
              </a:rPr>
              <a:t>k</a:t>
            </a:r>
            <a:endParaRPr sz="3650">
              <a:latin typeface="Times New Roman"/>
              <a:cs typeface="Times New Roman"/>
            </a:endParaRPr>
          </a:p>
        </p:txBody>
      </p:sp>
      <p:sp>
        <p:nvSpPr>
          <p:cNvPr id="8" name="object 8"/>
          <p:cNvSpPr txBox="1"/>
          <p:nvPr/>
        </p:nvSpPr>
        <p:spPr>
          <a:xfrm>
            <a:off x="4149090" y="2872821"/>
            <a:ext cx="1517650" cy="588010"/>
          </a:xfrm>
          <a:prstGeom prst="rect">
            <a:avLst/>
          </a:prstGeom>
        </p:spPr>
        <p:txBody>
          <a:bodyPr vert="horz" wrap="square" lIns="0" tIns="17780" rIns="0" bIns="0" rtlCol="0">
            <a:spAutoFit/>
          </a:bodyPr>
          <a:lstStyle/>
          <a:p>
            <a:pPr marL="38100">
              <a:spcBef>
                <a:spcPts val="140"/>
              </a:spcBef>
              <a:tabLst>
                <a:tab pos="934085" algn="l"/>
              </a:tabLst>
            </a:pPr>
            <a:r>
              <a:rPr sz="5475" spc="52" baseline="-35007" dirty="0">
                <a:latin typeface="Symbol"/>
                <a:cs typeface="Symbol"/>
              </a:rPr>
              <a:t></a:t>
            </a:r>
            <a:r>
              <a:rPr sz="5475" spc="367" baseline="-35007" dirty="0">
                <a:latin typeface="Times New Roman"/>
                <a:cs typeface="Times New Roman"/>
              </a:rPr>
              <a:t> </a:t>
            </a:r>
            <a:r>
              <a:rPr sz="3650" i="1" spc="10" dirty="0">
                <a:latin typeface="Times New Roman"/>
                <a:cs typeface="Times New Roman"/>
              </a:rPr>
              <a:t>n</a:t>
            </a:r>
            <a:r>
              <a:rPr sz="3225" i="1" spc="7" baseline="-23255" dirty="0">
                <a:latin typeface="Times New Roman"/>
                <a:cs typeface="Times New Roman"/>
              </a:rPr>
              <a:t>c</a:t>
            </a:r>
            <a:r>
              <a:rPr sz="3225" i="1" baseline="-23255" dirty="0">
                <a:latin typeface="Times New Roman"/>
                <a:cs typeface="Times New Roman"/>
              </a:rPr>
              <a:t>	</a:t>
            </a:r>
            <a:r>
              <a:rPr sz="3650" spc="35" dirty="0">
                <a:latin typeface="Symbol"/>
                <a:cs typeface="Symbol"/>
              </a:rPr>
              <a:t></a:t>
            </a:r>
            <a:r>
              <a:rPr sz="3650" spc="-525" dirty="0">
                <a:latin typeface="Times New Roman"/>
                <a:cs typeface="Times New Roman"/>
              </a:rPr>
              <a:t> </a:t>
            </a:r>
            <a:r>
              <a:rPr sz="3650" spc="35" dirty="0">
                <a:latin typeface="Times New Roman"/>
                <a:cs typeface="Times New Roman"/>
              </a:rPr>
              <a:t>1</a:t>
            </a:r>
            <a:endParaRPr sz="3650">
              <a:latin typeface="Times New Roman"/>
              <a:cs typeface="Times New Roman"/>
            </a:endParaRPr>
          </a:p>
        </p:txBody>
      </p:sp>
      <p:sp>
        <p:nvSpPr>
          <p:cNvPr id="9" name="object 9"/>
          <p:cNvSpPr/>
          <p:nvPr/>
        </p:nvSpPr>
        <p:spPr>
          <a:xfrm>
            <a:off x="5108882" y="5120022"/>
            <a:ext cx="1365885" cy="0"/>
          </a:xfrm>
          <a:custGeom>
            <a:avLst/>
            <a:gdLst/>
            <a:ahLst/>
            <a:cxnLst/>
            <a:rect l="l" t="t" r="r" b="b"/>
            <a:pathLst>
              <a:path w="1365885">
                <a:moveTo>
                  <a:pt x="0" y="0"/>
                </a:moveTo>
                <a:lnTo>
                  <a:pt x="1365552" y="0"/>
                </a:lnTo>
              </a:path>
            </a:pathLst>
          </a:custGeom>
          <a:ln w="19214">
            <a:solidFill>
              <a:srgbClr val="000000"/>
            </a:solidFill>
          </a:ln>
        </p:spPr>
        <p:txBody>
          <a:bodyPr wrap="square" lIns="0" tIns="0" rIns="0" bIns="0" rtlCol="0"/>
          <a:lstStyle/>
          <a:p>
            <a:endParaRPr/>
          </a:p>
        </p:txBody>
      </p:sp>
      <p:sp>
        <p:nvSpPr>
          <p:cNvPr id="10" name="object 10"/>
          <p:cNvSpPr txBox="1"/>
          <p:nvPr/>
        </p:nvSpPr>
        <p:spPr>
          <a:xfrm>
            <a:off x="5309992" y="5120049"/>
            <a:ext cx="932815" cy="597535"/>
          </a:xfrm>
          <a:prstGeom prst="rect">
            <a:avLst/>
          </a:prstGeom>
        </p:spPr>
        <p:txBody>
          <a:bodyPr vert="horz" wrap="square" lIns="0" tIns="12700" rIns="0" bIns="0" rtlCol="0">
            <a:spAutoFit/>
          </a:bodyPr>
          <a:lstStyle/>
          <a:p>
            <a:pPr marL="12700">
              <a:spcBef>
                <a:spcPts val="100"/>
              </a:spcBef>
            </a:pPr>
            <a:r>
              <a:rPr sz="3750" i="1" spc="20" dirty="0">
                <a:latin typeface="Times New Roman"/>
                <a:cs typeface="Times New Roman"/>
              </a:rPr>
              <a:t>n</a:t>
            </a:r>
            <a:r>
              <a:rPr sz="3750" i="1" spc="-175" dirty="0">
                <a:latin typeface="Times New Roman"/>
                <a:cs typeface="Times New Roman"/>
              </a:rPr>
              <a:t> </a:t>
            </a:r>
            <a:r>
              <a:rPr sz="3750" spc="25" dirty="0">
                <a:latin typeface="Symbol"/>
                <a:cs typeface="Symbol"/>
              </a:rPr>
              <a:t></a:t>
            </a:r>
            <a:r>
              <a:rPr sz="3750" spc="-229" dirty="0">
                <a:latin typeface="Times New Roman"/>
                <a:cs typeface="Times New Roman"/>
              </a:rPr>
              <a:t> </a:t>
            </a:r>
            <a:r>
              <a:rPr sz="3750" i="1" spc="20" dirty="0">
                <a:latin typeface="Times New Roman"/>
                <a:cs typeface="Times New Roman"/>
              </a:rPr>
              <a:t>k</a:t>
            </a:r>
            <a:endParaRPr sz="3750">
              <a:latin typeface="Times New Roman"/>
              <a:cs typeface="Times New Roman"/>
            </a:endParaRPr>
          </a:p>
        </p:txBody>
      </p:sp>
      <p:sp>
        <p:nvSpPr>
          <p:cNvPr id="11" name="object 11"/>
          <p:cNvSpPr txBox="1"/>
          <p:nvPr/>
        </p:nvSpPr>
        <p:spPr>
          <a:xfrm>
            <a:off x="4682994" y="4452021"/>
            <a:ext cx="1847214" cy="597535"/>
          </a:xfrm>
          <a:prstGeom prst="rect">
            <a:avLst/>
          </a:prstGeom>
        </p:spPr>
        <p:txBody>
          <a:bodyPr vert="horz" wrap="square" lIns="0" tIns="12700" rIns="0" bIns="0" rtlCol="0">
            <a:spAutoFit/>
          </a:bodyPr>
          <a:lstStyle/>
          <a:p>
            <a:pPr marL="38100">
              <a:spcBef>
                <a:spcPts val="100"/>
              </a:spcBef>
              <a:tabLst>
                <a:tab pos="949325" algn="l"/>
              </a:tabLst>
            </a:pPr>
            <a:r>
              <a:rPr sz="5625" spc="37" baseline="-34814" dirty="0">
                <a:latin typeface="Symbol"/>
                <a:cs typeface="Symbol"/>
              </a:rPr>
              <a:t></a:t>
            </a:r>
            <a:r>
              <a:rPr sz="5625" spc="367" baseline="-34814" dirty="0">
                <a:latin typeface="Times New Roman"/>
                <a:cs typeface="Times New Roman"/>
              </a:rPr>
              <a:t> </a:t>
            </a:r>
            <a:r>
              <a:rPr sz="3750" i="1" spc="-20" dirty="0">
                <a:latin typeface="Times New Roman"/>
                <a:cs typeface="Times New Roman"/>
              </a:rPr>
              <a:t>n</a:t>
            </a:r>
            <a:r>
              <a:rPr sz="3225" i="1" spc="37" baseline="-24547" dirty="0">
                <a:latin typeface="Times New Roman"/>
                <a:cs typeface="Times New Roman"/>
              </a:rPr>
              <a:t>c</a:t>
            </a:r>
            <a:r>
              <a:rPr sz="3225" i="1" baseline="-24547" dirty="0">
                <a:latin typeface="Times New Roman"/>
                <a:cs typeface="Times New Roman"/>
              </a:rPr>
              <a:t>	</a:t>
            </a:r>
            <a:r>
              <a:rPr sz="3750" spc="25" dirty="0">
                <a:latin typeface="Symbol"/>
                <a:cs typeface="Symbol"/>
              </a:rPr>
              <a:t></a:t>
            </a:r>
            <a:r>
              <a:rPr sz="3750" spc="-220" dirty="0">
                <a:latin typeface="Times New Roman"/>
                <a:cs typeface="Times New Roman"/>
              </a:rPr>
              <a:t> </a:t>
            </a:r>
            <a:r>
              <a:rPr sz="3750" i="1" spc="204" dirty="0">
                <a:latin typeface="Times New Roman"/>
                <a:cs typeface="Times New Roman"/>
              </a:rPr>
              <a:t>kp</a:t>
            </a:r>
            <a:endParaRPr sz="3750">
              <a:latin typeface="Times New Roman"/>
              <a:cs typeface="Times New Roman"/>
            </a:endParaRPr>
          </a:p>
        </p:txBody>
      </p:sp>
      <p:sp>
        <p:nvSpPr>
          <p:cNvPr id="12" name="object 12"/>
          <p:cNvSpPr txBox="1"/>
          <p:nvPr/>
        </p:nvSpPr>
        <p:spPr>
          <a:xfrm>
            <a:off x="7750809" y="3227959"/>
            <a:ext cx="2564130" cy="2084070"/>
          </a:xfrm>
          <a:prstGeom prst="rect">
            <a:avLst/>
          </a:prstGeom>
        </p:spPr>
        <p:txBody>
          <a:bodyPr vert="horz" wrap="square" lIns="0" tIns="12700" rIns="0" bIns="0" rtlCol="0">
            <a:spAutoFit/>
          </a:bodyPr>
          <a:lstStyle/>
          <a:p>
            <a:pPr marL="38100">
              <a:spcBef>
                <a:spcPts val="100"/>
              </a:spcBef>
            </a:pPr>
            <a:r>
              <a:rPr i="1" spc="-5" dirty="0">
                <a:latin typeface="Arial"/>
                <a:cs typeface="Arial"/>
              </a:rPr>
              <a:t>n</a:t>
            </a:r>
            <a:r>
              <a:rPr i="1" spc="-15" dirty="0">
                <a:latin typeface="Arial"/>
                <a:cs typeface="Arial"/>
              </a:rPr>
              <a:t> </a:t>
            </a:r>
            <a:r>
              <a:rPr i="1" dirty="0">
                <a:latin typeface="Arial"/>
                <a:cs typeface="Arial"/>
              </a:rPr>
              <a:t>:</a:t>
            </a:r>
            <a:r>
              <a:rPr i="1" spc="-20" dirty="0">
                <a:latin typeface="Arial"/>
                <a:cs typeface="Arial"/>
              </a:rPr>
              <a:t> </a:t>
            </a:r>
            <a:r>
              <a:rPr spc="-5" dirty="0">
                <a:latin typeface="Arial MT"/>
                <a:cs typeface="Arial MT"/>
              </a:rPr>
              <a:t>Number </a:t>
            </a:r>
            <a:r>
              <a:rPr dirty="0">
                <a:latin typeface="Arial MT"/>
                <a:cs typeface="Arial MT"/>
              </a:rPr>
              <a:t>of</a:t>
            </a:r>
            <a:r>
              <a:rPr spc="-10" dirty="0">
                <a:latin typeface="Arial MT"/>
                <a:cs typeface="Arial MT"/>
              </a:rPr>
              <a:t> </a:t>
            </a:r>
            <a:r>
              <a:rPr spc="-5" dirty="0">
                <a:latin typeface="Arial MT"/>
                <a:cs typeface="Arial MT"/>
              </a:rPr>
              <a:t>instances</a:t>
            </a:r>
            <a:endParaRPr>
              <a:latin typeface="Arial MT"/>
              <a:cs typeface="Arial MT"/>
            </a:endParaRPr>
          </a:p>
          <a:p>
            <a:pPr marL="38100"/>
            <a:r>
              <a:rPr spc="-5" dirty="0">
                <a:latin typeface="Arial MT"/>
                <a:cs typeface="Arial MT"/>
              </a:rPr>
              <a:t>covered</a:t>
            </a:r>
            <a:r>
              <a:rPr spc="-35" dirty="0">
                <a:latin typeface="Arial MT"/>
                <a:cs typeface="Arial MT"/>
              </a:rPr>
              <a:t> </a:t>
            </a:r>
            <a:r>
              <a:rPr spc="-5" dirty="0">
                <a:latin typeface="Arial MT"/>
                <a:cs typeface="Arial MT"/>
              </a:rPr>
              <a:t>by</a:t>
            </a:r>
            <a:r>
              <a:rPr spc="-35" dirty="0">
                <a:latin typeface="Arial MT"/>
                <a:cs typeface="Arial MT"/>
              </a:rPr>
              <a:t> </a:t>
            </a:r>
            <a:r>
              <a:rPr spc="-5" dirty="0">
                <a:latin typeface="Arial MT"/>
                <a:cs typeface="Arial MT"/>
              </a:rPr>
              <a:t>rule</a:t>
            </a:r>
            <a:endParaRPr>
              <a:latin typeface="Arial MT"/>
              <a:cs typeface="Arial MT"/>
            </a:endParaRPr>
          </a:p>
          <a:p>
            <a:pPr marL="38100" marR="30480">
              <a:spcBef>
                <a:spcPts val="1080"/>
              </a:spcBef>
            </a:pPr>
            <a:r>
              <a:rPr i="1" spc="-5" dirty="0">
                <a:latin typeface="Arial"/>
                <a:cs typeface="Arial"/>
              </a:rPr>
              <a:t>n</a:t>
            </a:r>
            <a:r>
              <a:rPr i="1" spc="-7" baseline="-20833" dirty="0">
                <a:latin typeface="Arial"/>
                <a:cs typeface="Arial"/>
              </a:rPr>
              <a:t>c</a:t>
            </a:r>
            <a:r>
              <a:rPr i="1" spc="225" baseline="-20833" dirty="0">
                <a:latin typeface="Arial"/>
                <a:cs typeface="Arial"/>
              </a:rPr>
              <a:t> </a:t>
            </a:r>
            <a:r>
              <a:rPr i="1" dirty="0">
                <a:latin typeface="Arial"/>
                <a:cs typeface="Arial"/>
              </a:rPr>
              <a:t>:</a:t>
            </a:r>
            <a:r>
              <a:rPr i="1" spc="-20" dirty="0">
                <a:latin typeface="Arial"/>
                <a:cs typeface="Arial"/>
              </a:rPr>
              <a:t> </a:t>
            </a:r>
            <a:r>
              <a:rPr spc="-5" dirty="0">
                <a:latin typeface="Arial MT"/>
                <a:cs typeface="Arial MT"/>
              </a:rPr>
              <a:t>Number </a:t>
            </a:r>
            <a:r>
              <a:rPr dirty="0">
                <a:latin typeface="Arial MT"/>
                <a:cs typeface="Arial MT"/>
              </a:rPr>
              <a:t>of</a:t>
            </a:r>
            <a:r>
              <a:rPr spc="-15" dirty="0">
                <a:latin typeface="Arial MT"/>
                <a:cs typeface="Arial MT"/>
              </a:rPr>
              <a:t> </a:t>
            </a:r>
            <a:r>
              <a:rPr spc="-5" dirty="0">
                <a:latin typeface="Arial MT"/>
                <a:cs typeface="Arial MT"/>
              </a:rPr>
              <a:t>instances </a:t>
            </a:r>
            <a:r>
              <a:rPr spc="-484" dirty="0">
                <a:latin typeface="Arial MT"/>
                <a:cs typeface="Arial MT"/>
              </a:rPr>
              <a:t> </a:t>
            </a:r>
            <a:r>
              <a:rPr spc="-5" dirty="0">
                <a:latin typeface="Arial MT"/>
                <a:cs typeface="Arial MT"/>
              </a:rPr>
              <a:t>covered</a:t>
            </a:r>
            <a:r>
              <a:rPr dirty="0">
                <a:latin typeface="Arial MT"/>
                <a:cs typeface="Arial MT"/>
              </a:rPr>
              <a:t> </a:t>
            </a:r>
            <a:r>
              <a:rPr spc="-5" dirty="0">
                <a:latin typeface="Arial MT"/>
                <a:cs typeface="Arial MT"/>
              </a:rPr>
              <a:t>by</a:t>
            </a:r>
            <a:r>
              <a:rPr spc="-10" dirty="0">
                <a:latin typeface="Arial MT"/>
                <a:cs typeface="Arial MT"/>
              </a:rPr>
              <a:t> </a:t>
            </a:r>
            <a:r>
              <a:rPr spc="-5" dirty="0">
                <a:latin typeface="Arial MT"/>
                <a:cs typeface="Arial MT"/>
              </a:rPr>
              <a:t>rule</a:t>
            </a:r>
            <a:endParaRPr>
              <a:latin typeface="Arial MT"/>
              <a:cs typeface="Arial MT"/>
            </a:endParaRPr>
          </a:p>
          <a:p>
            <a:pPr marL="38100">
              <a:spcBef>
                <a:spcPts val="1080"/>
              </a:spcBef>
            </a:pPr>
            <a:r>
              <a:rPr i="1" dirty="0">
                <a:latin typeface="Arial"/>
                <a:cs typeface="Arial"/>
              </a:rPr>
              <a:t>k</a:t>
            </a:r>
            <a:r>
              <a:rPr i="1" spc="-15" dirty="0">
                <a:latin typeface="Arial"/>
                <a:cs typeface="Arial"/>
              </a:rPr>
              <a:t> </a:t>
            </a:r>
            <a:r>
              <a:rPr dirty="0">
                <a:latin typeface="Arial MT"/>
                <a:cs typeface="Arial MT"/>
              </a:rPr>
              <a:t>:</a:t>
            </a:r>
            <a:r>
              <a:rPr spc="-15" dirty="0">
                <a:latin typeface="Arial MT"/>
                <a:cs typeface="Arial MT"/>
              </a:rPr>
              <a:t> </a:t>
            </a:r>
            <a:r>
              <a:rPr spc="-5" dirty="0">
                <a:latin typeface="Arial MT"/>
                <a:cs typeface="Arial MT"/>
              </a:rPr>
              <a:t>Number </a:t>
            </a:r>
            <a:r>
              <a:rPr dirty="0">
                <a:latin typeface="Arial MT"/>
                <a:cs typeface="Arial MT"/>
              </a:rPr>
              <a:t>of</a:t>
            </a:r>
            <a:r>
              <a:rPr spc="-15" dirty="0">
                <a:latin typeface="Arial MT"/>
                <a:cs typeface="Arial MT"/>
              </a:rPr>
              <a:t> </a:t>
            </a:r>
            <a:r>
              <a:rPr spc="-5" dirty="0">
                <a:latin typeface="Arial MT"/>
                <a:cs typeface="Arial MT"/>
              </a:rPr>
              <a:t>classes</a:t>
            </a:r>
            <a:endParaRPr>
              <a:latin typeface="Arial MT"/>
              <a:cs typeface="Arial MT"/>
            </a:endParaRPr>
          </a:p>
          <a:p>
            <a:pPr marL="38100">
              <a:spcBef>
                <a:spcPts val="1085"/>
              </a:spcBef>
            </a:pPr>
            <a:r>
              <a:rPr i="1" dirty="0">
                <a:latin typeface="Arial"/>
                <a:cs typeface="Arial"/>
              </a:rPr>
              <a:t>p</a:t>
            </a:r>
            <a:r>
              <a:rPr i="1" spc="-25" dirty="0">
                <a:latin typeface="Arial"/>
                <a:cs typeface="Arial"/>
              </a:rPr>
              <a:t> </a:t>
            </a:r>
            <a:r>
              <a:rPr dirty="0">
                <a:latin typeface="Arial MT"/>
                <a:cs typeface="Arial MT"/>
              </a:rPr>
              <a:t>:</a:t>
            </a:r>
            <a:r>
              <a:rPr spc="-25" dirty="0">
                <a:latin typeface="Arial MT"/>
                <a:cs typeface="Arial MT"/>
              </a:rPr>
              <a:t> </a:t>
            </a:r>
            <a:r>
              <a:rPr spc="-5" dirty="0">
                <a:latin typeface="Arial MT"/>
                <a:cs typeface="Arial MT"/>
              </a:rPr>
              <a:t>Prior</a:t>
            </a:r>
            <a:r>
              <a:rPr spc="-15" dirty="0">
                <a:latin typeface="Arial MT"/>
                <a:cs typeface="Arial MT"/>
              </a:rPr>
              <a:t> </a:t>
            </a:r>
            <a:r>
              <a:rPr spc="-5" dirty="0">
                <a:latin typeface="Arial MT"/>
                <a:cs typeface="Arial MT"/>
              </a:rPr>
              <a:t>probability</a:t>
            </a:r>
            <a:endParaRPr>
              <a:latin typeface="Arial MT"/>
              <a:cs typeface="Arial MT"/>
            </a:endParaRPr>
          </a:p>
        </p:txBody>
      </p:sp>
      <p:sp>
        <p:nvSpPr>
          <p:cNvPr id="13" name="object 13"/>
          <p:cNvSpPr/>
          <p:nvPr/>
        </p:nvSpPr>
        <p:spPr>
          <a:xfrm>
            <a:off x="4828011" y="1964337"/>
            <a:ext cx="483870" cy="0"/>
          </a:xfrm>
          <a:custGeom>
            <a:avLst/>
            <a:gdLst/>
            <a:ahLst/>
            <a:cxnLst/>
            <a:rect l="l" t="t" r="r" b="b"/>
            <a:pathLst>
              <a:path w="483870">
                <a:moveTo>
                  <a:pt x="0" y="0"/>
                </a:moveTo>
                <a:lnTo>
                  <a:pt x="483605" y="0"/>
                </a:lnTo>
              </a:path>
            </a:pathLst>
          </a:custGeom>
          <a:ln w="21242">
            <a:solidFill>
              <a:srgbClr val="000000"/>
            </a:solidFill>
          </a:ln>
        </p:spPr>
        <p:txBody>
          <a:bodyPr wrap="square" lIns="0" tIns="0" rIns="0" bIns="0" rtlCol="0"/>
          <a:lstStyle/>
          <a:p>
            <a:endParaRPr/>
          </a:p>
        </p:txBody>
      </p:sp>
      <p:sp>
        <p:nvSpPr>
          <p:cNvPr id="14" name="object 14"/>
          <p:cNvSpPr txBox="1"/>
          <p:nvPr/>
        </p:nvSpPr>
        <p:spPr>
          <a:xfrm>
            <a:off x="4928941" y="1965038"/>
            <a:ext cx="274955" cy="628015"/>
          </a:xfrm>
          <a:prstGeom prst="rect">
            <a:avLst/>
          </a:prstGeom>
        </p:spPr>
        <p:txBody>
          <a:bodyPr vert="horz" wrap="square" lIns="0" tIns="12700" rIns="0" bIns="0" rtlCol="0">
            <a:spAutoFit/>
          </a:bodyPr>
          <a:lstStyle/>
          <a:p>
            <a:pPr marL="12700">
              <a:spcBef>
                <a:spcPts val="100"/>
              </a:spcBef>
            </a:pPr>
            <a:r>
              <a:rPr sz="3950" i="1" spc="-15" dirty="0">
                <a:latin typeface="Times New Roman"/>
                <a:cs typeface="Times New Roman"/>
              </a:rPr>
              <a:t>n</a:t>
            </a:r>
            <a:endParaRPr sz="3950">
              <a:latin typeface="Times New Roman"/>
              <a:cs typeface="Times New Roman"/>
            </a:endParaRPr>
          </a:p>
        </p:txBody>
      </p:sp>
      <p:sp>
        <p:nvSpPr>
          <p:cNvPr id="15" name="object 15"/>
          <p:cNvSpPr txBox="1"/>
          <p:nvPr/>
        </p:nvSpPr>
        <p:spPr>
          <a:xfrm>
            <a:off x="4382720" y="1261660"/>
            <a:ext cx="890905" cy="628015"/>
          </a:xfrm>
          <a:prstGeom prst="rect">
            <a:avLst/>
          </a:prstGeom>
        </p:spPr>
        <p:txBody>
          <a:bodyPr vert="horz" wrap="square" lIns="0" tIns="12700" rIns="0" bIns="0" rtlCol="0">
            <a:spAutoFit/>
          </a:bodyPr>
          <a:lstStyle/>
          <a:p>
            <a:pPr marL="38100">
              <a:spcBef>
                <a:spcPts val="100"/>
              </a:spcBef>
            </a:pPr>
            <a:r>
              <a:rPr sz="5925" spc="-22" baseline="-34458" dirty="0">
                <a:latin typeface="Symbol"/>
                <a:cs typeface="Symbol"/>
              </a:rPr>
              <a:t></a:t>
            </a:r>
            <a:r>
              <a:rPr sz="5925" spc="315" baseline="-34458" dirty="0">
                <a:latin typeface="Times New Roman"/>
                <a:cs typeface="Times New Roman"/>
              </a:rPr>
              <a:t> </a:t>
            </a:r>
            <a:r>
              <a:rPr sz="3950" i="1" spc="-10" dirty="0">
                <a:latin typeface="Times New Roman"/>
                <a:cs typeface="Times New Roman"/>
              </a:rPr>
              <a:t>n</a:t>
            </a:r>
            <a:r>
              <a:rPr sz="3450" i="1" spc="-15" baseline="-24154" dirty="0">
                <a:latin typeface="Times New Roman"/>
                <a:cs typeface="Times New Roman"/>
              </a:rPr>
              <a:t>c</a:t>
            </a:r>
            <a:endParaRPr sz="3450" baseline="-24154">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1513" y="126315"/>
            <a:ext cx="6272530" cy="1244571"/>
          </a:xfrm>
          <a:prstGeom prst="rect">
            <a:avLst/>
          </a:prstGeom>
        </p:spPr>
        <p:txBody>
          <a:bodyPr vert="horz" wrap="square" lIns="0" tIns="13335" rIns="0" bIns="0" rtlCol="0">
            <a:spAutoFit/>
          </a:bodyPr>
          <a:lstStyle/>
          <a:p>
            <a:pPr marL="2254885" marR="5080" indent="-2242185">
              <a:spcBef>
                <a:spcPts val="105"/>
              </a:spcBef>
            </a:pPr>
            <a:r>
              <a:rPr spc="-10" dirty="0"/>
              <a:t>Stopping </a:t>
            </a:r>
            <a:r>
              <a:rPr spc="-5" dirty="0"/>
              <a:t>Criterion </a:t>
            </a:r>
            <a:r>
              <a:rPr dirty="0"/>
              <a:t>and Rule </a:t>
            </a:r>
            <a:r>
              <a:rPr spc="-980" dirty="0"/>
              <a:t> </a:t>
            </a:r>
            <a:r>
              <a:rPr dirty="0"/>
              <a:t>Pruning</a:t>
            </a:r>
          </a:p>
        </p:txBody>
      </p:sp>
      <p:sp>
        <p:nvSpPr>
          <p:cNvPr id="3" name="object 3"/>
          <p:cNvSpPr txBox="1"/>
          <p:nvPr/>
        </p:nvSpPr>
        <p:spPr>
          <a:xfrm>
            <a:off x="2059940" y="1507062"/>
            <a:ext cx="7810500" cy="4991735"/>
          </a:xfrm>
          <a:prstGeom prst="rect">
            <a:avLst/>
          </a:prstGeom>
        </p:spPr>
        <p:txBody>
          <a:bodyPr vert="horz" wrap="square" lIns="0" tIns="64769" rIns="0" bIns="0" rtlCol="0">
            <a:spAutoFit/>
          </a:bodyPr>
          <a:lstStyle/>
          <a:p>
            <a:pPr marL="342900" marR="4489450" indent="-342900" algn="r">
              <a:spcBef>
                <a:spcPts val="509"/>
              </a:spcBef>
              <a:buFont typeface="Arial MT"/>
              <a:buChar char="•"/>
              <a:tabLst>
                <a:tab pos="342900" algn="l"/>
                <a:tab pos="343535" algn="l"/>
              </a:tabLst>
            </a:pPr>
            <a:r>
              <a:rPr sz="3200" spc="-10" dirty="0">
                <a:latin typeface="Calibri"/>
                <a:cs typeface="Calibri"/>
              </a:rPr>
              <a:t>Stopping</a:t>
            </a:r>
            <a:r>
              <a:rPr sz="3200" spc="-50" dirty="0">
                <a:latin typeface="Calibri"/>
                <a:cs typeface="Calibri"/>
              </a:rPr>
              <a:t> </a:t>
            </a:r>
            <a:r>
              <a:rPr sz="3200" spc="-5" dirty="0">
                <a:latin typeface="Calibri"/>
                <a:cs typeface="Calibri"/>
              </a:rPr>
              <a:t>criterion</a:t>
            </a:r>
            <a:endParaRPr sz="3200" dirty="0">
              <a:latin typeface="Calibri"/>
              <a:cs typeface="Calibri"/>
            </a:endParaRPr>
          </a:p>
          <a:p>
            <a:pPr marL="287020" marR="4475480" lvl="1" indent="-287020" algn="r">
              <a:spcBef>
                <a:spcPts val="355"/>
              </a:spcBef>
              <a:buFont typeface="Arial MT"/>
              <a:buChar char="–"/>
              <a:tabLst>
                <a:tab pos="287020" algn="l"/>
              </a:tabLst>
            </a:pPr>
            <a:r>
              <a:rPr sz="2800" spc="-15" dirty="0">
                <a:latin typeface="Calibri"/>
                <a:cs typeface="Calibri"/>
              </a:rPr>
              <a:t>Compute</a:t>
            </a:r>
            <a:r>
              <a:rPr sz="2800" spc="-10" dirty="0">
                <a:latin typeface="Calibri"/>
                <a:cs typeface="Calibri"/>
              </a:rPr>
              <a:t> </a:t>
            </a:r>
            <a:r>
              <a:rPr sz="2800" spc="-5" dirty="0">
                <a:latin typeface="Calibri"/>
                <a:cs typeface="Calibri"/>
              </a:rPr>
              <a:t>the</a:t>
            </a:r>
            <a:r>
              <a:rPr sz="2800" spc="-30" dirty="0">
                <a:latin typeface="Calibri"/>
                <a:cs typeface="Calibri"/>
              </a:rPr>
              <a:t> </a:t>
            </a:r>
            <a:r>
              <a:rPr sz="2800" spc="-15" dirty="0">
                <a:latin typeface="Calibri"/>
                <a:cs typeface="Calibri"/>
              </a:rPr>
              <a:t>gain</a:t>
            </a:r>
            <a:endParaRPr sz="2800" dirty="0">
              <a:latin typeface="Calibri"/>
              <a:cs typeface="Calibri"/>
            </a:endParaRPr>
          </a:p>
          <a:p>
            <a:pPr marL="756285" lvl="1" indent="-287020">
              <a:spcBef>
                <a:spcPts val="335"/>
              </a:spcBef>
              <a:buFont typeface="Arial MT"/>
              <a:buChar char="–"/>
              <a:tabLst>
                <a:tab pos="756920" algn="l"/>
              </a:tabLst>
            </a:pPr>
            <a:r>
              <a:rPr sz="2800" spc="-5" dirty="0">
                <a:latin typeface="Calibri"/>
                <a:cs typeface="Calibri"/>
              </a:rPr>
              <a:t>If </a:t>
            </a:r>
            <a:r>
              <a:rPr sz="2800" spc="-15" dirty="0">
                <a:latin typeface="Calibri"/>
                <a:cs typeface="Calibri"/>
              </a:rPr>
              <a:t>gain</a:t>
            </a:r>
            <a:r>
              <a:rPr sz="2800" spc="-5" dirty="0">
                <a:latin typeface="Calibri"/>
                <a:cs typeface="Calibri"/>
              </a:rPr>
              <a:t> </a:t>
            </a:r>
            <a:r>
              <a:rPr sz="2800" spc="-10" dirty="0">
                <a:latin typeface="Calibri"/>
                <a:cs typeface="Calibri"/>
              </a:rPr>
              <a:t>is</a:t>
            </a:r>
            <a:r>
              <a:rPr sz="2800" dirty="0">
                <a:latin typeface="Calibri"/>
                <a:cs typeface="Calibri"/>
              </a:rPr>
              <a:t> </a:t>
            </a:r>
            <a:r>
              <a:rPr sz="2800" spc="-10" dirty="0">
                <a:latin typeface="Calibri"/>
                <a:cs typeface="Calibri"/>
              </a:rPr>
              <a:t>not</a:t>
            </a:r>
            <a:r>
              <a:rPr sz="2800" spc="5" dirty="0">
                <a:latin typeface="Calibri"/>
                <a:cs typeface="Calibri"/>
              </a:rPr>
              <a:t> </a:t>
            </a:r>
            <a:r>
              <a:rPr sz="2800" spc="-10" dirty="0">
                <a:latin typeface="Calibri"/>
                <a:cs typeface="Calibri"/>
              </a:rPr>
              <a:t>significant,</a:t>
            </a:r>
            <a:r>
              <a:rPr sz="2800" spc="20" dirty="0">
                <a:latin typeface="Calibri"/>
                <a:cs typeface="Calibri"/>
              </a:rPr>
              <a:t> </a:t>
            </a:r>
            <a:r>
              <a:rPr sz="2800" spc="-15" dirty="0">
                <a:latin typeface="Calibri"/>
                <a:cs typeface="Calibri"/>
              </a:rPr>
              <a:t>discard</a:t>
            </a:r>
            <a:r>
              <a:rPr sz="2800" spc="15" dirty="0">
                <a:latin typeface="Calibri"/>
                <a:cs typeface="Calibri"/>
              </a:rPr>
              <a:t> </a:t>
            </a:r>
            <a:r>
              <a:rPr sz="2800" spc="-5" dirty="0">
                <a:latin typeface="Calibri"/>
                <a:cs typeface="Calibri"/>
              </a:rPr>
              <a:t>the</a:t>
            </a:r>
            <a:r>
              <a:rPr sz="2800" spc="5" dirty="0">
                <a:latin typeface="Calibri"/>
                <a:cs typeface="Calibri"/>
              </a:rPr>
              <a:t> </a:t>
            </a:r>
            <a:r>
              <a:rPr sz="2800" spc="-15" dirty="0">
                <a:latin typeface="Calibri"/>
                <a:cs typeface="Calibri"/>
              </a:rPr>
              <a:t>new</a:t>
            </a:r>
            <a:r>
              <a:rPr sz="2800" spc="5" dirty="0">
                <a:latin typeface="Calibri"/>
                <a:cs typeface="Calibri"/>
              </a:rPr>
              <a:t> </a:t>
            </a:r>
            <a:r>
              <a:rPr sz="2800" spc="-10" dirty="0">
                <a:latin typeface="Calibri"/>
                <a:cs typeface="Calibri"/>
              </a:rPr>
              <a:t>rule</a:t>
            </a:r>
            <a:endParaRPr sz="2800" dirty="0">
              <a:latin typeface="Calibri"/>
              <a:cs typeface="Calibri"/>
            </a:endParaRPr>
          </a:p>
          <a:p>
            <a:pPr lvl="1">
              <a:spcBef>
                <a:spcPts val="40"/>
              </a:spcBef>
              <a:buFont typeface="Arial MT"/>
              <a:buChar char="–"/>
            </a:pPr>
            <a:endParaRPr sz="3300" dirty="0">
              <a:latin typeface="Calibri"/>
              <a:cs typeface="Calibri"/>
            </a:endParaRPr>
          </a:p>
          <a:p>
            <a:pPr marL="355600" indent="-343535">
              <a:buFont typeface="Arial MT"/>
              <a:buChar char="•"/>
              <a:tabLst>
                <a:tab pos="355600" algn="l"/>
                <a:tab pos="356235" algn="l"/>
              </a:tabLst>
            </a:pPr>
            <a:r>
              <a:rPr sz="3200" dirty="0">
                <a:latin typeface="Calibri"/>
                <a:cs typeface="Calibri"/>
              </a:rPr>
              <a:t>Rule</a:t>
            </a:r>
            <a:r>
              <a:rPr sz="3200" spc="-40" dirty="0">
                <a:latin typeface="Calibri"/>
                <a:cs typeface="Calibri"/>
              </a:rPr>
              <a:t> </a:t>
            </a:r>
            <a:r>
              <a:rPr sz="3200" dirty="0">
                <a:latin typeface="Calibri"/>
                <a:cs typeface="Calibri"/>
              </a:rPr>
              <a:t>Pruning</a:t>
            </a:r>
          </a:p>
          <a:p>
            <a:pPr marL="756285" lvl="1" indent="-287020">
              <a:spcBef>
                <a:spcPts val="350"/>
              </a:spcBef>
              <a:buFont typeface="Arial MT"/>
              <a:buChar char="–"/>
              <a:tabLst>
                <a:tab pos="756920" algn="l"/>
              </a:tabLst>
            </a:pPr>
            <a:r>
              <a:rPr sz="2800" spc="-10" dirty="0">
                <a:latin typeface="Calibri"/>
                <a:cs typeface="Calibri"/>
              </a:rPr>
              <a:t>Similar</a:t>
            </a:r>
            <a:r>
              <a:rPr sz="2800" spc="5" dirty="0">
                <a:latin typeface="Calibri"/>
                <a:cs typeface="Calibri"/>
              </a:rPr>
              <a:t> </a:t>
            </a:r>
            <a:r>
              <a:rPr sz="2800" spc="-20" dirty="0">
                <a:latin typeface="Calibri"/>
                <a:cs typeface="Calibri"/>
              </a:rPr>
              <a:t>to</a:t>
            </a:r>
            <a:r>
              <a:rPr sz="2800" spc="-5" dirty="0">
                <a:latin typeface="Calibri"/>
                <a:cs typeface="Calibri"/>
              </a:rPr>
              <a:t> </a:t>
            </a:r>
            <a:r>
              <a:rPr sz="2800" spc="-10" dirty="0">
                <a:latin typeface="Calibri"/>
                <a:cs typeface="Calibri"/>
              </a:rPr>
              <a:t>post-pruning</a:t>
            </a:r>
            <a:r>
              <a:rPr sz="2800" spc="45" dirty="0">
                <a:latin typeface="Calibri"/>
                <a:cs typeface="Calibri"/>
              </a:rPr>
              <a:t> </a:t>
            </a:r>
            <a:r>
              <a:rPr sz="2800" spc="-5" dirty="0">
                <a:latin typeface="Calibri"/>
                <a:cs typeface="Calibri"/>
              </a:rPr>
              <a:t>of</a:t>
            </a:r>
            <a:r>
              <a:rPr sz="2800" spc="-10" dirty="0">
                <a:latin typeface="Calibri"/>
                <a:cs typeface="Calibri"/>
              </a:rPr>
              <a:t> decision</a:t>
            </a:r>
            <a:r>
              <a:rPr sz="2800" spc="30" dirty="0">
                <a:latin typeface="Calibri"/>
                <a:cs typeface="Calibri"/>
              </a:rPr>
              <a:t> </a:t>
            </a:r>
            <a:r>
              <a:rPr sz="2800" spc="-10" dirty="0">
                <a:latin typeface="Calibri"/>
                <a:cs typeface="Calibri"/>
              </a:rPr>
              <a:t>trees</a:t>
            </a:r>
            <a:endParaRPr sz="2800" dirty="0">
              <a:latin typeface="Calibri"/>
              <a:cs typeface="Calibri"/>
            </a:endParaRPr>
          </a:p>
          <a:p>
            <a:pPr marL="756285" lvl="1" indent="-287020">
              <a:spcBef>
                <a:spcPts val="335"/>
              </a:spcBef>
              <a:buFont typeface="Arial MT"/>
              <a:buChar char="–"/>
              <a:tabLst>
                <a:tab pos="756920" algn="l"/>
              </a:tabLst>
            </a:pPr>
            <a:r>
              <a:rPr sz="2800" spc="-10" dirty="0">
                <a:latin typeface="Calibri"/>
                <a:cs typeface="Calibri"/>
              </a:rPr>
              <a:t>Reduced</a:t>
            </a:r>
            <a:r>
              <a:rPr sz="2800" spc="-5" dirty="0">
                <a:latin typeface="Calibri"/>
                <a:cs typeface="Calibri"/>
              </a:rPr>
              <a:t> </a:t>
            </a:r>
            <a:r>
              <a:rPr sz="2800" spc="-20" dirty="0">
                <a:latin typeface="Calibri"/>
                <a:cs typeface="Calibri"/>
              </a:rPr>
              <a:t>Error</a:t>
            </a:r>
            <a:r>
              <a:rPr sz="2800" spc="-10" dirty="0">
                <a:latin typeface="Calibri"/>
                <a:cs typeface="Calibri"/>
              </a:rPr>
              <a:t> Pruning:</a:t>
            </a:r>
            <a:endParaRPr sz="2800" dirty="0">
              <a:latin typeface="Calibri"/>
              <a:cs typeface="Calibri"/>
            </a:endParaRPr>
          </a:p>
          <a:p>
            <a:pPr marL="1224280" lvl="2" indent="-297815">
              <a:spcBef>
                <a:spcPts val="320"/>
              </a:spcBef>
              <a:buFont typeface="Arial MT"/>
              <a:buChar char="•"/>
              <a:tabLst>
                <a:tab pos="1224280" algn="l"/>
                <a:tab pos="1224915" algn="l"/>
              </a:tabLst>
            </a:pPr>
            <a:r>
              <a:rPr sz="2400" spc="-15" dirty="0">
                <a:latin typeface="Calibri"/>
                <a:cs typeface="Calibri"/>
              </a:rPr>
              <a:t>Remove </a:t>
            </a:r>
            <a:r>
              <a:rPr sz="2400" spc="-5" dirty="0">
                <a:latin typeface="Calibri"/>
                <a:cs typeface="Calibri"/>
              </a:rPr>
              <a:t>one of</a:t>
            </a:r>
            <a:r>
              <a:rPr sz="2400" spc="-1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conjuncts</a:t>
            </a:r>
            <a:r>
              <a:rPr sz="2400" spc="-5" dirty="0">
                <a:latin typeface="Calibri"/>
                <a:cs typeface="Calibri"/>
              </a:rPr>
              <a:t> </a:t>
            </a:r>
            <a:r>
              <a:rPr sz="2400" dirty="0">
                <a:latin typeface="Calibri"/>
                <a:cs typeface="Calibri"/>
              </a:rPr>
              <a:t>in</a:t>
            </a:r>
            <a:r>
              <a:rPr sz="2400" spc="-25"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rule</a:t>
            </a:r>
          </a:p>
          <a:p>
            <a:pPr marL="1155700" marR="5080" lvl="2" indent="-228600">
              <a:lnSpc>
                <a:spcPts val="2590"/>
              </a:lnSpc>
              <a:spcBef>
                <a:spcPts val="615"/>
              </a:spcBef>
              <a:buFont typeface="Arial MT"/>
              <a:buChar char="•"/>
              <a:tabLst>
                <a:tab pos="1224280" algn="l"/>
                <a:tab pos="1224915" algn="l"/>
              </a:tabLst>
            </a:pPr>
            <a:r>
              <a:rPr dirty="0"/>
              <a:t>	</a:t>
            </a:r>
            <a:r>
              <a:rPr sz="2400" spc="-10" dirty="0">
                <a:latin typeface="Calibri"/>
                <a:cs typeface="Calibri"/>
              </a:rPr>
              <a:t>Compare error</a:t>
            </a:r>
            <a:r>
              <a:rPr sz="2400" spc="-20" dirty="0">
                <a:latin typeface="Calibri"/>
                <a:cs typeface="Calibri"/>
              </a:rPr>
              <a:t> </a:t>
            </a:r>
            <a:r>
              <a:rPr sz="2400" spc="-25" dirty="0">
                <a:latin typeface="Calibri"/>
                <a:cs typeface="Calibri"/>
              </a:rPr>
              <a:t>rate</a:t>
            </a:r>
            <a:r>
              <a:rPr sz="2400" spc="-10" dirty="0">
                <a:latin typeface="Calibri"/>
                <a:cs typeface="Calibri"/>
              </a:rPr>
              <a:t> </a:t>
            </a:r>
            <a:r>
              <a:rPr sz="2400" spc="-5" dirty="0">
                <a:latin typeface="Calibri"/>
                <a:cs typeface="Calibri"/>
              </a:rPr>
              <a:t>on </a:t>
            </a:r>
            <a:r>
              <a:rPr sz="2400" spc="-10" dirty="0">
                <a:latin typeface="Calibri"/>
                <a:cs typeface="Calibri"/>
              </a:rPr>
              <a:t>validation</a:t>
            </a:r>
            <a:r>
              <a:rPr sz="2400" spc="5" dirty="0">
                <a:latin typeface="Calibri"/>
                <a:cs typeface="Calibri"/>
              </a:rPr>
              <a:t> </a:t>
            </a:r>
            <a:r>
              <a:rPr sz="2400" spc="-5" dirty="0">
                <a:latin typeface="Calibri"/>
                <a:cs typeface="Calibri"/>
              </a:rPr>
              <a:t>set</a:t>
            </a:r>
            <a:r>
              <a:rPr sz="2400" spc="-10" dirty="0">
                <a:latin typeface="Calibri"/>
                <a:cs typeface="Calibri"/>
              </a:rPr>
              <a:t> </a:t>
            </a:r>
            <a:r>
              <a:rPr sz="2400" spc="-25" dirty="0">
                <a:latin typeface="Calibri"/>
                <a:cs typeface="Calibri"/>
              </a:rPr>
              <a:t>before</a:t>
            </a:r>
            <a:r>
              <a:rPr sz="2400" dirty="0">
                <a:latin typeface="Calibri"/>
                <a:cs typeface="Calibri"/>
              </a:rPr>
              <a:t> and</a:t>
            </a:r>
            <a:r>
              <a:rPr sz="2400" spc="-5" dirty="0">
                <a:latin typeface="Calibri"/>
                <a:cs typeface="Calibri"/>
              </a:rPr>
              <a:t> </a:t>
            </a:r>
            <a:r>
              <a:rPr sz="2400" spc="-10" dirty="0">
                <a:latin typeface="Calibri"/>
                <a:cs typeface="Calibri"/>
              </a:rPr>
              <a:t>after </a:t>
            </a:r>
            <a:r>
              <a:rPr sz="2400" spc="-525" dirty="0">
                <a:latin typeface="Calibri"/>
                <a:cs typeface="Calibri"/>
              </a:rPr>
              <a:t> </a:t>
            </a:r>
            <a:r>
              <a:rPr sz="2400" spc="-5" dirty="0">
                <a:latin typeface="Calibri"/>
                <a:cs typeface="Calibri"/>
              </a:rPr>
              <a:t>pruning</a:t>
            </a:r>
            <a:endParaRPr sz="2400" dirty="0">
              <a:latin typeface="Calibri"/>
              <a:cs typeface="Calibri"/>
            </a:endParaRPr>
          </a:p>
          <a:p>
            <a:pPr marL="1224280" lvl="2" indent="-297815">
              <a:spcBef>
                <a:spcPts val="254"/>
              </a:spcBef>
              <a:buFont typeface="Arial MT"/>
              <a:buChar char="•"/>
              <a:tabLst>
                <a:tab pos="1224280" algn="l"/>
                <a:tab pos="1224915" algn="l"/>
              </a:tabLst>
            </a:pPr>
            <a:r>
              <a:rPr sz="2400" dirty="0">
                <a:latin typeface="Calibri"/>
                <a:cs typeface="Calibri"/>
              </a:rPr>
              <a:t>If</a:t>
            </a:r>
            <a:r>
              <a:rPr sz="2400" spc="-20" dirty="0">
                <a:latin typeface="Calibri"/>
                <a:cs typeface="Calibri"/>
              </a:rPr>
              <a:t> </a:t>
            </a:r>
            <a:r>
              <a:rPr sz="2400" spc="-10" dirty="0">
                <a:latin typeface="Calibri"/>
                <a:cs typeface="Calibri"/>
              </a:rPr>
              <a:t>error</a:t>
            </a:r>
            <a:r>
              <a:rPr sz="2400" spc="-25" dirty="0">
                <a:latin typeface="Calibri"/>
                <a:cs typeface="Calibri"/>
              </a:rPr>
              <a:t> </a:t>
            </a:r>
            <a:r>
              <a:rPr sz="2400" spc="-10" dirty="0">
                <a:latin typeface="Calibri"/>
                <a:cs typeface="Calibri"/>
              </a:rPr>
              <a:t>improves, </a:t>
            </a:r>
            <a:r>
              <a:rPr sz="2400" spc="-5" dirty="0">
                <a:latin typeface="Calibri"/>
                <a:cs typeface="Calibri"/>
              </a:rPr>
              <a:t>prune </a:t>
            </a:r>
            <a:r>
              <a:rPr sz="2400" dirty="0">
                <a:latin typeface="Calibri"/>
                <a:cs typeface="Calibri"/>
              </a:rPr>
              <a:t>the</a:t>
            </a:r>
            <a:r>
              <a:rPr sz="2400" spc="-5" dirty="0">
                <a:latin typeface="Calibri"/>
                <a:cs typeface="Calibri"/>
              </a:rPr>
              <a:t> </a:t>
            </a:r>
            <a:r>
              <a:rPr sz="2400" spc="-10" dirty="0">
                <a:latin typeface="Calibri"/>
                <a:cs typeface="Calibri"/>
              </a:rPr>
              <a:t>conjunct</a:t>
            </a:r>
            <a:endParaRPr sz="24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29DC-F24F-F1C3-B470-542C26A2593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84741C7-E113-D667-FEEA-BFE91B6A3B7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97E9F96-B979-3D62-1BDB-CC98080E177B}"/>
              </a:ext>
            </a:extLst>
          </p:cNvPr>
          <p:cNvPicPr>
            <a:picLocks noChangeAspect="1"/>
          </p:cNvPicPr>
          <p:nvPr/>
        </p:nvPicPr>
        <p:blipFill>
          <a:blip r:embed="rId2"/>
          <a:stretch>
            <a:fillRect/>
          </a:stretch>
        </p:blipFill>
        <p:spPr>
          <a:xfrm>
            <a:off x="1040304" y="228600"/>
            <a:ext cx="10111391" cy="6858000"/>
          </a:xfrm>
          <a:prstGeom prst="rect">
            <a:avLst/>
          </a:prstGeom>
        </p:spPr>
      </p:pic>
    </p:spTree>
    <p:extLst>
      <p:ext uri="{BB962C8B-B14F-4D97-AF65-F5344CB8AC3E}">
        <p14:creationId xmlns:p14="http://schemas.microsoft.com/office/powerpoint/2010/main" val="3441419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373" y="461594"/>
            <a:ext cx="6222365" cy="629018"/>
          </a:xfrm>
          <a:prstGeom prst="rect">
            <a:avLst/>
          </a:prstGeom>
        </p:spPr>
        <p:txBody>
          <a:bodyPr vert="horz" wrap="square" lIns="0" tIns="13335" rIns="0" bIns="0" rtlCol="0">
            <a:spAutoFit/>
          </a:bodyPr>
          <a:lstStyle/>
          <a:p>
            <a:pPr marL="12700">
              <a:spcBef>
                <a:spcPts val="105"/>
              </a:spcBef>
            </a:pPr>
            <a:r>
              <a:rPr dirty="0"/>
              <a:t>Summary</a:t>
            </a:r>
            <a:r>
              <a:rPr spc="-30" dirty="0"/>
              <a:t> </a:t>
            </a:r>
            <a:r>
              <a:rPr dirty="0"/>
              <a:t>of</a:t>
            </a:r>
            <a:r>
              <a:rPr spc="-20" dirty="0"/>
              <a:t> </a:t>
            </a:r>
            <a:r>
              <a:rPr spc="-15" dirty="0"/>
              <a:t>Direct</a:t>
            </a:r>
            <a:r>
              <a:rPr spc="-5" dirty="0"/>
              <a:t> </a:t>
            </a:r>
            <a:r>
              <a:rPr dirty="0"/>
              <a:t>Method</a:t>
            </a:r>
          </a:p>
        </p:txBody>
      </p:sp>
      <p:sp>
        <p:nvSpPr>
          <p:cNvPr id="3" name="object 3"/>
          <p:cNvSpPr txBox="1"/>
          <p:nvPr/>
        </p:nvSpPr>
        <p:spPr>
          <a:xfrm>
            <a:off x="2059941" y="1607565"/>
            <a:ext cx="5017135" cy="5196840"/>
          </a:xfrm>
          <a:prstGeom prst="rect">
            <a:avLst/>
          </a:prstGeom>
        </p:spPr>
        <p:txBody>
          <a:bodyPr vert="horz" wrap="square" lIns="0" tIns="13335" rIns="0" bIns="0" rtlCol="0">
            <a:spAutoFit/>
          </a:bodyPr>
          <a:lstStyle/>
          <a:p>
            <a:pPr marL="355600" indent="-343535">
              <a:spcBef>
                <a:spcPts val="105"/>
              </a:spcBef>
              <a:buFont typeface="Arial MT"/>
              <a:buChar char="•"/>
              <a:tabLst>
                <a:tab pos="355600" algn="l"/>
                <a:tab pos="356235" algn="l"/>
              </a:tabLst>
            </a:pPr>
            <a:r>
              <a:rPr sz="3200" spc="-15" dirty="0">
                <a:latin typeface="Calibri"/>
                <a:cs typeface="Calibri"/>
              </a:rPr>
              <a:t>Grow</a:t>
            </a:r>
            <a:r>
              <a:rPr sz="3200" spc="-35" dirty="0">
                <a:latin typeface="Calibri"/>
                <a:cs typeface="Calibri"/>
              </a:rPr>
              <a:t> </a:t>
            </a:r>
            <a:r>
              <a:rPr sz="3200" dirty="0">
                <a:latin typeface="Calibri"/>
                <a:cs typeface="Calibri"/>
              </a:rPr>
              <a:t>a</a:t>
            </a:r>
            <a:r>
              <a:rPr sz="3200" spc="-15" dirty="0">
                <a:latin typeface="Calibri"/>
                <a:cs typeface="Calibri"/>
              </a:rPr>
              <a:t> </a:t>
            </a:r>
            <a:r>
              <a:rPr sz="3200" spc="-5" dirty="0">
                <a:latin typeface="Calibri"/>
                <a:cs typeface="Calibri"/>
              </a:rPr>
              <a:t>single</a:t>
            </a:r>
            <a:r>
              <a:rPr sz="3200" spc="-10" dirty="0">
                <a:latin typeface="Calibri"/>
                <a:cs typeface="Calibri"/>
              </a:rPr>
              <a:t> </a:t>
            </a:r>
            <a:r>
              <a:rPr sz="3200" dirty="0">
                <a:latin typeface="Calibri"/>
                <a:cs typeface="Calibri"/>
              </a:rPr>
              <a:t>rule</a:t>
            </a:r>
            <a:endParaRPr sz="3200">
              <a:latin typeface="Calibri"/>
              <a:cs typeface="Calibri"/>
            </a:endParaRPr>
          </a:p>
          <a:p>
            <a:pPr>
              <a:spcBef>
                <a:spcPts val="5"/>
              </a:spcBef>
              <a:buFont typeface="Arial MT"/>
              <a:buChar char="•"/>
            </a:pPr>
            <a:endParaRPr sz="4400">
              <a:latin typeface="Calibri"/>
              <a:cs typeface="Calibri"/>
            </a:endParaRPr>
          </a:p>
          <a:p>
            <a:pPr marL="355600" indent="-343535">
              <a:buFont typeface="Arial MT"/>
              <a:buChar char="•"/>
              <a:tabLst>
                <a:tab pos="355600" algn="l"/>
                <a:tab pos="356235" algn="l"/>
              </a:tabLst>
            </a:pPr>
            <a:r>
              <a:rPr sz="3200" spc="-20" dirty="0">
                <a:latin typeface="Calibri"/>
                <a:cs typeface="Calibri"/>
              </a:rPr>
              <a:t>Remove</a:t>
            </a:r>
            <a:r>
              <a:rPr sz="3200" spc="-35" dirty="0">
                <a:latin typeface="Calibri"/>
                <a:cs typeface="Calibri"/>
              </a:rPr>
              <a:t> </a:t>
            </a:r>
            <a:r>
              <a:rPr sz="3200" spc="-10" dirty="0">
                <a:latin typeface="Calibri"/>
                <a:cs typeface="Calibri"/>
              </a:rPr>
              <a:t>Instances</a:t>
            </a:r>
            <a:r>
              <a:rPr sz="3200" spc="-5" dirty="0">
                <a:latin typeface="Calibri"/>
                <a:cs typeface="Calibri"/>
              </a:rPr>
              <a:t> </a:t>
            </a:r>
            <a:r>
              <a:rPr sz="3200" spc="-15" dirty="0">
                <a:latin typeface="Calibri"/>
                <a:cs typeface="Calibri"/>
              </a:rPr>
              <a:t>from</a:t>
            </a:r>
            <a:r>
              <a:rPr sz="3200" spc="-20" dirty="0">
                <a:latin typeface="Calibri"/>
                <a:cs typeface="Calibri"/>
              </a:rPr>
              <a:t> </a:t>
            </a:r>
            <a:r>
              <a:rPr sz="3200" dirty="0">
                <a:latin typeface="Calibri"/>
                <a:cs typeface="Calibri"/>
              </a:rPr>
              <a:t>rule</a:t>
            </a:r>
            <a:endParaRPr sz="3200">
              <a:latin typeface="Calibri"/>
              <a:cs typeface="Calibri"/>
            </a:endParaRPr>
          </a:p>
          <a:p>
            <a:pPr>
              <a:spcBef>
                <a:spcPts val="5"/>
              </a:spcBef>
              <a:buFont typeface="Arial MT"/>
              <a:buChar char="•"/>
            </a:pPr>
            <a:endParaRPr sz="4400">
              <a:latin typeface="Calibri"/>
              <a:cs typeface="Calibri"/>
            </a:endParaRPr>
          </a:p>
          <a:p>
            <a:pPr marL="355600" indent="-343535">
              <a:buFont typeface="Arial MT"/>
              <a:buChar char="•"/>
              <a:tabLst>
                <a:tab pos="355600" algn="l"/>
                <a:tab pos="356235" algn="l"/>
              </a:tabLst>
            </a:pPr>
            <a:r>
              <a:rPr sz="3200" dirty="0">
                <a:latin typeface="Calibri"/>
                <a:cs typeface="Calibri"/>
              </a:rPr>
              <a:t>Prune</a:t>
            </a:r>
            <a:r>
              <a:rPr sz="3200" spc="-20" dirty="0">
                <a:latin typeface="Calibri"/>
                <a:cs typeface="Calibri"/>
              </a:rPr>
              <a:t> </a:t>
            </a:r>
            <a:r>
              <a:rPr sz="3200" dirty="0">
                <a:latin typeface="Calibri"/>
                <a:cs typeface="Calibri"/>
              </a:rPr>
              <a:t>the</a:t>
            </a:r>
            <a:r>
              <a:rPr sz="3200" spc="-10" dirty="0">
                <a:latin typeface="Calibri"/>
                <a:cs typeface="Calibri"/>
              </a:rPr>
              <a:t> </a:t>
            </a:r>
            <a:r>
              <a:rPr sz="3200" dirty="0">
                <a:latin typeface="Calibri"/>
                <a:cs typeface="Calibri"/>
              </a:rPr>
              <a:t>rule</a:t>
            </a:r>
            <a:r>
              <a:rPr sz="3200" spc="-10" dirty="0">
                <a:latin typeface="Calibri"/>
                <a:cs typeface="Calibri"/>
              </a:rPr>
              <a:t> </a:t>
            </a:r>
            <a:r>
              <a:rPr sz="3200" spc="-5" dirty="0">
                <a:latin typeface="Calibri"/>
                <a:cs typeface="Calibri"/>
              </a:rPr>
              <a:t>(if</a:t>
            </a:r>
            <a:r>
              <a:rPr sz="3200" spc="-15" dirty="0">
                <a:latin typeface="Calibri"/>
                <a:cs typeface="Calibri"/>
              </a:rPr>
              <a:t> </a:t>
            </a:r>
            <a:r>
              <a:rPr sz="3200" spc="-5" dirty="0">
                <a:latin typeface="Calibri"/>
                <a:cs typeface="Calibri"/>
              </a:rPr>
              <a:t>necessary)</a:t>
            </a:r>
            <a:endParaRPr sz="3200">
              <a:latin typeface="Calibri"/>
              <a:cs typeface="Calibri"/>
            </a:endParaRPr>
          </a:p>
          <a:p>
            <a:pPr>
              <a:spcBef>
                <a:spcPts val="10"/>
              </a:spcBef>
              <a:buFont typeface="Arial MT"/>
              <a:buChar char="•"/>
            </a:pPr>
            <a:endParaRPr sz="4400">
              <a:latin typeface="Calibri"/>
              <a:cs typeface="Calibri"/>
            </a:endParaRPr>
          </a:p>
          <a:p>
            <a:pPr marL="355600" indent="-343535">
              <a:buFont typeface="Arial MT"/>
              <a:buChar char="•"/>
              <a:tabLst>
                <a:tab pos="355600" algn="l"/>
                <a:tab pos="356235" algn="l"/>
              </a:tabLst>
            </a:pPr>
            <a:r>
              <a:rPr sz="3200" dirty="0">
                <a:latin typeface="Calibri"/>
                <a:cs typeface="Calibri"/>
              </a:rPr>
              <a:t>Add</a:t>
            </a:r>
            <a:r>
              <a:rPr sz="3200" spc="-5" dirty="0">
                <a:latin typeface="Calibri"/>
                <a:cs typeface="Calibri"/>
              </a:rPr>
              <a:t> </a:t>
            </a:r>
            <a:r>
              <a:rPr sz="3200" dirty="0">
                <a:latin typeface="Calibri"/>
                <a:cs typeface="Calibri"/>
              </a:rPr>
              <a:t>rule</a:t>
            </a:r>
            <a:r>
              <a:rPr sz="3200" spc="-15" dirty="0">
                <a:latin typeface="Calibri"/>
                <a:cs typeface="Calibri"/>
              </a:rPr>
              <a:t> </a:t>
            </a:r>
            <a:r>
              <a:rPr sz="3200" spc="-25" dirty="0">
                <a:latin typeface="Calibri"/>
                <a:cs typeface="Calibri"/>
              </a:rPr>
              <a:t>to</a:t>
            </a:r>
            <a:r>
              <a:rPr sz="3200" spc="-5" dirty="0">
                <a:latin typeface="Calibri"/>
                <a:cs typeface="Calibri"/>
              </a:rPr>
              <a:t> </a:t>
            </a:r>
            <a:r>
              <a:rPr sz="3200" spc="-15" dirty="0">
                <a:latin typeface="Calibri"/>
                <a:cs typeface="Calibri"/>
              </a:rPr>
              <a:t>Current</a:t>
            </a:r>
            <a:r>
              <a:rPr sz="3200" spc="-5" dirty="0">
                <a:latin typeface="Calibri"/>
                <a:cs typeface="Calibri"/>
              </a:rPr>
              <a:t> </a:t>
            </a:r>
            <a:r>
              <a:rPr sz="3200" dirty="0">
                <a:latin typeface="Calibri"/>
                <a:cs typeface="Calibri"/>
              </a:rPr>
              <a:t>Rule</a:t>
            </a:r>
            <a:r>
              <a:rPr sz="3200" spc="-10" dirty="0">
                <a:latin typeface="Calibri"/>
                <a:cs typeface="Calibri"/>
              </a:rPr>
              <a:t> </a:t>
            </a:r>
            <a:r>
              <a:rPr sz="3200" spc="-5" dirty="0">
                <a:latin typeface="Calibri"/>
                <a:cs typeface="Calibri"/>
              </a:rPr>
              <a:t>Set</a:t>
            </a:r>
            <a:endParaRPr sz="3200">
              <a:latin typeface="Calibri"/>
              <a:cs typeface="Calibri"/>
            </a:endParaRPr>
          </a:p>
          <a:p>
            <a:pPr>
              <a:spcBef>
                <a:spcPts val="5"/>
              </a:spcBef>
              <a:buFont typeface="Arial MT"/>
              <a:buChar char="•"/>
            </a:pPr>
            <a:endParaRPr sz="4400">
              <a:latin typeface="Calibri"/>
              <a:cs typeface="Calibri"/>
            </a:endParaRPr>
          </a:p>
          <a:p>
            <a:pPr marL="355600" indent="-343535">
              <a:buFont typeface="Arial MT"/>
              <a:buChar char="•"/>
              <a:tabLst>
                <a:tab pos="355600" algn="l"/>
                <a:tab pos="356235" algn="l"/>
              </a:tabLst>
            </a:pPr>
            <a:r>
              <a:rPr sz="3200" spc="-15" dirty="0">
                <a:latin typeface="Calibri"/>
                <a:cs typeface="Calibri"/>
              </a:rPr>
              <a:t>Repeat</a:t>
            </a:r>
            <a:endParaRPr sz="32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945" y="214706"/>
            <a:ext cx="11640108" cy="629018"/>
          </a:xfrm>
          <a:prstGeom prst="rect">
            <a:avLst/>
          </a:prstGeom>
        </p:spPr>
        <p:txBody>
          <a:bodyPr vert="horz" wrap="square" lIns="0" tIns="13335" rIns="0" bIns="0" rtlCol="0">
            <a:spAutoFit/>
          </a:bodyPr>
          <a:lstStyle/>
          <a:p>
            <a:pPr marL="13335">
              <a:spcBef>
                <a:spcPts val="105"/>
              </a:spcBef>
            </a:pPr>
            <a:r>
              <a:rPr spc="-15" dirty="0"/>
              <a:t>Direct</a:t>
            </a:r>
            <a:r>
              <a:rPr spc="-5" dirty="0"/>
              <a:t> Method: RIPPER</a:t>
            </a:r>
          </a:p>
        </p:txBody>
      </p:sp>
      <p:sp>
        <p:nvSpPr>
          <p:cNvPr id="3" name="object 3"/>
          <p:cNvSpPr txBox="1"/>
          <p:nvPr/>
        </p:nvSpPr>
        <p:spPr>
          <a:xfrm>
            <a:off x="2059940" y="1613661"/>
            <a:ext cx="7879080" cy="4167808"/>
          </a:xfrm>
          <a:prstGeom prst="rect">
            <a:avLst/>
          </a:prstGeom>
        </p:spPr>
        <p:txBody>
          <a:bodyPr vert="horz" wrap="square" lIns="0" tIns="12700" rIns="0" bIns="0" rtlCol="0">
            <a:spAutoFit/>
          </a:bodyPr>
          <a:lstStyle/>
          <a:p>
            <a:pPr marL="355600" marR="438150" indent="-343535">
              <a:spcBef>
                <a:spcPts val="100"/>
              </a:spcBef>
              <a:buFont typeface="Arial MT"/>
              <a:buChar char="•"/>
              <a:tabLst>
                <a:tab pos="355600" algn="l"/>
                <a:tab pos="356235" algn="l"/>
              </a:tabLst>
            </a:pPr>
            <a:r>
              <a:rPr sz="2400" spc="-15" dirty="0">
                <a:latin typeface="Calibri"/>
                <a:cs typeface="Calibri"/>
              </a:rPr>
              <a:t>For </a:t>
            </a:r>
            <a:r>
              <a:rPr sz="2400" spc="-5" dirty="0">
                <a:latin typeface="Calibri"/>
                <a:cs typeface="Calibri"/>
              </a:rPr>
              <a:t>2-class </a:t>
            </a:r>
            <a:r>
              <a:rPr sz="2400" spc="-10" dirty="0">
                <a:latin typeface="Calibri"/>
                <a:cs typeface="Calibri"/>
              </a:rPr>
              <a:t>problem, </a:t>
            </a:r>
            <a:r>
              <a:rPr sz="2400" dirty="0">
                <a:latin typeface="Calibri"/>
                <a:cs typeface="Calibri"/>
              </a:rPr>
              <a:t>choose </a:t>
            </a:r>
            <a:r>
              <a:rPr sz="2400" spc="-5" dirty="0">
                <a:latin typeface="Calibri"/>
                <a:cs typeface="Calibri"/>
              </a:rPr>
              <a:t>one of </a:t>
            </a:r>
            <a:r>
              <a:rPr sz="2400" dirty="0">
                <a:latin typeface="Calibri"/>
                <a:cs typeface="Calibri"/>
              </a:rPr>
              <a:t>the classes as </a:t>
            </a:r>
            <a:r>
              <a:rPr sz="2400" spc="-10" dirty="0">
                <a:latin typeface="Calibri"/>
                <a:cs typeface="Calibri"/>
              </a:rPr>
              <a:t>positive </a:t>
            </a:r>
            <a:r>
              <a:rPr sz="2400" spc="-530" dirty="0">
                <a:latin typeface="Calibri"/>
                <a:cs typeface="Calibri"/>
              </a:rPr>
              <a:t> </a:t>
            </a:r>
            <a:r>
              <a:rPr sz="2400" dirty="0">
                <a:latin typeface="Calibri"/>
                <a:cs typeface="Calibri"/>
              </a:rPr>
              <a:t>class,</a:t>
            </a:r>
            <a:r>
              <a:rPr sz="2400" spc="-25" dirty="0">
                <a:latin typeface="Calibri"/>
                <a:cs typeface="Calibri"/>
              </a:rPr>
              <a:t> </a:t>
            </a:r>
            <a:r>
              <a:rPr sz="2400" dirty="0">
                <a:latin typeface="Calibri"/>
                <a:cs typeface="Calibri"/>
              </a:rPr>
              <a:t>and the </a:t>
            </a:r>
            <a:r>
              <a:rPr sz="2400" spc="-5" dirty="0">
                <a:latin typeface="Calibri"/>
                <a:cs typeface="Calibri"/>
              </a:rPr>
              <a:t>other</a:t>
            </a:r>
            <a:r>
              <a:rPr sz="2400" spc="-15" dirty="0">
                <a:latin typeface="Calibri"/>
                <a:cs typeface="Calibri"/>
              </a:rPr>
              <a:t> </a:t>
            </a:r>
            <a:r>
              <a:rPr sz="2400" dirty="0">
                <a:latin typeface="Calibri"/>
                <a:cs typeface="Calibri"/>
              </a:rPr>
              <a:t>as </a:t>
            </a:r>
            <a:r>
              <a:rPr sz="2400" spc="-20" dirty="0">
                <a:latin typeface="Calibri"/>
                <a:cs typeface="Calibri"/>
              </a:rPr>
              <a:t>negative</a:t>
            </a:r>
            <a:r>
              <a:rPr sz="2400" dirty="0">
                <a:latin typeface="Calibri"/>
                <a:cs typeface="Calibri"/>
              </a:rPr>
              <a:t> class</a:t>
            </a:r>
            <a:endParaRPr sz="2400">
              <a:latin typeface="Calibri"/>
              <a:cs typeface="Calibri"/>
            </a:endParaRPr>
          </a:p>
          <a:p>
            <a:pPr marL="756285" lvl="1" indent="-287020">
              <a:spcBef>
                <a:spcPts val="580"/>
              </a:spcBef>
              <a:buFont typeface="Arial MT"/>
              <a:buChar char="–"/>
              <a:tabLst>
                <a:tab pos="756920" algn="l"/>
              </a:tabLst>
            </a:pPr>
            <a:r>
              <a:rPr sz="2400" spc="-5" dirty="0">
                <a:latin typeface="Calibri"/>
                <a:cs typeface="Calibri"/>
              </a:rPr>
              <a:t>Learn</a:t>
            </a:r>
            <a:r>
              <a:rPr sz="2400" spc="-15" dirty="0">
                <a:latin typeface="Calibri"/>
                <a:cs typeface="Calibri"/>
              </a:rPr>
              <a:t> </a:t>
            </a:r>
            <a:r>
              <a:rPr sz="2400" dirty="0">
                <a:latin typeface="Calibri"/>
                <a:cs typeface="Calibri"/>
              </a:rPr>
              <a:t>rules</a:t>
            </a:r>
            <a:r>
              <a:rPr sz="2400" spc="-20" dirty="0">
                <a:latin typeface="Calibri"/>
                <a:cs typeface="Calibri"/>
              </a:rPr>
              <a:t> for</a:t>
            </a:r>
            <a:r>
              <a:rPr sz="2400" spc="-15" dirty="0">
                <a:latin typeface="Calibri"/>
                <a:cs typeface="Calibri"/>
              </a:rPr>
              <a:t> </a:t>
            </a:r>
            <a:r>
              <a:rPr sz="2400" spc="-10" dirty="0">
                <a:latin typeface="Calibri"/>
                <a:cs typeface="Calibri"/>
              </a:rPr>
              <a:t>positive</a:t>
            </a:r>
            <a:r>
              <a:rPr sz="2400" spc="-15" dirty="0">
                <a:latin typeface="Calibri"/>
                <a:cs typeface="Calibri"/>
              </a:rPr>
              <a:t> </a:t>
            </a:r>
            <a:r>
              <a:rPr sz="2400" dirty="0">
                <a:latin typeface="Calibri"/>
                <a:cs typeface="Calibri"/>
              </a:rPr>
              <a:t>class</a:t>
            </a:r>
            <a:endParaRPr sz="2400">
              <a:latin typeface="Calibri"/>
              <a:cs typeface="Calibri"/>
            </a:endParaRPr>
          </a:p>
          <a:p>
            <a:pPr marL="756285" lvl="1" indent="-287020">
              <a:spcBef>
                <a:spcPts val="575"/>
              </a:spcBef>
              <a:buFont typeface="Arial MT"/>
              <a:buChar char="–"/>
              <a:tabLst>
                <a:tab pos="756920" algn="l"/>
              </a:tabLst>
            </a:pPr>
            <a:r>
              <a:rPr sz="2400" spc="-15" dirty="0">
                <a:latin typeface="Calibri"/>
                <a:cs typeface="Calibri"/>
              </a:rPr>
              <a:t>Negative</a:t>
            </a:r>
            <a:r>
              <a:rPr sz="2400" spc="-5" dirty="0">
                <a:latin typeface="Calibri"/>
                <a:cs typeface="Calibri"/>
              </a:rPr>
              <a:t> </a:t>
            </a:r>
            <a:r>
              <a:rPr sz="2400" dirty="0">
                <a:latin typeface="Calibri"/>
                <a:cs typeface="Calibri"/>
              </a:rPr>
              <a:t>class</a:t>
            </a:r>
            <a:r>
              <a:rPr sz="2400" spc="-20" dirty="0">
                <a:latin typeface="Calibri"/>
                <a:cs typeface="Calibri"/>
              </a:rPr>
              <a:t> </a:t>
            </a:r>
            <a:r>
              <a:rPr sz="2400" dirty="0">
                <a:latin typeface="Calibri"/>
                <a:cs typeface="Calibri"/>
              </a:rPr>
              <a:t>will</a:t>
            </a:r>
            <a:r>
              <a:rPr sz="2400" spc="-20" dirty="0">
                <a:latin typeface="Calibri"/>
                <a:cs typeface="Calibri"/>
              </a:rPr>
              <a:t> </a:t>
            </a:r>
            <a:r>
              <a:rPr sz="2400" spc="-5" dirty="0">
                <a:latin typeface="Calibri"/>
                <a:cs typeface="Calibri"/>
              </a:rPr>
              <a:t>be</a:t>
            </a:r>
            <a:r>
              <a:rPr sz="2400" spc="-10" dirty="0">
                <a:latin typeface="Calibri"/>
                <a:cs typeface="Calibri"/>
              </a:rPr>
              <a:t> </a:t>
            </a:r>
            <a:r>
              <a:rPr sz="2400" spc="-15" dirty="0">
                <a:latin typeface="Calibri"/>
                <a:cs typeface="Calibri"/>
              </a:rPr>
              <a:t>default</a:t>
            </a:r>
            <a:r>
              <a:rPr sz="2400" spc="5" dirty="0">
                <a:latin typeface="Calibri"/>
                <a:cs typeface="Calibri"/>
              </a:rPr>
              <a:t> </a:t>
            </a:r>
            <a:r>
              <a:rPr sz="2400" spc="-5" dirty="0">
                <a:latin typeface="Calibri"/>
                <a:cs typeface="Calibri"/>
              </a:rPr>
              <a:t>class</a:t>
            </a:r>
            <a:endParaRPr sz="2400">
              <a:latin typeface="Calibri"/>
              <a:cs typeface="Calibri"/>
            </a:endParaRPr>
          </a:p>
          <a:p>
            <a:pPr marL="355600" indent="-343535">
              <a:spcBef>
                <a:spcPts val="575"/>
              </a:spcBef>
              <a:buFont typeface="Arial MT"/>
              <a:buChar char="•"/>
              <a:tabLst>
                <a:tab pos="355600" algn="l"/>
                <a:tab pos="356235" algn="l"/>
              </a:tabLst>
            </a:pPr>
            <a:r>
              <a:rPr sz="2400" spc="-15" dirty="0">
                <a:latin typeface="Calibri"/>
                <a:cs typeface="Calibri"/>
              </a:rPr>
              <a:t>For</a:t>
            </a:r>
            <a:r>
              <a:rPr sz="2400" spc="-20" dirty="0">
                <a:latin typeface="Calibri"/>
                <a:cs typeface="Calibri"/>
              </a:rPr>
              <a:t> </a:t>
            </a:r>
            <a:r>
              <a:rPr sz="2400" spc="-5" dirty="0">
                <a:latin typeface="Calibri"/>
                <a:cs typeface="Calibri"/>
              </a:rPr>
              <a:t>multi-class</a:t>
            </a:r>
            <a:r>
              <a:rPr sz="2400" spc="-45" dirty="0">
                <a:latin typeface="Calibri"/>
                <a:cs typeface="Calibri"/>
              </a:rPr>
              <a:t> </a:t>
            </a:r>
            <a:r>
              <a:rPr sz="2400" spc="-10" dirty="0">
                <a:latin typeface="Calibri"/>
                <a:cs typeface="Calibri"/>
              </a:rPr>
              <a:t>problem</a:t>
            </a:r>
            <a:endParaRPr sz="2400">
              <a:latin typeface="Calibri"/>
              <a:cs typeface="Calibri"/>
            </a:endParaRPr>
          </a:p>
          <a:p>
            <a:pPr marL="756285" marR="5080" lvl="1" indent="-287020">
              <a:spcBef>
                <a:spcPts val="575"/>
              </a:spcBef>
              <a:buFont typeface="Arial MT"/>
              <a:buChar char="–"/>
              <a:tabLst>
                <a:tab pos="756920" algn="l"/>
              </a:tabLst>
            </a:pPr>
            <a:r>
              <a:rPr sz="2400" spc="-15" dirty="0">
                <a:latin typeface="Calibri"/>
                <a:cs typeface="Calibri"/>
              </a:rPr>
              <a:t>Order </a:t>
            </a:r>
            <a:r>
              <a:rPr sz="2400" dirty="0">
                <a:latin typeface="Calibri"/>
                <a:cs typeface="Calibri"/>
              </a:rPr>
              <a:t>the </a:t>
            </a:r>
            <a:r>
              <a:rPr sz="2400" spc="-5" dirty="0">
                <a:latin typeface="Calibri"/>
                <a:cs typeface="Calibri"/>
              </a:rPr>
              <a:t>classes </a:t>
            </a:r>
            <a:r>
              <a:rPr sz="2400" spc="-10" dirty="0">
                <a:latin typeface="Calibri"/>
                <a:cs typeface="Calibri"/>
              </a:rPr>
              <a:t>according </a:t>
            </a:r>
            <a:r>
              <a:rPr sz="2400" spc="-15" dirty="0">
                <a:latin typeface="Calibri"/>
                <a:cs typeface="Calibri"/>
              </a:rPr>
              <a:t>to </a:t>
            </a:r>
            <a:r>
              <a:rPr sz="2400" spc="-5" dirty="0">
                <a:latin typeface="Calibri"/>
                <a:cs typeface="Calibri"/>
              </a:rPr>
              <a:t>increasing </a:t>
            </a:r>
            <a:r>
              <a:rPr sz="2400" dirty="0">
                <a:latin typeface="Calibri"/>
                <a:cs typeface="Calibri"/>
              </a:rPr>
              <a:t>class </a:t>
            </a:r>
            <a:r>
              <a:rPr sz="2400" spc="-15" dirty="0">
                <a:latin typeface="Calibri"/>
                <a:cs typeface="Calibri"/>
              </a:rPr>
              <a:t>prevalence </a:t>
            </a:r>
            <a:r>
              <a:rPr sz="2400" spc="-530" dirty="0">
                <a:latin typeface="Calibri"/>
                <a:cs typeface="Calibri"/>
              </a:rPr>
              <a:t> </a:t>
            </a:r>
            <a:r>
              <a:rPr sz="2400" spc="-10" dirty="0">
                <a:latin typeface="Calibri"/>
                <a:cs typeface="Calibri"/>
              </a:rPr>
              <a:t>(fraction</a:t>
            </a:r>
            <a:r>
              <a:rPr sz="2400" spc="-35" dirty="0">
                <a:latin typeface="Calibri"/>
                <a:cs typeface="Calibri"/>
              </a:rPr>
              <a:t> </a:t>
            </a:r>
            <a:r>
              <a:rPr sz="2400" spc="-5" dirty="0">
                <a:latin typeface="Calibri"/>
                <a:cs typeface="Calibri"/>
              </a:rPr>
              <a:t>of</a:t>
            </a:r>
            <a:r>
              <a:rPr sz="2400" dirty="0">
                <a:latin typeface="Calibri"/>
                <a:cs typeface="Calibri"/>
              </a:rPr>
              <a:t> </a:t>
            </a:r>
            <a:r>
              <a:rPr sz="2400" spc="-10" dirty="0">
                <a:latin typeface="Calibri"/>
                <a:cs typeface="Calibri"/>
              </a:rPr>
              <a:t>instances</a:t>
            </a:r>
            <a:r>
              <a:rPr sz="2400" spc="-25" dirty="0">
                <a:latin typeface="Calibri"/>
                <a:cs typeface="Calibri"/>
              </a:rPr>
              <a:t> </a:t>
            </a:r>
            <a:r>
              <a:rPr sz="2400" spc="-10" dirty="0">
                <a:latin typeface="Calibri"/>
                <a:cs typeface="Calibri"/>
              </a:rPr>
              <a:t>that</a:t>
            </a:r>
            <a:r>
              <a:rPr sz="2400" spc="5" dirty="0">
                <a:latin typeface="Calibri"/>
                <a:cs typeface="Calibri"/>
              </a:rPr>
              <a:t> </a:t>
            </a:r>
            <a:r>
              <a:rPr sz="2400" spc="-5" dirty="0">
                <a:latin typeface="Calibri"/>
                <a:cs typeface="Calibri"/>
              </a:rPr>
              <a:t>belong</a:t>
            </a:r>
            <a:r>
              <a:rPr sz="2400" spc="-10" dirty="0">
                <a:latin typeface="Calibri"/>
                <a:cs typeface="Calibri"/>
              </a:rPr>
              <a:t> </a:t>
            </a:r>
            <a:r>
              <a:rPr sz="2400" spc="-15" dirty="0">
                <a:latin typeface="Calibri"/>
                <a:cs typeface="Calibri"/>
              </a:rPr>
              <a:t>to</a:t>
            </a:r>
            <a:r>
              <a:rPr sz="2400" spc="-20" dirty="0">
                <a:latin typeface="Calibri"/>
                <a:cs typeface="Calibri"/>
              </a:rPr>
              <a:t> </a:t>
            </a:r>
            <a:r>
              <a:rPr sz="2400" dirty="0">
                <a:latin typeface="Calibri"/>
                <a:cs typeface="Calibri"/>
              </a:rPr>
              <a:t>a</a:t>
            </a:r>
            <a:r>
              <a:rPr sz="2400" spc="-5" dirty="0">
                <a:latin typeface="Calibri"/>
                <a:cs typeface="Calibri"/>
              </a:rPr>
              <a:t> particular</a:t>
            </a:r>
            <a:r>
              <a:rPr sz="2400" spc="-20" dirty="0">
                <a:latin typeface="Calibri"/>
                <a:cs typeface="Calibri"/>
              </a:rPr>
              <a:t> </a:t>
            </a:r>
            <a:r>
              <a:rPr sz="2400" spc="-5" dirty="0">
                <a:latin typeface="Calibri"/>
                <a:cs typeface="Calibri"/>
              </a:rPr>
              <a:t>class)</a:t>
            </a:r>
            <a:endParaRPr sz="2400">
              <a:latin typeface="Calibri"/>
              <a:cs typeface="Calibri"/>
            </a:endParaRPr>
          </a:p>
          <a:p>
            <a:pPr marL="756285" marR="131445" lvl="1" indent="-287020">
              <a:spcBef>
                <a:spcPts val="580"/>
              </a:spcBef>
              <a:buFont typeface="Arial MT"/>
              <a:buChar char="–"/>
              <a:tabLst>
                <a:tab pos="756920" algn="l"/>
              </a:tabLst>
            </a:pPr>
            <a:r>
              <a:rPr sz="2400" spc="-5" dirty="0">
                <a:latin typeface="Calibri"/>
                <a:cs typeface="Calibri"/>
              </a:rPr>
              <a:t>Learn </a:t>
            </a:r>
            <a:r>
              <a:rPr sz="2400" dirty="0">
                <a:latin typeface="Calibri"/>
                <a:cs typeface="Calibri"/>
              </a:rPr>
              <a:t>the rule </a:t>
            </a:r>
            <a:r>
              <a:rPr sz="2400" spc="-5" dirty="0">
                <a:latin typeface="Calibri"/>
                <a:cs typeface="Calibri"/>
              </a:rPr>
              <a:t>set </a:t>
            </a:r>
            <a:r>
              <a:rPr sz="2400" spc="-20" dirty="0">
                <a:latin typeface="Calibri"/>
                <a:cs typeface="Calibri"/>
              </a:rPr>
              <a:t>for </a:t>
            </a:r>
            <a:r>
              <a:rPr sz="2400" spc="-5" dirty="0">
                <a:latin typeface="Calibri"/>
                <a:cs typeface="Calibri"/>
              </a:rPr>
              <a:t>smallest </a:t>
            </a:r>
            <a:r>
              <a:rPr sz="2400" dirty="0">
                <a:latin typeface="Calibri"/>
                <a:cs typeface="Calibri"/>
              </a:rPr>
              <a:t>class </a:t>
            </a:r>
            <a:r>
              <a:rPr sz="2400" spc="-15" dirty="0">
                <a:latin typeface="Calibri"/>
                <a:cs typeface="Calibri"/>
              </a:rPr>
              <a:t>first, treat </a:t>
            </a:r>
            <a:r>
              <a:rPr sz="2400" dirty="0">
                <a:latin typeface="Calibri"/>
                <a:cs typeface="Calibri"/>
              </a:rPr>
              <a:t>the </a:t>
            </a:r>
            <a:r>
              <a:rPr sz="2400" spc="-15" dirty="0">
                <a:latin typeface="Calibri"/>
                <a:cs typeface="Calibri"/>
              </a:rPr>
              <a:t>rest </a:t>
            </a:r>
            <a:r>
              <a:rPr sz="2400" dirty="0">
                <a:latin typeface="Calibri"/>
                <a:cs typeface="Calibri"/>
              </a:rPr>
              <a:t>as </a:t>
            </a:r>
            <a:r>
              <a:rPr sz="2400" spc="-530" dirty="0">
                <a:latin typeface="Calibri"/>
                <a:cs typeface="Calibri"/>
              </a:rPr>
              <a:t> </a:t>
            </a:r>
            <a:r>
              <a:rPr sz="2400" spc="-15" dirty="0">
                <a:latin typeface="Calibri"/>
                <a:cs typeface="Calibri"/>
              </a:rPr>
              <a:t>negative</a:t>
            </a:r>
            <a:r>
              <a:rPr sz="2400" spc="-5" dirty="0">
                <a:latin typeface="Calibri"/>
                <a:cs typeface="Calibri"/>
              </a:rPr>
              <a:t> </a:t>
            </a:r>
            <a:r>
              <a:rPr sz="2400" dirty="0">
                <a:latin typeface="Calibri"/>
                <a:cs typeface="Calibri"/>
              </a:rPr>
              <a:t>class</a:t>
            </a:r>
            <a:endParaRPr sz="2400">
              <a:latin typeface="Calibri"/>
              <a:cs typeface="Calibri"/>
            </a:endParaRPr>
          </a:p>
          <a:p>
            <a:pPr marL="756285" lvl="1" indent="-287020">
              <a:spcBef>
                <a:spcPts val="575"/>
              </a:spcBef>
              <a:buFont typeface="Arial MT"/>
              <a:buChar char="–"/>
              <a:tabLst>
                <a:tab pos="756920" algn="l"/>
              </a:tabLst>
            </a:pPr>
            <a:r>
              <a:rPr sz="2400" spc="-10" dirty="0">
                <a:latin typeface="Calibri"/>
                <a:cs typeface="Calibri"/>
              </a:rPr>
              <a:t>Repeat</a:t>
            </a:r>
            <a:r>
              <a:rPr sz="2400" spc="-40" dirty="0">
                <a:latin typeface="Calibri"/>
                <a:cs typeface="Calibri"/>
              </a:rPr>
              <a:t> </a:t>
            </a:r>
            <a:r>
              <a:rPr sz="2400" dirty="0">
                <a:latin typeface="Calibri"/>
                <a:cs typeface="Calibri"/>
              </a:rPr>
              <a:t>with</a:t>
            </a:r>
            <a:r>
              <a:rPr sz="2400" spc="-5" dirty="0">
                <a:latin typeface="Calibri"/>
                <a:cs typeface="Calibri"/>
              </a:rPr>
              <a:t> </a:t>
            </a:r>
            <a:r>
              <a:rPr sz="2400" spc="-10" dirty="0">
                <a:latin typeface="Calibri"/>
                <a:cs typeface="Calibri"/>
              </a:rPr>
              <a:t>next</a:t>
            </a:r>
            <a:r>
              <a:rPr sz="2400" spc="-35" dirty="0">
                <a:latin typeface="Calibri"/>
                <a:cs typeface="Calibri"/>
              </a:rPr>
              <a:t> </a:t>
            </a:r>
            <a:r>
              <a:rPr sz="2400" spc="-10" dirty="0">
                <a:latin typeface="Calibri"/>
                <a:cs typeface="Calibri"/>
              </a:rPr>
              <a:t>smallest</a:t>
            </a:r>
            <a:r>
              <a:rPr sz="2400" spc="-20" dirty="0">
                <a:latin typeface="Calibri"/>
                <a:cs typeface="Calibri"/>
              </a:rPr>
              <a:t> </a:t>
            </a:r>
            <a:r>
              <a:rPr sz="2400" dirty="0">
                <a:latin typeface="Calibri"/>
                <a:cs typeface="Calibri"/>
              </a:rPr>
              <a:t>class</a:t>
            </a:r>
            <a:r>
              <a:rPr sz="2400" spc="-25" dirty="0">
                <a:latin typeface="Calibri"/>
                <a:cs typeface="Calibri"/>
              </a:rPr>
              <a:t> </a:t>
            </a:r>
            <a:r>
              <a:rPr sz="2400" dirty="0">
                <a:latin typeface="Calibri"/>
                <a:cs typeface="Calibri"/>
              </a:rPr>
              <a:t>as</a:t>
            </a:r>
            <a:r>
              <a:rPr sz="2400" spc="-10" dirty="0">
                <a:latin typeface="Calibri"/>
                <a:cs typeface="Calibri"/>
              </a:rPr>
              <a:t> positive</a:t>
            </a:r>
            <a:r>
              <a:rPr sz="2400" spc="-5" dirty="0">
                <a:latin typeface="Calibri"/>
                <a:cs typeface="Calibri"/>
              </a:rPr>
              <a:t> </a:t>
            </a:r>
            <a:r>
              <a:rPr sz="2400" dirty="0">
                <a:latin typeface="Calibri"/>
                <a:cs typeface="Calibri"/>
              </a:rPr>
              <a:t>class</a:t>
            </a:r>
            <a:endParaRPr sz="24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945" y="214706"/>
            <a:ext cx="11640108" cy="629018"/>
          </a:xfrm>
          <a:prstGeom prst="rect">
            <a:avLst/>
          </a:prstGeom>
        </p:spPr>
        <p:txBody>
          <a:bodyPr vert="horz" wrap="square" lIns="0" tIns="13335" rIns="0" bIns="0" rtlCol="0">
            <a:spAutoFit/>
          </a:bodyPr>
          <a:lstStyle/>
          <a:p>
            <a:pPr marL="13335">
              <a:spcBef>
                <a:spcPts val="105"/>
              </a:spcBef>
            </a:pPr>
            <a:r>
              <a:rPr spc="-15" dirty="0"/>
              <a:t>Direct</a:t>
            </a:r>
            <a:r>
              <a:rPr spc="-5" dirty="0"/>
              <a:t> Method: RIPPER</a:t>
            </a:r>
          </a:p>
        </p:txBody>
      </p:sp>
      <p:sp>
        <p:nvSpPr>
          <p:cNvPr id="3" name="object 3"/>
          <p:cNvSpPr txBox="1"/>
          <p:nvPr/>
        </p:nvSpPr>
        <p:spPr>
          <a:xfrm>
            <a:off x="2059940" y="1540471"/>
            <a:ext cx="7798434" cy="5117427"/>
          </a:xfrm>
          <a:prstGeom prst="rect">
            <a:avLst/>
          </a:prstGeom>
        </p:spPr>
        <p:txBody>
          <a:bodyPr vert="horz" wrap="square" lIns="0" tIns="48895" rIns="0" bIns="0" rtlCol="0">
            <a:spAutoFit/>
          </a:bodyPr>
          <a:lstStyle/>
          <a:p>
            <a:pPr marL="355600" indent="-343535">
              <a:spcBef>
                <a:spcPts val="385"/>
              </a:spcBef>
              <a:buFont typeface="Arial MT"/>
              <a:buChar char="•"/>
              <a:tabLst>
                <a:tab pos="355600" algn="l"/>
                <a:tab pos="356235" algn="l"/>
              </a:tabLst>
            </a:pPr>
            <a:r>
              <a:rPr sz="2400" spc="-10" dirty="0">
                <a:latin typeface="Calibri"/>
                <a:cs typeface="Calibri"/>
              </a:rPr>
              <a:t>Growing</a:t>
            </a:r>
            <a:r>
              <a:rPr sz="2400" spc="-45"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rule:</a:t>
            </a:r>
          </a:p>
          <a:p>
            <a:pPr marL="756285" lvl="1" indent="-287020">
              <a:spcBef>
                <a:spcPts val="295"/>
              </a:spcBef>
              <a:buFont typeface="Arial MT"/>
              <a:buChar char="–"/>
              <a:tabLst>
                <a:tab pos="756920" algn="l"/>
              </a:tabLst>
            </a:pPr>
            <a:r>
              <a:rPr sz="2400" spc="-10" dirty="0">
                <a:latin typeface="Calibri"/>
                <a:cs typeface="Calibri"/>
              </a:rPr>
              <a:t>Start</a:t>
            </a:r>
            <a:r>
              <a:rPr sz="2400" spc="-35" dirty="0">
                <a:latin typeface="Calibri"/>
                <a:cs typeface="Calibri"/>
              </a:rPr>
              <a:t> </a:t>
            </a:r>
            <a:r>
              <a:rPr sz="2400" spc="-15" dirty="0">
                <a:latin typeface="Calibri"/>
                <a:cs typeface="Calibri"/>
              </a:rPr>
              <a:t>from</a:t>
            </a:r>
            <a:r>
              <a:rPr sz="2400" spc="-35" dirty="0">
                <a:latin typeface="Calibri"/>
                <a:cs typeface="Calibri"/>
              </a:rPr>
              <a:t> </a:t>
            </a:r>
            <a:r>
              <a:rPr sz="2400" spc="-5" dirty="0">
                <a:latin typeface="Calibri"/>
                <a:cs typeface="Calibri"/>
              </a:rPr>
              <a:t>empty</a:t>
            </a:r>
            <a:r>
              <a:rPr sz="2400" spc="-25" dirty="0">
                <a:latin typeface="Calibri"/>
                <a:cs typeface="Calibri"/>
              </a:rPr>
              <a:t> </a:t>
            </a:r>
            <a:r>
              <a:rPr sz="2400" dirty="0">
                <a:latin typeface="Calibri"/>
                <a:cs typeface="Calibri"/>
              </a:rPr>
              <a:t>rule</a:t>
            </a:r>
          </a:p>
          <a:p>
            <a:pPr marL="756285" marR="5080" lvl="1" indent="-287020">
              <a:lnSpc>
                <a:spcPts val="2590"/>
              </a:lnSpc>
              <a:spcBef>
                <a:spcPts val="615"/>
              </a:spcBef>
              <a:buFont typeface="Arial MT"/>
              <a:buChar char="–"/>
              <a:tabLst>
                <a:tab pos="756920" algn="l"/>
              </a:tabLst>
            </a:pPr>
            <a:r>
              <a:rPr sz="2400" dirty="0">
                <a:latin typeface="Calibri"/>
                <a:cs typeface="Calibri"/>
              </a:rPr>
              <a:t>Add </a:t>
            </a:r>
            <a:r>
              <a:rPr sz="2400" spc="-10" dirty="0">
                <a:latin typeface="Calibri"/>
                <a:cs typeface="Calibri"/>
              </a:rPr>
              <a:t>conjuncts </a:t>
            </a:r>
            <a:r>
              <a:rPr sz="2400" dirty="0">
                <a:latin typeface="Calibri"/>
                <a:cs typeface="Calibri"/>
              </a:rPr>
              <a:t>as long as </a:t>
            </a:r>
            <a:r>
              <a:rPr sz="2400" spc="-5" dirty="0">
                <a:latin typeface="Calibri"/>
                <a:cs typeface="Calibri"/>
              </a:rPr>
              <a:t>they </a:t>
            </a:r>
            <a:r>
              <a:rPr sz="2400" spc="-15" dirty="0">
                <a:latin typeface="Calibri"/>
                <a:cs typeface="Calibri"/>
              </a:rPr>
              <a:t>improve </a:t>
            </a:r>
            <a:r>
              <a:rPr sz="2400" spc="-60" dirty="0">
                <a:latin typeface="Calibri"/>
                <a:cs typeface="Calibri"/>
              </a:rPr>
              <a:t>FOIL’s </a:t>
            </a:r>
            <a:r>
              <a:rPr sz="2400" spc="-10" dirty="0">
                <a:latin typeface="Calibri"/>
                <a:cs typeface="Calibri"/>
              </a:rPr>
              <a:t>information </a:t>
            </a:r>
            <a:r>
              <a:rPr sz="2400" spc="-530" dirty="0">
                <a:latin typeface="Calibri"/>
                <a:cs typeface="Calibri"/>
              </a:rPr>
              <a:t> </a:t>
            </a:r>
            <a:r>
              <a:rPr sz="2400" spc="-15" dirty="0">
                <a:latin typeface="Calibri"/>
                <a:cs typeface="Calibri"/>
              </a:rPr>
              <a:t>gain</a:t>
            </a:r>
            <a:endParaRPr sz="2400" dirty="0">
              <a:latin typeface="Calibri"/>
              <a:cs typeface="Calibri"/>
            </a:endParaRPr>
          </a:p>
          <a:p>
            <a:pPr marL="756285" lvl="1" indent="-287020">
              <a:spcBef>
                <a:spcPts val="250"/>
              </a:spcBef>
              <a:buFont typeface="Arial MT"/>
              <a:buChar char="–"/>
              <a:tabLst>
                <a:tab pos="756920" algn="l"/>
              </a:tabLst>
            </a:pPr>
            <a:r>
              <a:rPr sz="2400" spc="-10" dirty="0">
                <a:latin typeface="Calibri"/>
                <a:cs typeface="Calibri"/>
              </a:rPr>
              <a:t>Stop </a:t>
            </a:r>
            <a:r>
              <a:rPr sz="2400" spc="-5" dirty="0">
                <a:latin typeface="Calibri"/>
                <a:cs typeface="Calibri"/>
              </a:rPr>
              <a:t>when</a:t>
            </a:r>
            <a:r>
              <a:rPr sz="2400" spc="-15" dirty="0">
                <a:latin typeface="Calibri"/>
                <a:cs typeface="Calibri"/>
              </a:rPr>
              <a:t> </a:t>
            </a:r>
            <a:r>
              <a:rPr sz="2400" dirty="0">
                <a:latin typeface="Calibri"/>
                <a:cs typeface="Calibri"/>
              </a:rPr>
              <a:t>rule </a:t>
            </a:r>
            <a:r>
              <a:rPr sz="2400" spc="-5" dirty="0">
                <a:latin typeface="Calibri"/>
                <a:cs typeface="Calibri"/>
              </a:rPr>
              <a:t>no</a:t>
            </a:r>
            <a:r>
              <a:rPr sz="2400" spc="-10" dirty="0">
                <a:latin typeface="Calibri"/>
                <a:cs typeface="Calibri"/>
              </a:rPr>
              <a:t> longer</a:t>
            </a:r>
            <a:r>
              <a:rPr sz="2400" spc="-5" dirty="0">
                <a:latin typeface="Calibri"/>
                <a:cs typeface="Calibri"/>
              </a:rPr>
              <a:t> </a:t>
            </a:r>
            <a:r>
              <a:rPr sz="2400" spc="-20" dirty="0">
                <a:latin typeface="Calibri"/>
                <a:cs typeface="Calibri"/>
              </a:rPr>
              <a:t>covers</a:t>
            </a:r>
            <a:r>
              <a:rPr sz="2400" spc="-10" dirty="0">
                <a:latin typeface="Calibri"/>
                <a:cs typeface="Calibri"/>
              </a:rPr>
              <a:t> </a:t>
            </a:r>
            <a:r>
              <a:rPr sz="2400" spc="-15" dirty="0">
                <a:latin typeface="Calibri"/>
                <a:cs typeface="Calibri"/>
              </a:rPr>
              <a:t>negative</a:t>
            </a:r>
            <a:r>
              <a:rPr sz="2400" dirty="0">
                <a:latin typeface="Calibri"/>
                <a:cs typeface="Calibri"/>
              </a:rPr>
              <a:t> </a:t>
            </a:r>
            <a:r>
              <a:rPr sz="2400" spc="-10" dirty="0">
                <a:latin typeface="Calibri"/>
                <a:cs typeface="Calibri"/>
              </a:rPr>
              <a:t>examples</a:t>
            </a:r>
            <a:endParaRPr sz="2400" dirty="0">
              <a:latin typeface="Calibri"/>
              <a:cs typeface="Calibri"/>
            </a:endParaRPr>
          </a:p>
          <a:p>
            <a:pPr marL="756285" lvl="1" indent="-287020">
              <a:lnSpc>
                <a:spcPts val="2735"/>
              </a:lnSpc>
              <a:spcBef>
                <a:spcPts val="290"/>
              </a:spcBef>
              <a:buFont typeface="Arial MT"/>
              <a:buChar char="–"/>
              <a:tabLst>
                <a:tab pos="756920" algn="l"/>
              </a:tabLst>
            </a:pPr>
            <a:r>
              <a:rPr sz="2400" dirty="0">
                <a:latin typeface="Calibri"/>
                <a:cs typeface="Calibri"/>
              </a:rPr>
              <a:t>Prune</a:t>
            </a:r>
            <a:r>
              <a:rPr sz="2400" spc="-5" dirty="0">
                <a:latin typeface="Calibri"/>
                <a:cs typeface="Calibri"/>
              </a:rPr>
              <a:t> the</a:t>
            </a:r>
            <a:r>
              <a:rPr sz="2400" dirty="0">
                <a:latin typeface="Calibri"/>
                <a:cs typeface="Calibri"/>
              </a:rPr>
              <a:t> rule</a:t>
            </a:r>
            <a:r>
              <a:rPr sz="2400" spc="-10" dirty="0">
                <a:latin typeface="Calibri"/>
                <a:cs typeface="Calibri"/>
              </a:rPr>
              <a:t> </a:t>
            </a:r>
            <a:r>
              <a:rPr sz="2400" spc="-5" dirty="0">
                <a:latin typeface="Calibri"/>
                <a:cs typeface="Calibri"/>
              </a:rPr>
              <a:t>immediately</a:t>
            </a:r>
            <a:r>
              <a:rPr sz="2400" spc="-20" dirty="0">
                <a:latin typeface="Calibri"/>
                <a:cs typeface="Calibri"/>
              </a:rPr>
              <a:t> </a:t>
            </a:r>
            <a:r>
              <a:rPr sz="2400" spc="-5" dirty="0">
                <a:latin typeface="Calibri"/>
                <a:cs typeface="Calibri"/>
              </a:rPr>
              <a:t>using</a:t>
            </a:r>
            <a:r>
              <a:rPr sz="2400" spc="-15" dirty="0">
                <a:latin typeface="Calibri"/>
                <a:cs typeface="Calibri"/>
              </a:rPr>
              <a:t> </a:t>
            </a:r>
            <a:r>
              <a:rPr sz="2400" spc="-10" dirty="0">
                <a:latin typeface="Calibri"/>
                <a:cs typeface="Calibri"/>
              </a:rPr>
              <a:t>incremental</a:t>
            </a:r>
            <a:r>
              <a:rPr sz="2400" spc="-30" dirty="0">
                <a:latin typeface="Calibri"/>
                <a:cs typeface="Calibri"/>
              </a:rPr>
              <a:t> </a:t>
            </a:r>
            <a:r>
              <a:rPr sz="2400" spc="-5" dirty="0">
                <a:latin typeface="Calibri"/>
                <a:cs typeface="Calibri"/>
              </a:rPr>
              <a:t>reduced</a:t>
            </a:r>
            <a:endParaRPr sz="2400" dirty="0">
              <a:latin typeface="Calibri"/>
              <a:cs typeface="Calibri"/>
            </a:endParaRPr>
          </a:p>
          <a:p>
            <a:pPr marL="756285">
              <a:lnSpc>
                <a:spcPts val="2735"/>
              </a:lnSpc>
            </a:pPr>
            <a:r>
              <a:rPr sz="2400" spc="-10" dirty="0">
                <a:latin typeface="Calibri"/>
                <a:cs typeface="Calibri"/>
              </a:rPr>
              <a:t>error</a:t>
            </a:r>
            <a:r>
              <a:rPr sz="2400" spc="-55" dirty="0">
                <a:latin typeface="Calibri"/>
                <a:cs typeface="Calibri"/>
              </a:rPr>
              <a:t> </a:t>
            </a:r>
            <a:r>
              <a:rPr sz="2400" spc="-5" dirty="0">
                <a:latin typeface="Calibri"/>
                <a:cs typeface="Calibri"/>
              </a:rPr>
              <a:t>pruning</a:t>
            </a:r>
            <a:endParaRPr sz="2400" dirty="0">
              <a:latin typeface="Calibri"/>
              <a:cs typeface="Calibri"/>
            </a:endParaRPr>
          </a:p>
          <a:p>
            <a:pPr marL="756285" lvl="1" indent="-287020">
              <a:spcBef>
                <a:spcPts val="290"/>
              </a:spcBef>
              <a:buFont typeface="Arial MT"/>
              <a:buChar char="–"/>
              <a:tabLst>
                <a:tab pos="756920" algn="l"/>
                <a:tab pos="3584575" algn="l"/>
              </a:tabLst>
            </a:pPr>
            <a:r>
              <a:rPr sz="2400" spc="-10" dirty="0">
                <a:latin typeface="Calibri"/>
                <a:cs typeface="Calibri"/>
              </a:rPr>
              <a:t>Measure</a:t>
            </a:r>
            <a:r>
              <a:rPr sz="2400" spc="5" dirty="0">
                <a:latin typeface="Calibri"/>
                <a:cs typeface="Calibri"/>
              </a:rPr>
              <a:t> </a:t>
            </a:r>
            <a:r>
              <a:rPr sz="2400" spc="-20" dirty="0">
                <a:latin typeface="Calibri"/>
                <a:cs typeface="Calibri"/>
              </a:rPr>
              <a:t>for</a:t>
            </a:r>
            <a:r>
              <a:rPr sz="2400" dirty="0">
                <a:latin typeface="Calibri"/>
                <a:cs typeface="Calibri"/>
              </a:rPr>
              <a:t> </a:t>
            </a:r>
            <a:r>
              <a:rPr sz="2400" spc="-5" dirty="0">
                <a:latin typeface="Calibri"/>
                <a:cs typeface="Calibri"/>
              </a:rPr>
              <a:t>pruning:	</a:t>
            </a:r>
            <a:r>
              <a:rPr sz="2400" dirty="0">
                <a:latin typeface="Calibri"/>
                <a:cs typeface="Calibri"/>
              </a:rPr>
              <a:t>v</a:t>
            </a:r>
            <a:r>
              <a:rPr sz="2400" spc="-25"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(p-n)/(p+n)</a:t>
            </a:r>
            <a:endParaRPr sz="2400" dirty="0">
              <a:latin typeface="Calibri"/>
              <a:cs typeface="Calibri"/>
            </a:endParaRPr>
          </a:p>
          <a:p>
            <a:pPr marL="1212215" lvl="2" indent="-285750">
              <a:lnSpc>
                <a:spcPts val="2280"/>
              </a:lnSpc>
              <a:spcBef>
                <a:spcPts val="265"/>
              </a:spcBef>
              <a:buFont typeface="Arial MT"/>
              <a:buChar char="•"/>
              <a:tabLst>
                <a:tab pos="1212215" algn="l"/>
                <a:tab pos="1212850" algn="l"/>
              </a:tabLst>
            </a:pPr>
            <a:r>
              <a:rPr sz="2000" spc="-5" dirty="0">
                <a:latin typeface="Calibri"/>
                <a:cs typeface="Calibri"/>
              </a:rPr>
              <a:t>p: </a:t>
            </a:r>
            <a:r>
              <a:rPr sz="2000" dirty="0">
                <a:latin typeface="Calibri"/>
                <a:cs typeface="Calibri"/>
              </a:rPr>
              <a:t>number</a:t>
            </a:r>
            <a:r>
              <a:rPr sz="2000" spc="-15" dirty="0">
                <a:latin typeface="Calibri"/>
                <a:cs typeface="Calibri"/>
              </a:rPr>
              <a:t> </a:t>
            </a:r>
            <a:r>
              <a:rPr sz="2000" spc="-5" dirty="0">
                <a:latin typeface="Calibri"/>
                <a:cs typeface="Calibri"/>
              </a:rPr>
              <a:t>of</a:t>
            </a:r>
            <a:r>
              <a:rPr sz="2000" spc="-10" dirty="0">
                <a:latin typeface="Calibri"/>
                <a:cs typeface="Calibri"/>
              </a:rPr>
              <a:t> positive</a:t>
            </a:r>
            <a:r>
              <a:rPr sz="2000" spc="30" dirty="0">
                <a:latin typeface="Calibri"/>
                <a:cs typeface="Calibri"/>
              </a:rPr>
              <a:t> </a:t>
            </a:r>
            <a:r>
              <a:rPr sz="2000" spc="-10" dirty="0">
                <a:latin typeface="Calibri"/>
                <a:cs typeface="Calibri"/>
              </a:rPr>
              <a:t>examples</a:t>
            </a:r>
            <a:r>
              <a:rPr sz="2000" spc="10" dirty="0">
                <a:latin typeface="Calibri"/>
                <a:cs typeface="Calibri"/>
              </a:rPr>
              <a:t> </a:t>
            </a:r>
            <a:r>
              <a:rPr sz="2000" spc="-15" dirty="0">
                <a:latin typeface="Calibri"/>
                <a:cs typeface="Calibri"/>
              </a:rPr>
              <a:t>covered</a:t>
            </a:r>
            <a:r>
              <a:rPr sz="2000" dirty="0">
                <a:latin typeface="Calibri"/>
                <a:cs typeface="Calibri"/>
              </a:rPr>
              <a:t> </a:t>
            </a:r>
            <a:r>
              <a:rPr sz="2000" spc="-5" dirty="0">
                <a:latin typeface="Calibri"/>
                <a:cs typeface="Calibri"/>
              </a:rPr>
              <a:t>by</a:t>
            </a:r>
            <a:r>
              <a:rPr sz="2000" spc="-25"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rule</a:t>
            </a:r>
            <a:r>
              <a:rPr sz="2000" spc="5" dirty="0">
                <a:latin typeface="Calibri"/>
                <a:cs typeface="Calibri"/>
              </a:rPr>
              <a:t> </a:t>
            </a:r>
            <a:r>
              <a:rPr sz="2000" dirty="0">
                <a:latin typeface="Calibri"/>
                <a:cs typeface="Calibri"/>
              </a:rPr>
              <a:t>in</a:t>
            </a:r>
          </a:p>
          <a:p>
            <a:pPr marL="1612900">
              <a:lnSpc>
                <a:spcPts val="2280"/>
              </a:lnSpc>
            </a:pPr>
            <a:r>
              <a:rPr sz="2000" dirty="0">
                <a:latin typeface="Calibri"/>
                <a:cs typeface="Calibri"/>
              </a:rPr>
              <a:t>the</a:t>
            </a:r>
            <a:r>
              <a:rPr sz="2000" spc="-15" dirty="0">
                <a:latin typeface="Calibri"/>
                <a:cs typeface="Calibri"/>
              </a:rPr>
              <a:t> </a:t>
            </a:r>
            <a:r>
              <a:rPr sz="2000" spc="-10" dirty="0">
                <a:latin typeface="Calibri"/>
                <a:cs typeface="Calibri"/>
              </a:rPr>
              <a:t>validation</a:t>
            </a:r>
            <a:r>
              <a:rPr sz="2000" spc="-15" dirty="0">
                <a:latin typeface="Calibri"/>
                <a:cs typeface="Calibri"/>
              </a:rPr>
              <a:t> </a:t>
            </a:r>
            <a:r>
              <a:rPr sz="2000" spc="-5" dirty="0">
                <a:latin typeface="Calibri"/>
                <a:cs typeface="Calibri"/>
              </a:rPr>
              <a:t>set</a:t>
            </a:r>
            <a:endParaRPr sz="2000" dirty="0">
              <a:latin typeface="Calibri"/>
              <a:cs typeface="Calibri"/>
            </a:endParaRPr>
          </a:p>
          <a:p>
            <a:pPr marL="1612900" marR="965200" lvl="2" indent="-685800">
              <a:lnSpc>
                <a:spcPts val="2160"/>
              </a:lnSpc>
              <a:spcBef>
                <a:spcPts val="515"/>
              </a:spcBef>
              <a:buFont typeface="Arial MT"/>
              <a:buChar char="•"/>
              <a:tabLst>
                <a:tab pos="1212215" algn="l"/>
                <a:tab pos="1212850" algn="l"/>
              </a:tabLst>
            </a:pPr>
            <a:r>
              <a:rPr sz="2000" spc="-5" dirty="0">
                <a:latin typeface="Calibri"/>
                <a:cs typeface="Calibri"/>
              </a:rPr>
              <a:t>n: </a:t>
            </a:r>
            <a:r>
              <a:rPr sz="2000" dirty="0">
                <a:latin typeface="Calibri"/>
                <a:cs typeface="Calibri"/>
              </a:rPr>
              <a:t>number</a:t>
            </a:r>
            <a:r>
              <a:rPr sz="2000" spc="-15" dirty="0">
                <a:latin typeface="Calibri"/>
                <a:cs typeface="Calibri"/>
              </a:rPr>
              <a:t> </a:t>
            </a:r>
            <a:r>
              <a:rPr sz="2000" spc="-5" dirty="0">
                <a:latin typeface="Calibri"/>
                <a:cs typeface="Calibri"/>
              </a:rPr>
              <a:t>of</a:t>
            </a:r>
            <a:r>
              <a:rPr sz="2000" spc="-10" dirty="0">
                <a:latin typeface="Calibri"/>
                <a:cs typeface="Calibri"/>
              </a:rPr>
              <a:t> </a:t>
            </a:r>
            <a:r>
              <a:rPr sz="2000" spc="-15" dirty="0">
                <a:latin typeface="Calibri"/>
                <a:cs typeface="Calibri"/>
              </a:rPr>
              <a:t>negative</a:t>
            </a:r>
            <a:r>
              <a:rPr sz="2000" spc="10" dirty="0">
                <a:latin typeface="Calibri"/>
                <a:cs typeface="Calibri"/>
              </a:rPr>
              <a:t> </a:t>
            </a:r>
            <a:r>
              <a:rPr sz="2000" spc="-10" dirty="0">
                <a:latin typeface="Calibri"/>
                <a:cs typeface="Calibri"/>
              </a:rPr>
              <a:t>examples</a:t>
            </a:r>
            <a:r>
              <a:rPr sz="2000" spc="25" dirty="0">
                <a:latin typeface="Calibri"/>
                <a:cs typeface="Calibri"/>
              </a:rPr>
              <a:t> </a:t>
            </a:r>
            <a:r>
              <a:rPr sz="2000" spc="-15" dirty="0">
                <a:latin typeface="Calibri"/>
                <a:cs typeface="Calibri"/>
              </a:rPr>
              <a:t>covered</a:t>
            </a:r>
            <a:r>
              <a:rPr sz="2000" spc="-5" dirty="0">
                <a:latin typeface="Calibri"/>
                <a:cs typeface="Calibri"/>
              </a:rPr>
              <a:t> by</a:t>
            </a:r>
            <a:r>
              <a:rPr sz="2000" spc="-15" dirty="0">
                <a:latin typeface="Calibri"/>
                <a:cs typeface="Calibri"/>
              </a:rPr>
              <a:t> </a:t>
            </a:r>
            <a:r>
              <a:rPr sz="2000" dirty="0">
                <a:latin typeface="Calibri"/>
                <a:cs typeface="Calibri"/>
              </a:rPr>
              <a:t>the rule in </a:t>
            </a:r>
            <a:r>
              <a:rPr sz="2000" spc="-440" dirty="0">
                <a:latin typeface="Calibri"/>
                <a:cs typeface="Calibri"/>
              </a:rPr>
              <a:t> </a:t>
            </a:r>
            <a:r>
              <a:rPr sz="2000" dirty="0">
                <a:latin typeface="Calibri"/>
                <a:cs typeface="Calibri"/>
              </a:rPr>
              <a:t>the</a:t>
            </a:r>
            <a:r>
              <a:rPr sz="2000" spc="-5" dirty="0">
                <a:latin typeface="Calibri"/>
                <a:cs typeface="Calibri"/>
              </a:rPr>
              <a:t> validation</a:t>
            </a:r>
            <a:r>
              <a:rPr sz="2000" dirty="0">
                <a:latin typeface="Calibri"/>
                <a:cs typeface="Calibri"/>
              </a:rPr>
              <a:t> </a:t>
            </a:r>
            <a:r>
              <a:rPr sz="2000" spc="-5" dirty="0">
                <a:latin typeface="Calibri"/>
                <a:cs typeface="Calibri"/>
              </a:rPr>
              <a:t>set</a:t>
            </a:r>
            <a:endParaRPr sz="2000" dirty="0">
              <a:latin typeface="Calibri"/>
              <a:cs typeface="Calibri"/>
            </a:endParaRPr>
          </a:p>
          <a:p>
            <a:pPr marL="756285" marR="52705" lvl="1" indent="-287020">
              <a:lnSpc>
                <a:spcPts val="2590"/>
              </a:lnSpc>
              <a:spcBef>
                <a:spcPts val="555"/>
              </a:spcBef>
              <a:buFont typeface="Arial MT"/>
              <a:buChar char="–"/>
              <a:tabLst>
                <a:tab pos="756920" algn="l"/>
              </a:tabLst>
            </a:pPr>
            <a:r>
              <a:rPr sz="2400" dirty="0">
                <a:latin typeface="Calibri"/>
                <a:cs typeface="Calibri"/>
              </a:rPr>
              <a:t>Pruning </a:t>
            </a:r>
            <a:r>
              <a:rPr sz="2400" spc="-5" dirty="0">
                <a:latin typeface="Calibri"/>
                <a:cs typeface="Calibri"/>
              </a:rPr>
              <a:t>method: </a:t>
            </a:r>
            <a:r>
              <a:rPr sz="2400" spc="-10" dirty="0">
                <a:latin typeface="Calibri"/>
                <a:cs typeface="Calibri"/>
              </a:rPr>
              <a:t>delete </a:t>
            </a:r>
            <a:r>
              <a:rPr sz="2400" spc="-15" dirty="0">
                <a:latin typeface="Calibri"/>
                <a:cs typeface="Calibri"/>
              </a:rPr>
              <a:t>any </a:t>
            </a:r>
            <a:r>
              <a:rPr sz="2400" spc="-5" dirty="0">
                <a:latin typeface="Calibri"/>
                <a:cs typeface="Calibri"/>
              </a:rPr>
              <a:t>final sequence of </a:t>
            </a:r>
            <a:r>
              <a:rPr sz="2400" spc="-10" dirty="0">
                <a:latin typeface="Calibri"/>
                <a:cs typeface="Calibri"/>
              </a:rPr>
              <a:t>conditions </a:t>
            </a:r>
            <a:r>
              <a:rPr sz="2400" spc="-530" dirty="0">
                <a:latin typeface="Calibri"/>
                <a:cs typeface="Calibri"/>
              </a:rPr>
              <a:t> </a:t>
            </a:r>
            <a:r>
              <a:rPr sz="2400" spc="-10" dirty="0">
                <a:latin typeface="Calibri"/>
                <a:cs typeface="Calibri"/>
              </a:rPr>
              <a:t>that</a:t>
            </a:r>
            <a:r>
              <a:rPr sz="2400" spc="-25" dirty="0">
                <a:latin typeface="Calibri"/>
                <a:cs typeface="Calibri"/>
              </a:rPr>
              <a:t> </a:t>
            </a:r>
            <a:r>
              <a:rPr sz="2400" spc="-10" dirty="0">
                <a:latin typeface="Calibri"/>
                <a:cs typeface="Calibri"/>
              </a:rPr>
              <a:t>maximizes</a:t>
            </a:r>
            <a:r>
              <a:rPr sz="2400" spc="-25" dirty="0">
                <a:latin typeface="Calibri"/>
                <a:cs typeface="Calibri"/>
              </a:rPr>
              <a:t> </a:t>
            </a:r>
            <a:r>
              <a:rPr sz="2400" dirty="0">
                <a:latin typeface="Calibri"/>
                <a:cs typeface="Calibri"/>
              </a:rPr>
              <a:t>v</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945" y="214706"/>
            <a:ext cx="11640108" cy="629018"/>
          </a:xfrm>
          <a:prstGeom prst="rect">
            <a:avLst/>
          </a:prstGeom>
        </p:spPr>
        <p:txBody>
          <a:bodyPr vert="horz" wrap="square" lIns="0" tIns="13335" rIns="0" bIns="0" rtlCol="0">
            <a:spAutoFit/>
          </a:bodyPr>
          <a:lstStyle/>
          <a:p>
            <a:pPr marL="13335">
              <a:spcBef>
                <a:spcPts val="105"/>
              </a:spcBef>
            </a:pPr>
            <a:r>
              <a:rPr spc="-15" dirty="0"/>
              <a:t>Direct</a:t>
            </a:r>
            <a:r>
              <a:rPr spc="-5" dirty="0"/>
              <a:t> Method: RIPPER</a:t>
            </a:r>
          </a:p>
        </p:txBody>
      </p:sp>
      <p:sp>
        <p:nvSpPr>
          <p:cNvPr id="3" name="object 3"/>
          <p:cNvSpPr txBox="1"/>
          <p:nvPr/>
        </p:nvSpPr>
        <p:spPr>
          <a:xfrm>
            <a:off x="2059941" y="1506538"/>
            <a:ext cx="8023225" cy="4852035"/>
          </a:xfrm>
          <a:prstGeom prst="rect">
            <a:avLst/>
          </a:prstGeom>
        </p:spPr>
        <p:txBody>
          <a:bodyPr vert="horz" wrap="square" lIns="0" tIns="114300" rIns="0" bIns="0" rtlCol="0">
            <a:spAutoFit/>
          </a:bodyPr>
          <a:lstStyle/>
          <a:p>
            <a:pPr marL="355600" indent="-343535">
              <a:spcBef>
                <a:spcPts val="900"/>
              </a:spcBef>
              <a:buFont typeface="Arial MT"/>
              <a:buChar char="•"/>
              <a:tabLst>
                <a:tab pos="355600" algn="l"/>
                <a:tab pos="356235" algn="l"/>
              </a:tabLst>
            </a:pPr>
            <a:r>
              <a:rPr sz="3200" spc="-5" dirty="0">
                <a:latin typeface="Calibri"/>
                <a:cs typeface="Calibri"/>
              </a:rPr>
              <a:t>Building</a:t>
            </a:r>
            <a:r>
              <a:rPr sz="3200" spc="5" dirty="0">
                <a:latin typeface="Calibri"/>
                <a:cs typeface="Calibri"/>
              </a:rPr>
              <a:t> </a:t>
            </a:r>
            <a:r>
              <a:rPr sz="3200" dirty="0">
                <a:latin typeface="Calibri"/>
                <a:cs typeface="Calibri"/>
              </a:rPr>
              <a:t>a</a:t>
            </a:r>
            <a:r>
              <a:rPr sz="3200" spc="-10" dirty="0">
                <a:latin typeface="Calibri"/>
                <a:cs typeface="Calibri"/>
              </a:rPr>
              <a:t> </a:t>
            </a:r>
            <a:r>
              <a:rPr sz="3200" dirty="0">
                <a:latin typeface="Calibri"/>
                <a:cs typeface="Calibri"/>
              </a:rPr>
              <a:t>Rule</a:t>
            </a:r>
            <a:r>
              <a:rPr sz="3200" spc="-10" dirty="0">
                <a:latin typeface="Calibri"/>
                <a:cs typeface="Calibri"/>
              </a:rPr>
              <a:t> </a:t>
            </a:r>
            <a:r>
              <a:rPr sz="3200" spc="-5" dirty="0">
                <a:latin typeface="Calibri"/>
                <a:cs typeface="Calibri"/>
              </a:rPr>
              <a:t>Set:</a:t>
            </a:r>
            <a:endParaRPr sz="3200">
              <a:latin typeface="Calibri"/>
              <a:cs typeface="Calibri"/>
            </a:endParaRPr>
          </a:p>
          <a:p>
            <a:pPr marL="756285" lvl="1" indent="-287020">
              <a:spcBef>
                <a:spcPts val="690"/>
              </a:spcBef>
              <a:buFont typeface="Arial MT"/>
              <a:buChar char="–"/>
              <a:tabLst>
                <a:tab pos="756920" algn="l"/>
              </a:tabLst>
            </a:pPr>
            <a:r>
              <a:rPr sz="2800" spc="-5" dirty="0">
                <a:latin typeface="Calibri"/>
                <a:cs typeface="Calibri"/>
              </a:rPr>
              <a:t>Use </a:t>
            </a:r>
            <a:r>
              <a:rPr sz="2800" spc="-10" dirty="0">
                <a:latin typeface="Calibri"/>
                <a:cs typeface="Calibri"/>
              </a:rPr>
              <a:t>sequential</a:t>
            </a:r>
            <a:r>
              <a:rPr sz="2800" spc="15" dirty="0">
                <a:latin typeface="Calibri"/>
                <a:cs typeface="Calibri"/>
              </a:rPr>
              <a:t> </a:t>
            </a:r>
            <a:r>
              <a:rPr sz="2800" spc="-15" dirty="0">
                <a:latin typeface="Calibri"/>
                <a:cs typeface="Calibri"/>
              </a:rPr>
              <a:t>covering</a:t>
            </a:r>
            <a:r>
              <a:rPr sz="2800" spc="-10" dirty="0">
                <a:latin typeface="Calibri"/>
                <a:cs typeface="Calibri"/>
              </a:rPr>
              <a:t> algorithm</a:t>
            </a:r>
            <a:endParaRPr sz="2800">
              <a:latin typeface="Calibri"/>
              <a:cs typeface="Calibri"/>
            </a:endParaRPr>
          </a:p>
          <a:p>
            <a:pPr marL="1155700" marR="847090" lvl="2" indent="-228600">
              <a:spcBef>
                <a:spcPts val="605"/>
              </a:spcBef>
              <a:buFont typeface="Arial MT"/>
              <a:buChar char="•"/>
              <a:tabLst>
                <a:tab pos="1224280" algn="l"/>
                <a:tab pos="1224915" algn="l"/>
              </a:tabLst>
            </a:pPr>
            <a:r>
              <a:rPr dirty="0"/>
              <a:t>	</a:t>
            </a:r>
            <a:r>
              <a:rPr sz="2400" spc="-5" dirty="0">
                <a:latin typeface="Calibri"/>
                <a:cs typeface="Calibri"/>
              </a:rPr>
              <a:t>Finds </a:t>
            </a:r>
            <a:r>
              <a:rPr sz="2400" dirty="0">
                <a:latin typeface="Calibri"/>
                <a:cs typeface="Calibri"/>
              </a:rPr>
              <a:t>the </a:t>
            </a:r>
            <a:r>
              <a:rPr sz="2400" spc="-10" dirty="0">
                <a:latin typeface="Calibri"/>
                <a:cs typeface="Calibri"/>
              </a:rPr>
              <a:t>best </a:t>
            </a:r>
            <a:r>
              <a:rPr sz="2400" dirty="0">
                <a:latin typeface="Calibri"/>
                <a:cs typeface="Calibri"/>
              </a:rPr>
              <a:t>rule </a:t>
            </a:r>
            <a:r>
              <a:rPr sz="2400" spc="-10" dirty="0">
                <a:latin typeface="Calibri"/>
                <a:cs typeface="Calibri"/>
              </a:rPr>
              <a:t>that </a:t>
            </a:r>
            <a:r>
              <a:rPr sz="2400" spc="-20" dirty="0">
                <a:latin typeface="Calibri"/>
                <a:cs typeface="Calibri"/>
              </a:rPr>
              <a:t>covers </a:t>
            </a:r>
            <a:r>
              <a:rPr sz="2400" dirty="0">
                <a:latin typeface="Calibri"/>
                <a:cs typeface="Calibri"/>
              </a:rPr>
              <a:t>the </a:t>
            </a:r>
            <a:r>
              <a:rPr sz="2400" spc="-10" dirty="0">
                <a:latin typeface="Calibri"/>
                <a:cs typeface="Calibri"/>
              </a:rPr>
              <a:t>current set </a:t>
            </a:r>
            <a:r>
              <a:rPr sz="2400" spc="-5" dirty="0">
                <a:latin typeface="Calibri"/>
                <a:cs typeface="Calibri"/>
              </a:rPr>
              <a:t>of </a:t>
            </a:r>
            <a:r>
              <a:rPr sz="2400" spc="-530" dirty="0">
                <a:latin typeface="Calibri"/>
                <a:cs typeface="Calibri"/>
              </a:rPr>
              <a:t> </a:t>
            </a:r>
            <a:r>
              <a:rPr sz="2400" spc="-10" dirty="0">
                <a:latin typeface="Calibri"/>
                <a:cs typeface="Calibri"/>
              </a:rPr>
              <a:t>positive</a:t>
            </a:r>
            <a:r>
              <a:rPr sz="2400" spc="-5" dirty="0">
                <a:latin typeface="Calibri"/>
                <a:cs typeface="Calibri"/>
              </a:rPr>
              <a:t> </a:t>
            </a:r>
            <a:r>
              <a:rPr sz="2400" spc="-10" dirty="0">
                <a:latin typeface="Calibri"/>
                <a:cs typeface="Calibri"/>
              </a:rPr>
              <a:t>examples</a:t>
            </a:r>
            <a:endParaRPr sz="2400">
              <a:latin typeface="Calibri"/>
              <a:cs typeface="Calibri"/>
            </a:endParaRPr>
          </a:p>
          <a:p>
            <a:pPr marL="1224280" lvl="2" indent="-297815">
              <a:spcBef>
                <a:spcPts val="575"/>
              </a:spcBef>
              <a:buFont typeface="Arial MT"/>
              <a:buChar char="•"/>
              <a:tabLst>
                <a:tab pos="1224280" algn="l"/>
                <a:tab pos="1224915" algn="l"/>
              </a:tabLst>
            </a:pPr>
            <a:r>
              <a:rPr sz="2400" spc="-10" dirty="0">
                <a:latin typeface="Calibri"/>
                <a:cs typeface="Calibri"/>
              </a:rPr>
              <a:t>Eliminate</a:t>
            </a:r>
            <a:r>
              <a:rPr sz="2400" spc="-35" dirty="0">
                <a:latin typeface="Calibri"/>
                <a:cs typeface="Calibri"/>
              </a:rPr>
              <a:t> </a:t>
            </a:r>
            <a:r>
              <a:rPr sz="2400" spc="-5" dirty="0">
                <a:latin typeface="Calibri"/>
                <a:cs typeface="Calibri"/>
              </a:rPr>
              <a:t>both </a:t>
            </a:r>
            <a:r>
              <a:rPr sz="2400" spc="-10" dirty="0">
                <a:latin typeface="Calibri"/>
                <a:cs typeface="Calibri"/>
              </a:rPr>
              <a:t>positive</a:t>
            </a:r>
            <a:r>
              <a:rPr sz="2400" spc="-5" dirty="0">
                <a:latin typeface="Calibri"/>
                <a:cs typeface="Calibri"/>
              </a:rPr>
              <a:t> </a:t>
            </a:r>
            <a:r>
              <a:rPr sz="2400" dirty="0">
                <a:latin typeface="Calibri"/>
                <a:cs typeface="Calibri"/>
              </a:rPr>
              <a:t>and </a:t>
            </a:r>
            <a:r>
              <a:rPr sz="2400" spc="-15" dirty="0">
                <a:latin typeface="Calibri"/>
                <a:cs typeface="Calibri"/>
              </a:rPr>
              <a:t>negative</a:t>
            </a:r>
            <a:r>
              <a:rPr sz="2400" spc="-5" dirty="0">
                <a:latin typeface="Calibri"/>
                <a:cs typeface="Calibri"/>
              </a:rPr>
              <a:t> </a:t>
            </a:r>
            <a:r>
              <a:rPr sz="2400" spc="-10" dirty="0">
                <a:latin typeface="Calibri"/>
                <a:cs typeface="Calibri"/>
              </a:rPr>
              <a:t>examples</a:t>
            </a:r>
            <a:r>
              <a:rPr sz="2400" spc="-20" dirty="0">
                <a:latin typeface="Calibri"/>
                <a:cs typeface="Calibri"/>
              </a:rPr>
              <a:t> </a:t>
            </a:r>
            <a:r>
              <a:rPr sz="2400" spc="-15" dirty="0">
                <a:latin typeface="Calibri"/>
                <a:cs typeface="Calibri"/>
              </a:rPr>
              <a:t>covered</a:t>
            </a:r>
            <a:endParaRPr sz="2400">
              <a:latin typeface="Calibri"/>
              <a:cs typeface="Calibri"/>
            </a:endParaRPr>
          </a:p>
          <a:p>
            <a:pPr marL="1155700"/>
            <a:r>
              <a:rPr sz="2400" spc="-10" dirty="0">
                <a:latin typeface="Calibri"/>
                <a:cs typeface="Calibri"/>
              </a:rPr>
              <a:t>by</a:t>
            </a:r>
            <a:r>
              <a:rPr sz="2400" spc="-30"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rule</a:t>
            </a:r>
            <a:endParaRPr sz="2400">
              <a:latin typeface="Calibri"/>
              <a:cs typeface="Calibri"/>
            </a:endParaRPr>
          </a:p>
          <a:p>
            <a:pPr marL="756285" marR="89535" lvl="1" indent="-287020">
              <a:spcBef>
                <a:spcPts val="645"/>
              </a:spcBef>
              <a:buFont typeface="Arial MT"/>
              <a:buChar char="–"/>
              <a:tabLst>
                <a:tab pos="756920" algn="l"/>
              </a:tabLst>
            </a:pPr>
            <a:r>
              <a:rPr sz="2800" spc="-15" dirty="0">
                <a:latin typeface="Calibri"/>
                <a:cs typeface="Calibri"/>
              </a:rPr>
              <a:t>Each</a:t>
            </a:r>
            <a:r>
              <a:rPr sz="2800" spc="-5" dirty="0">
                <a:latin typeface="Calibri"/>
                <a:cs typeface="Calibri"/>
              </a:rPr>
              <a:t> time</a:t>
            </a:r>
            <a:r>
              <a:rPr sz="2800" spc="15" dirty="0">
                <a:latin typeface="Calibri"/>
                <a:cs typeface="Calibri"/>
              </a:rPr>
              <a:t> </a:t>
            </a:r>
            <a:r>
              <a:rPr sz="2800" spc="-5" dirty="0">
                <a:latin typeface="Calibri"/>
                <a:cs typeface="Calibri"/>
              </a:rPr>
              <a:t>a </a:t>
            </a:r>
            <a:r>
              <a:rPr sz="2800" spc="-10" dirty="0">
                <a:latin typeface="Calibri"/>
                <a:cs typeface="Calibri"/>
              </a:rPr>
              <a:t>rule</a:t>
            </a:r>
            <a:r>
              <a:rPr sz="2800" spc="5" dirty="0">
                <a:latin typeface="Calibri"/>
                <a:cs typeface="Calibri"/>
              </a:rPr>
              <a:t> </a:t>
            </a:r>
            <a:r>
              <a:rPr sz="2800" spc="-5" dirty="0">
                <a:latin typeface="Calibri"/>
                <a:cs typeface="Calibri"/>
              </a:rPr>
              <a:t>is</a:t>
            </a:r>
            <a:r>
              <a:rPr sz="2800" dirty="0">
                <a:latin typeface="Calibri"/>
                <a:cs typeface="Calibri"/>
              </a:rPr>
              <a:t> </a:t>
            </a:r>
            <a:r>
              <a:rPr sz="2800" spc="-5" dirty="0">
                <a:latin typeface="Calibri"/>
                <a:cs typeface="Calibri"/>
              </a:rPr>
              <a:t>added</a:t>
            </a:r>
            <a:r>
              <a:rPr sz="2800" spc="10" dirty="0">
                <a:latin typeface="Calibri"/>
                <a:cs typeface="Calibri"/>
              </a:rPr>
              <a:t> </a:t>
            </a:r>
            <a:r>
              <a:rPr sz="2800" spc="-20" dirty="0">
                <a:latin typeface="Calibri"/>
                <a:cs typeface="Calibri"/>
              </a:rPr>
              <a:t>to</a:t>
            </a:r>
            <a:r>
              <a:rPr sz="2800" dirty="0">
                <a:latin typeface="Calibri"/>
                <a:cs typeface="Calibri"/>
              </a:rPr>
              <a:t> </a:t>
            </a:r>
            <a:r>
              <a:rPr sz="2800" spc="-5" dirty="0">
                <a:latin typeface="Calibri"/>
                <a:cs typeface="Calibri"/>
              </a:rPr>
              <a:t>the</a:t>
            </a:r>
            <a:r>
              <a:rPr sz="2800" spc="10" dirty="0">
                <a:latin typeface="Calibri"/>
                <a:cs typeface="Calibri"/>
              </a:rPr>
              <a:t> </a:t>
            </a:r>
            <a:r>
              <a:rPr sz="2800" spc="-10" dirty="0">
                <a:latin typeface="Calibri"/>
                <a:cs typeface="Calibri"/>
              </a:rPr>
              <a:t>rule</a:t>
            </a:r>
            <a:r>
              <a:rPr sz="2800" spc="15" dirty="0">
                <a:latin typeface="Calibri"/>
                <a:cs typeface="Calibri"/>
              </a:rPr>
              <a:t> </a:t>
            </a:r>
            <a:r>
              <a:rPr sz="2800" spc="-10" dirty="0">
                <a:latin typeface="Calibri"/>
                <a:cs typeface="Calibri"/>
              </a:rPr>
              <a:t>set,</a:t>
            </a:r>
            <a:r>
              <a:rPr sz="2800" spc="-5" dirty="0">
                <a:latin typeface="Calibri"/>
                <a:cs typeface="Calibri"/>
              </a:rPr>
              <a:t> </a:t>
            </a:r>
            <a:r>
              <a:rPr sz="2800" spc="-15" dirty="0">
                <a:latin typeface="Calibri"/>
                <a:cs typeface="Calibri"/>
              </a:rPr>
              <a:t>compute </a:t>
            </a:r>
            <a:r>
              <a:rPr sz="2800" spc="-615" dirty="0">
                <a:latin typeface="Calibri"/>
                <a:cs typeface="Calibri"/>
              </a:rPr>
              <a:t> </a:t>
            </a:r>
            <a:r>
              <a:rPr sz="2800" spc="-5" dirty="0">
                <a:latin typeface="Calibri"/>
                <a:cs typeface="Calibri"/>
              </a:rPr>
              <a:t>the</a:t>
            </a:r>
            <a:r>
              <a:rPr sz="2800" spc="-10" dirty="0">
                <a:latin typeface="Calibri"/>
                <a:cs typeface="Calibri"/>
              </a:rPr>
              <a:t> new</a:t>
            </a:r>
            <a:r>
              <a:rPr sz="2800" dirty="0">
                <a:latin typeface="Calibri"/>
                <a:cs typeface="Calibri"/>
              </a:rPr>
              <a:t> </a:t>
            </a:r>
            <a:r>
              <a:rPr sz="2800" spc="-10" dirty="0">
                <a:latin typeface="Calibri"/>
                <a:cs typeface="Calibri"/>
              </a:rPr>
              <a:t>description</a:t>
            </a:r>
            <a:r>
              <a:rPr sz="2800" spc="40" dirty="0">
                <a:latin typeface="Calibri"/>
                <a:cs typeface="Calibri"/>
              </a:rPr>
              <a:t> </a:t>
            </a:r>
            <a:r>
              <a:rPr sz="2800" spc="-15" dirty="0">
                <a:latin typeface="Calibri"/>
                <a:cs typeface="Calibri"/>
              </a:rPr>
              <a:t>length</a:t>
            </a:r>
            <a:endParaRPr sz="2800">
              <a:latin typeface="Calibri"/>
              <a:cs typeface="Calibri"/>
            </a:endParaRPr>
          </a:p>
          <a:p>
            <a:pPr marL="1155700" marR="552450" lvl="2" indent="-228600">
              <a:spcBef>
                <a:spcPts val="605"/>
              </a:spcBef>
              <a:buFont typeface="Arial MT"/>
              <a:buChar char="•"/>
              <a:tabLst>
                <a:tab pos="1224280" algn="l"/>
                <a:tab pos="1224915" algn="l"/>
              </a:tabLst>
            </a:pPr>
            <a:r>
              <a:rPr dirty="0"/>
              <a:t>	</a:t>
            </a:r>
            <a:r>
              <a:rPr sz="2400" spc="-15" dirty="0">
                <a:latin typeface="Calibri"/>
                <a:cs typeface="Calibri"/>
              </a:rPr>
              <a:t>stop </a:t>
            </a:r>
            <a:r>
              <a:rPr sz="2400" dirty="0">
                <a:latin typeface="Calibri"/>
                <a:cs typeface="Calibri"/>
              </a:rPr>
              <a:t>adding </a:t>
            </a:r>
            <a:r>
              <a:rPr sz="2400" spc="-5" dirty="0">
                <a:latin typeface="Calibri"/>
                <a:cs typeface="Calibri"/>
              </a:rPr>
              <a:t>new </a:t>
            </a:r>
            <a:r>
              <a:rPr sz="2400" dirty="0">
                <a:latin typeface="Calibri"/>
                <a:cs typeface="Calibri"/>
              </a:rPr>
              <a:t>rules when the </a:t>
            </a:r>
            <a:r>
              <a:rPr sz="2400" spc="-5" dirty="0">
                <a:latin typeface="Calibri"/>
                <a:cs typeface="Calibri"/>
              </a:rPr>
              <a:t>new description </a:t>
            </a:r>
            <a:r>
              <a:rPr sz="2400" dirty="0">
                <a:latin typeface="Calibri"/>
                <a:cs typeface="Calibri"/>
              </a:rPr>
              <a:t> </a:t>
            </a:r>
            <a:r>
              <a:rPr sz="2400" spc="-10" dirty="0">
                <a:latin typeface="Calibri"/>
                <a:cs typeface="Calibri"/>
              </a:rPr>
              <a:t>length </a:t>
            </a:r>
            <a:r>
              <a:rPr sz="2400" dirty="0">
                <a:latin typeface="Calibri"/>
                <a:cs typeface="Calibri"/>
              </a:rPr>
              <a:t>is d </a:t>
            </a:r>
            <a:r>
              <a:rPr sz="2400" spc="-5" dirty="0">
                <a:latin typeface="Calibri"/>
                <a:cs typeface="Calibri"/>
              </a:rPr>
              <a:t>bits </a:t>
            </a:r>
            <a:r>
              <a:rPr sz="2400" spc="-10" dirty="0">
                <a:latin typeface="Calibri"/>
                <a:cs typeface="Calibri"/>
              </a:rPr>
              <a:t>longer </a:t>
            </a:r>
            <a:r>
              <a:rPr sz="2400" dirty="0">
                <a:latin typeface="Calibri"/>
                <a:cs typeface="Calibri"/>
              </a:rPr>
              <a:t>than the </a:t>
            </a:r>
            <a:r>
              <a:rPr sz="2400" spc="-10" dirty="0">
                <a:latin typeface="Calibri"/>
                <a:cs typeface="Calibri"/>
              </a:rPr>
              <a:t>smallest </a:t>
            </a:r>
            <a:r>
              <a:rPr sz="2400" spc="-5" dirty="0">
                <a:latin typeface="Calibri"/>
                <a:cs typeface="Calibri"/>
              </a:rPr>
              <a:t>description </a:t>
            </a:r>
            <a:r>
              <a:rPr sz="2400" spc="-530" dirty="0">
                <a:latin typeface="Calibri"/>
                <a:cs typeface="Calibri"/>
              </a:rPr>
              <a:t> </a:t>
            </a:r>
            <a:r>
              <a:rPr sz="2400" spc="-10" dirty="0">
                <a:latin typeface="Calibri"/>
                <a:cs typeface="Calibri"/>
              </a:rPr>
              <a:t>length</a:t>
            </a:r>
            <a:r>
              <a:rPr sz="2400" spc="-20" dirty="0">
                <a:latin typeface="Calibri"/>
                <a:cs typeface="Calibri"/>
              </a:rPr>
              <a:t> </a:t>
            </a:r>
            <a:r>
              <a:rPr sz="2400" spc="-10" dirty="0">
                <a:latin typeface="Calibri"/>
                <a:cs typeface="Calibri"/>
              </a:rPr>
              <a:t>obtained</a:t>
            </a:r>
            <a:r>
              <a:rPr sz="2400" spc="-5" dirty="0">
                <a:latin typeface="Calibri"/>
                <a:cs typeface="Calibri"/>
              </a:rPr>
              <a:t> so</a:t>
            </a:r>
            <a:r>
              <a:rPr sz="2400" spc="-15" dirty="0">
                <a:latin typeface="Calibri"/>
                <a:cs typeface="Calibri"/>
              </a:rPr>
              <a:t> </a:t>
            </a:r>
            <a:r>
              <a:rPr sz="2400" spc="-20" dirty="0">
                <a:latin typeface="Calibri"/>
                <a:cs typeface="Calibri"/>
              </a:rPr>
              <a:t>far</a:t>
            </a:r>
            <a:endParaRPr sz="24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945" y="214706"/>
            <a:ext cx="11640108" cy="629018"/>
          </a:xfrm>
          <a:prstGeom prst="rect">
            <a:avLst/>
          </a:prstGeom>
        </p:spPr>
        <p:txBody>
          <a:bodyPr vert="horz" wrap="square" lIns="0" tIns="13335" rIns="0" bIns="0" rtlCol="0">
            <a:spAutoFit/>
          </a:bodyPr>
          <a:lstStyle/>
          <a:p>
            <a:pPr marL="13335">
              <a:spcBef>
                <a:spcPts val="105"/>
              </a:spcBef>
            </a:pPr>
            <a:r>
              <a:rPr spc="-15" dirty="0"/>
              <a:t>Direct</a:t>
            </a:r>
            <a:r>
              <a:rPr spc="-5" dirty="0"/>
              <a:t> Method: RIPPER</a:t>
            </a:r>
          </a:p>
        </p:txBody>
      </p:sp>
      <p:sp>
        <p:nvSpPr>
          <p:cNvPr id="3" name="object 3"/>
          <p:cNvSpPr txBox="1"/>
          <p:nvPr/>
        </p:nvSpPr>
        <p:spPr>
          <a:xfrm>
            <a:off x="2059940" y="1506538"/>
            <a:ext cx="7735570" cy="4482465"/>
          </a:xfrm>
          <a:prstGeom prst="rect">
            <a:avLst/>
          </a:prstGeom>
        </p:spPr>
        <p:txBody>
          <a:bodyPr vert="horz" wrap="square" lIns="0" tIns="114300" rIns="0" bIns="0" rtlCol="0">
            <a:spAutoFit/>
          </a:bodyPr>
          <a:lstStyle/>
          <a:p>
            <a:pPr marL="355600" indent="-343535">
              <a:spcBef>
                <a:spcPts val="900"/>
              </a:spcBef>
              <a:buFont typeface="Arial MT"/>
              <a:buChar char="•"/>
              <a:tabLst>
                <a:tab pos="355600" algn="l"/>
                <a:tab pos="356235" algn="l"/>
              </a:tabLst>
            </a:pPr>
            <a:r>
              <a:rPr sz="3200" spc="-15" dirty="0">
                <a:latin typeface="Calibri"/>
                <a:cs typeface="Calibri"/>
              </a:rPr>
              <a:t>Optimize</a:t>
            </a:r>
            <a:r>
              <a:rPr sz="3200" spc="10" dirty="0">
                <a:latin typeface="Calibri"/>
                <a:cs typeface="Calibri"/>
              </a:rPr>
              <a:t> </a:t>
            </a:r>
            <a:r>
              <a:rPr sz="3200" dirty="0">
                <a:latin typeface="Calibri"/>
                <a:cs typeface="Calibri"/>
              </a:rPr>
              <a:t>the</a:t>
            </a:r>
            <a:r>
              <a:rPr sz="3200" spc="-25" dirty="0">
                <a:latin typeface="Calibri"/>
                <a:cs typeface="Calibri"/>
              </a:rPr>
              <a:t> </a:t>
            </a:r>
            <a:r>
              <a:rPr sz="3200" dirty="0">
                <a:latin typeface="Calibri"/>
                <a:cs typeface="Calibri"/>
              </a:rPr>
              <a:t>rule</a:t>
            </a:r>
            <a:r>
              <a:rPr sz="3200" spc="-15" dirty="0">
                <a:latin typeface="Calibri"/>
                <a:cs typeface="Calibri"/>
              </a:rPr>
              <a:t> </a:t>
            </a:r>
            <a:r>
              <a:rPr sz="3200" spc="-5" dirty="0">
                <a:latin typeface="Calibri"/>
                <a:cs typeface="Calibri"/>
              </a:rPr>
              <a:t>set:</a:t>
            </a:r>
            <a:endParaRPr sz="3200">
              <a:latin typeface="Calibri"/>
              <a:cs typeface="Calibri"/>
            </a:endParaRPr>
          </a:p>
          <a:p>
            <a:pPr marL="756285" lvl="1" indent="-287020">
              <a:spcBef>
                <a:spcPts val="690"/>
              </a:spcBef>
              <a:buFont typeface="Arial MT"/>
              <a:buChar char="–"/>
              <a:tabLst>
                <a:tab pos="756920" algn="l"/>
              </a:tabLst>
            </a:pPr>
            <a:r>
              <a:rPr sz="2800" spc="-20" dirty="0">
                <a:latin typeface="Calibri"/>
                <a:cs typeface="Calibri"/>
              </a:rPr>
              <a:t>For</a:t>
            </a:r>
            <a:r>
              <a:rPr sz="2800" spc="-10" dirty="0">
                <a:latin typeface="Calibri"/>
                <a:cs typeface="Calibri"/>
              </a:rPr>
              <a:t> </a:t>
            </a:r>
            <a:r>
              <a:rPr sz="2800" spc="-5" dirty="0">
                <a:latin typeface="Calibri"/>
                <a:cs typeface="Calibri"/>
              </a:rPr>
              <a:t>each </a:t>
            </a:r>
            <a:r>
              <a:rPr sz="2800" spc="-10" dirty="0">
                <a:latin typeface="Calibri"/>
                <a:cs typeface="Calibri"/>
              </a:rPr>
              <a:t>rule</a:t>
            </a:r>
            <a:r>
              <a:rPr sz="2800" spc="35" dirty="0">
                <a:latin typeface="Calibri"/>
                <a:cs typeface="Calibri"/>
              </a:rPr>
              <a:t> </a:t>
            </a:r>
            <a:r>
              <a:rPr sz="2800" i="1" spc="-5" dirty="0">
                <a:latin typeface="Calibri"/>
                <a:cs typeface="Calibri"/>
              </a:rPr>
              <a:t>r</a:t>
            </a:r>
            <a:r>
              <a:rPr sz="2800" i="1" dirty="0">
                <a:latin typeface="Calibri"/>
                <a:cs typeface="Calibri"/>
              </a:rPr>
              <a:t> </a:t>
            </a:r>
            <a:r>
              <a:rPr sz="2800" spc="-5" dirty="0">
                <a:latin typeface="Calibri"/>
                <a:cs typeface="Calibri"/>
              </a:rPr>
              <a:t>in</a:t>
            </a:r>
            <a:r>
              <a:rPr sz="2800" dirty="0">
                <a:latin typeface="Calibri"/>
                <a:cs typeface="Calibri"/>
              </a:rPr>
              <a:t> </a:t>
            </a:r>
            <a:r>
              <a:rPr sz="2800" spc="-5" dirty="0">
                <a:latin typeface="Calibri"/>
                <a:cs typeface="Calibri"/>
              </a:rPr>
              <a:t>the</a:t>
            </a:r>
            <a:r>
              <a:rPr sz="2800" spc="5" dirty="0">
                <a:latin typeface="Calibri"/>
                <a:cs typeface="Calibri"/>
              </a:rPr>
              <a:t> </a:t>
            </a:r>
            <a:r>
              <a:rPr sz="2800" spc="-10" dirty="0">
                <a:latin typeface="Calibri"/>
                <a:cs typeface="Calibri"/>
              </a:rPr>
              <a:t>rule</a:t>
            </a:r>
            <a:r>
              <a:rPr sz="2800" spc="10" dirty="0">
                <a:latin typeface="Calibri"/>
                <a:cs typeface="Calibri"/>
              </a:rPr>
              <a:t> </a:t>
            </a:r>
            <a:r>
              <a:rPr sz="2800" spc="-10" dirty="0">
                <a:latin typeface="Calibri"/>
                <a:cs typeface="Calibri"/>
              </a:rPr>
              <a:t>set</a:t>
            </a:r>
            <a:r>
              <a:rPr sz="2800" spc="5" dirty="0">
                <a:latin typeface="Calibri"/>
                <a:cs typeface="Calibri"/>
              </a:rPr>
              <a:t> </a:t>
            </a:r>
            <a:r>
              <a:rPr sz="2800" b="1" i="1" spc="-5" dirty="0">
                <a:latin typeface="Calibri"/>
                <a:cs typeface="Calibri"/>
              </a:rPr>
              <a:t>R</a:t>
            </a:r>
            <a:endParaRPr sz="2800">
              <a:latin typeface="Calibri"/>
              <a:cs typeface="Calibri"/>
            </a:endParaRPr>
          </a:p>
          <a:p>
            <a:pPr marL="1224280" lvl="2" indent="-297815">
              <a:spcBef>
                <a:spcPts val="605"/>
              </a:spcBef>
              <a:buFont typeface="Arial MT"/>
              <a:buChar char="•"/>
              <a:tabLst>
                <a:tab pos="1224280" algn="l"/>
                <a:tab pos="1224915" algn="l"/>
              </a:tabLst>
            </a:pPr>
            <a:r>
              <a:rPr sz="2400" spc="-5" dirty="0">
                <a:latin typeface="Calibri"/>
                <a:cs typeface="Calibri"/>
              </a:rPr>
              <a:t>Consider</a:t>
            </a:r>
            <a:r>
              <a:rPr sz="2400" spc="-25" dirty="0">
                <a:latin typeface="Calibri"/>
                <a:cs typeface="Calibri"/>
              </a:rPr>
              <a:t> </a:t>
            </a:r>
            <a:r>
              <a:rPr sz="2400" dirty="0">
                <a:latin typeface="Calibri"/>
                <a:cs typeface="Calibri"/>
              </a:rPr>
              <a:t>2</a:t>
            </a:r>
            <a:r>
              <a:rPr sz="2400" spc="-20" dirty="0">
                <a:latin typeface="Calibri"/>
                <a:cs typeface="Calibri"/>
              </a:rPr>
              <a:t> </a:t>
            </a:r>
            <a:r>
              <a:rPr sz="2400" spc="-10" dirty="0">
                <a:latin typeface="Calibri"/>
                <a:cs typeface="Calibri"/>
              </a:rPr>
              <a:t>alternative</a:t>
            </a:r>
            <a:r>
              <a:rPr sz="2400" spc="-15" dirty="0">
                <a:latin typeface="Calibri"/>
                <a:cs typeface="Calibri"/>
              </a:rPr>
              <a:t> </a:t>
            </a:r>
            <a:r>
              <a:rPr sz="2400" spc="-5" dirty="0">
                <a:latin typeface="Calibri"/>
                <a:cs typeface="Calibri"/>
              </a:rPr>
              <a:t>rules:</a:t>
            </a:r>
            <a:endParaRPr sz="2400">
              <a:latin typeface="Calibri"/>
              <a:cs typeface="Calibri"/>
            </a:endParaRPr>
          </a:p>
          <a:p>
            <a:pPr marL="1612900" lvl="3" indent="-229235">
              <a:spcBef>
                <a:spcPts val="505"/>
              </a:spcBef>
              <a:buFont typeface="Arial MT"/>
              <a:buChar char="–"/>
              <a:tabLst>
                <a:tab pos="1613535" algn="l"/>
              </a:tabLst>
            </a:pPr>
            <a:r>
              <a:rPr sz="2000" spc="-5" dirty="0">
                <a:latin typeface="Calibri"/>
                <a:cs typeface="Calibri"/>
              </a:rPr>
              <a:t>Replacement</a:t>
            </a:r>
            <a:r>
              <a:rPr sz="2000" spc="5" dirty="0">
                <a:latin typeface="Calibri"/>
                <a:cs typeface="Calibri"/>
              </a:rPr>
              <a:t> </a:t>
            </a:r>
            <a:r>
              <a:rPr sz="2000" dirty="0">
                <a:latin typeface="Calibri"/>
                <a:cs typeface="Calibri"/>
              </a:rPr>
              <a:t>rule</a:t>
            </a:r>
            <a:r>
              <a:rPr sz="2000" spc="-5" dirty="0">
                <a:latin typeface="Calibri"/>
                <a:cs typeface="Calibri"/>
              </a:rPr>
              <a:t> </a:t>
            </a:r>
            <a:r>
              <a:rPr sz="2000" dirty="0">
                <a:latin typeface="Calibri"/>
                <a:cs typeface="Calibri"/>
              </a:rPr>
              <a:t>(r*):</a:t>
            </a:r>
            <a:r>
              <a:rPr sz="2000" spc="-5" dirty="0">
                <a:latin typeface="Calibri"/>
                <a:cs typeface="Calibri"/>
              </a:rPr>
              <a:t> </a:t>
            </a:r>
            <a:r>
              <a:rPr sz="2000" spc="-15" dirty="0">
                <a:latin typeface="Calibri"/>
                <a:cs typeface="Calibri"/>
              </a:rPr>
              <a:t>grow </a:t>
            </a:r>
            <a:r>
              <a:rPr sz="2000" spc="-5" dirty="0">
                <a:latin typeface="Calibri"/>
                <a:cs typeface="Calibri"/>
              </a:rPr>
              <a:t>new</a:t>
            </a:r>
            <a:r>
              <a:rPr sz="2000" spc="-20" dirty="0">
                <a:latin typeface="Calibri"/>
                <a:cs typeface="Calibri"/>
              </a:rPr>
              <a:t> </a:t>
            </a:r>
            <a:r>
              <a:rPr sz="2000" dirty="0">
                <a:latin typeface="Calibri"/>
                <a:cs typeface="Calibri"/>
              </a:rPr>
              <a:t>rule</a:t>
            </a:r>
            <a:r>
              <a:rPr sz="2000" spc="-5" dirty="0">
                <a:latin typeface="Calibri"/>
                <a:cs typeface="Calibri"/>
              </a:rPr>
              <a:t> </a:t>
            </a:r>
            <a:r>
              <a:rPr sz="2000" spc="-15" dirty="0">
                <a:latin typeface="Calibri"/>
                <a:cs typeface="Calibri"/>
              </a:rPr>
              <a:t>from</a:t>
            </a:r>
            <a:r>
              <a:rPr sz="2000" spc="-10" dirty="0">
                <a:latin typeface="Calibri"/>
                <a:cs typeface="Calibri"/>
              </a:rPr>
              <a:t> </a:t>
            </a:r>
            <a:r>
              <a:rPr sz="2000" spc="-15" dirty="0">
                <a:latin typeface="Calibri"/>
                <a:cs typeface="Calibri"/>
              </a:rPr>
              <a:t>scratch</a:t>
            </a:r>
            <a:endParaRPr sz="2000">
              <a:latin typeface="Calibri"/>
              <a:cs typeface="Calibri"/>
            </a:endParaRPr>
          </a:p>
          <a:p>
            <a:pPr marL="1612900" lvl="3" indent="-229235">
              <a:spcBef>
                <a:spcPts val="484"/>
              </a:spcBef>
              <a:buFont typeface="Arial MT"/>
              <a:buChar char="–"/>
              <a:tabLst>
                <a:tab pos="1613535" algn="l"/>
              </a:tabLst>
            </a:pPr>
            <a:r>
              <a:rPr sz="2000" spc="-10" dirty="0">
                <a:latin typeface="Calibri"/>
                <a:cs typeface="Calibri"/>
              </a:rPr>
              <a:t>Revised</a:t>
            </a:r>
            <a:r>
              <a:rPr sz="2000" spc="10" dirty="0">
                <a:latin typeface="Calibri"/>
                <a:cs typeface="Calibri"/>
              </a:rPr>
              <a:t> rule(r’):</a:t>
            </a:r>
            <a:r>
              <a:rPr sz="2000" dirty="0">
                <a:latin typeface="Calibri"/>
                <a:cs typeface="Calibri"/>
              </a:rPr>
              <a:t> add</a:t>
            </a:r>
            <a:r>
              <a:rPr sz="2000" spc="-10" dirty="0">
                <a:latin typeface="Calibri"/>
                <a:cs typeface="Calibri"/>
              </a:rPr>
              <a:t> </a:t>
            </a:r>
            <a:r>
              <a:rPr sz="2000" spc="-5" dirty="0">
                <a:latin typeface="Calibri"/>
                <a:cs typeface="Calibri"/>
              </a:rPr>
              <a:t>conjuncts</a:t>
            </a:r>
            <a:r>
              <a:rPr sz="2000" spc="-40" dirty="0">
                <a:latin typeface="Calibri"/>
                <a:cs typeface="Calibri"/>
              </a:rPr>
              <a:t> </a:t>
            </a:r>
            <a:r>
              <a:rPr sz="2000" spc="-10" dirty="0">
                <a:latin typeface="Calibri"/>
                <a:cs typeface="Calibri"/>
              </a:rPr>
              <a:t>to</a:t>
            </a:r>
            <a:r>
              <a:rPr sz="2000" spc="-5" dirty="0">
                <a:latin typeface="Calibri"/>
                <a:cs typeface="Calibri"/>
              </a:rPr>
              <a:t> </a:t>
            </a:r>
            <a:r>
              <a:rPr sz="2000" spc="-10" dirty="0">
                <a:latin typeface="Calibri"/>
                <a:cs typeface="Calibri"/>
              </a:rPr>
              <a:t>extend</a:t>
            </a:r>
            <a:r>
              <a:rPr sz="2000" dirty="0">
                <a:latin typeface="Calibri"/>
                <a:cs typeface="Calibri"/>
              </a:rPr>
              <a:t> the</a:t>
            </a:r>
            <a:r>
              <a:rPr sz="2000" spc="-5" dirty="0">
                <a:latin typeface="Calibri"/>
                <a:cs typeface="Calibri"/>
              </a:rPr>
              <a:t> </a:t>
            </a:r>
            <a:r>
              <a:rPr sz="2000" dirty="0">
                <a:latin typeface="Calibri"/>
                <a:cs typeface="Calibri"/>
              </a:rPr>
              <a:t>rule </a:t>
            </a:r>
            <a:r>
              <a:rPr sz="2000" i="1" dirty="0">
                <a:latin typeface="Calibri"/>
                <a:cs typeface="Calibri"/>
              </a:rPr>
              <a:t>r</a:t>
            </a:r>
            <a:endParaRPr sz="2000">
              <a:latin typeface="Calibri"/>
              <a:cs typeface="Calibri"/>
            </a:endParaRPr>
          </a:p>
          <a:p>
            <a:pPr marL="1428115" marR="127635" lvl="2" indent="-501650">
              <a:spcBef>
                <a:spcPts val="545"/>
              </a:spcBef>
              <a:buFont typeface="Arial MT"/>
              <a:buChar char="•"/>
              <a:tabLst>
                <a:tab pos="1224280" algn="l"/>
                <a:tab pos="1224915" algn="l"/>
              </a:tabLst>
            </a:pPr>
            <a:r>
              <a:rPr sz="2400" spc="-10" dirty="0">
                <a:latin typeface="Calibri"/>
                <a:cs typeface="Calibri"/>
              </a:rPr>
              <a:t>Compare </a:t>
            </a:r>
            <a:r>
              <a:rPr sz="2400" dirty="0">
                <a:latin typeface="Calibri"/>
                <a:cs typeface="Calibri"/>
              </a:rPr>
              <a:t>the rule </a:t>
            </a:r>
            <a:r>
              <a:rPr sz="2400" spc="-10" dirty="0">
                <a:latin typeface="Calibri"/>
                <a:cs typeface="Calibri"/>
              </a:rPr>
              <a:t>set </a:t>
            </a:r>
            <a:r>
              <a:rPr sz="2400" spc="-20" dirty="0">
                <a:latin typeface="Calibri"/>
                <a:cs typeface="Calibri"/>
              </a:rPr>
              <a:t>for </a:t>
            </a:r>
            <a:r>
              <a:rPr sz="2400" i="1" dirty="0">
                <a:latin typeface="Calibri"/>
                <a:cs typeface="Calibri"/>
              </a:rPr>
              <a:t>r </a:t>
            </a:r>
            <a:r>
              <a:rPr sz="2400" spc="-15" dirty="0">
                <a:latin typeface="Calibri"/>
                <a:cs typeface="Calibri"/>
              </a:rPr>
              <a:t>against </a:t>
            </a:r>
            <a:r>
              <a:rPr sz="2400" dirty="0">
                <a:latin typeface="Calibri"/>
                <a:cs typeface="Calibri"/>
              </a:rPr>
              <a:t>the rule </a:t>
            </a:r>
            <a:r>
              <a:rPr sz="2400" spc="-5" dirty="0">
                <a:latin typeface="Calibri"/>
                <a:cs typeface="Calibri"/>
              </a:rPr>
              <a:t>set </a:t>
            </a:r>
            <a:r>
              <a:rPr sz="2400" spc="-20" dirty="0">
                <a:latin typeface="Calibri"/>
                <a:cs typeface="Calibri"/>
              </a:rPr>
              <a:t>for </a:t>
            </a:r>
            <a:r>
              <a:rPr sz="2400" dirty="0">
                <a:latin typeface="Calibri"/>
                <a:cs typeface="Calibri"/>
              </a:rPr>
              <a:t>r* </a:t>
            </a:r>
            <a:r>
              <a:rPr sz="2400" spc="-530" dirty="0">
                <a:latin typeface="Calibri"/>
                <a:cs typeface="Calibri"/>
              </a:rPr>
              <a:t> </a:t>
            </a:r>
            <a:r>
              <a:rPr sz="2400" dirty="0">
                <a:latin typeface="Calibri"/>
                <a:cs typeface="Calibri"/>
              </a:rPr>
              <a:t>and</a:t>
            </a:r>
            <a:r>
              <a:rPr sz="2400" spc="-10" dirty="0">
                <a:latin typeface="Calibri"/>
                <a:cs typeface="Calibri"/>
              </a:rPr>
              <a:t> </a:t>
            </a:r>
            <a:r>
              <a:rPr sz="2400" spc="50" dirty="0">
                <a:latin typeface="Calibri"/>
                <a:cs typeface="Calibri"/>
              </a:rPr>
              <a:t>r’</a:t>
            </a:r>
            <a:endParaRPr sz="2400">
              <a:latin typeface="Calibri"/>
              <a:cs typeface="Calibri"/>
            </a:endParaRPr>
          </a:p>
          <a:p>
            <a:pPr marL="1224280" lvl="2" indent="-297815">
              <a:spcBef>
                <a:spcPts val="575"/>
              </a:spcBef>
              <a:buFont typeface="Arial MT"/>
              <a:buChar char="•"/>
              <a:tabLst>
                <a:tab pos="1224280" algn="l"/>
                <a:tab pos="1224915" algn="l"/>
              </a:tabLst>
            </a:pPr>
            <a:r>
              <a:rPr sz="2400" spc="-5" dirty="0">
                <a:latin typeface="Calibri"/>
                <a:cs typeface="Calibri"/>
              </a:rPr>
              <a:t>Choose</a:t>
            </a:r>
            <a:r>
              <a:rPr sz="2400" spc="-15" dirty="0">
                <a:latin typeface="Calibri"/>
                <a:cs typeface="Calibri"/>
              </a:rPr>
              <a:t> </a:t>
            </a:r>
            <a:r>
              <a:rPr sz="2400" dirty="0">
                <a:latin typeface="Calibri"/>
                <a:cs typeface="Calibri"/>
              </a:rPr>
              <a:t>rule</a:t>
            </a:r>
            <a:r>
              <a:rPr sz="2400" spc="-20" dirty="0">
                <a:latin typeface="Calibri"/>
                <a:cs typeface="Calibri"/>
              </a:rPr>
              <a:t> </a:t>
            </a:r>
            <a:r>
              <a:rPr sz="2400" spc="-5" dirty="0">
                <a:latin typeface="Calibri"/>
                <a:cs typeface="Calibri"/>
              </a:rPr>
              <a:t>set</a:t>
            </a:r>
            <a:r>
              <a:rPr sz="2400" spc="-10" dirty="0">
                <a:latin typeface="Calibri"/>
                <a:cs typeface="Calibri"/>
              </a:rPr>
              <a:t> that</a:t>
            </a:r>
            <a:r>
              <a:rPr sz="2400" spc="-30" dirty="0">
                <a:latin typeface="Calibri"/>
                <a:cs typeface="Calibri"/>
              </a:rPr>
              <a:t> </a:t>
            </a:r>
            <a:r>
              <a:rPr sz="2400" spc="-5" dirty="0">
                <a:latin typeface="Calibri"/>
                <a:cs typeface="Calibri"/>
              </a:rPr>
              <a:t>minimizes</a:t>
            </a:r>
            <a:r>
              <a:rPr sz="2400" spc="-35" dirty="0">
                <a:latin typeface="Calibri"/>
                <a:cs typeface="Calibri"/>
              </a:rPr>
              <a:t> </a:t>
            </a:r>
            <a:r>
              <a:rPr sz="2400" dirty="0">
                <a:latin typeface="Calibri"/>
                <a:cs typeface="Calibri"/>
              </a:rPr>
              <a:t>MDL</a:t>
            </a:r>
            <a:r>
              <a:rPr sz="2400" spc="-15" dirty="0">
                <a:latin typeface="Calibri"/>
                <a:cs typeface="Calibri"/>
              </a:rPr>
              <a:t> </a:t>
            </a:r>
            <a:r>
              <a:rPr sz="2400" spc="-5" dirty="0">
                <a:latin typeface="Calibri"/>
                <a:cs typeface="Calibri"/>
              </a:rPr>
              <a:t>principle</a:t>
            </a:r>
            <a:endParaRPr sz="2400">
              <a:latin typeface="Calibri"/>
              <a:cs typeface="Calibri"/>
            </a:endParaRPr>
          </a:p>
          <a:p>
            <a:pPr marL="756285" marR="5080" lvl="1" indent="-287020">
              <a:spcBef>
                <a:spcPts val="650"/>
              </a:spcBef>
              <a:buFont typeface="Arial MT"/>
              <a:buChar char="–"/>
              <a:tabLst>
                <a:tab pos="756920" algn="l"/>
              </a:tabLst>
            </a:pPr>
            <a:r>
              <a:rPr sz="2800" spc="-15" dirty="0">
                <a:latin typeface="Calibri"/>
                <a:cs typeface="Calibri"/>
              </a:rPr>
              <a:t>Repeat</a:t>
            </a:r>
            <a:r>
              <a:rPr sz="2800" dirty="0">
                <a:latin typeface="Calibri"/>
                <a:cs typeface="Calibri"/>
              </a:rPr>
              <a:t> </a:t>
            </a:r>
            <a:r>
              <a:rPr sz="2800" spc="-10" dirty="0">
                <a:latin typeface="Calibri"/>
                <a:cs typeface="Calibri"/>
              </a:rPr>
              <a:t>rule</a:t>
            </a:r>
            <a:r>
              <a:rPr sz="2800" spc="20" dirty="0">
                <a:latin typeface="Calibri"/>
                <a:cs typeface="Calibri"/>
              </a:rPr>
              <a:t> </a:t>
            </a:r>
            <a:r>
              <a:rPr sz="2800" spc="-15" dirty="0">
                <a:latin typeface="Calibri"/>
                <a:cs typeface="Calibri"/>
              </a:rPr>
              <a:t>generation</a:t>
            </a:r>
            <a:r>
              <a:rPr sz="2800" dirty="0">
                <a:latin typeface="Calibri"/>
                <a:cs typeface="Calibri"/>
              </a:rPr>
              <a:t> </a:t>
            </a:r>
            <a:r>
              <a:rPr sz="2800" spc="-5" dirty="0">
                <a:latin typeface="Calibri"/>
                <a:cs typeface="Calibri"/>
              </a:rPr>
              <a:t>and</a:t>
            </a:r>
            <a:r>
              <a:rPr sz="2800" spc="15" dirty="0">
                <a:latin typeface="Calibri"/>
                <a:cs typeface="Calibri"/>
              </a:rPr>
              <a:t> </a:t>
            </a:r>
            <a:r>
              <a:rPr sz="2800" spc="-10" dirty="0">
                <a:latin typeface="Calibri"/>
                <a:cs typeface="Calibri"/>
              </a:rPr>
              <a:t>rule</a:t>
            </a:r>
            <a:r>
              <a:rPr sz="2800" spc="20" dirty="0">
                <a:latin typeface="Calibri"/>
                <a:cs typeface="Calibri"/>
              </a:rPr>
              <a:t> </a:t>
            </a:r>
            <a:r>
              <a:rPr sz="2800" spc="-15" dirty="0">
                <a:latin typeface="Calibri"/>
                <a:cs typeface="Calibri"/>
              </a:rPr>
              <a:t>optimization</a:t>
            </a:r>
            <a:r>
              <a:rPr sz="2800" spc="25" dirty="0">
                <a:latin typeface="Calibri"/>
                <a:cs typeface="Calibri"/>
              </a:rPr>
              <a:t> </a:t>
            </a:r>
            <a:r>
              <a:rPr sz="2800" spc="-30" dirty="0">
                <a:latin typeface="Calibri"/>
                <a:cs typeface="Calibri"/>
              </a:rPr>
              <a:t>for </a:t>
            </a:r>
            <a:r>
              <a:rPr sz="2800" spc="-620" dirty="0">
                <a:latin typeface="Calibri"/>
                <a:cs typeface="Calibri"/>
              </a:rPr>
              <a:t> </a:t>
            </a:r>
            <a:r>
              <a:rPr sz="2800" spc="-5" dirty="0">
                <a:latin typeface="Calibri"/>
                <a:cs typeface="Calibri"/>
              </a:rPr>
              <a:t>the</a:t>
            </a:r>
            <a:r>
              <a:rPr sz="2800" dirty="0">
                <a:latin typeface="Calibri"/>
                <a:cs typeface="Calibri"/>
              </a:rPr>
              <a:t> </a:t>
            </a:r>
            <a:r>
              <a:rPr sz="2800" spc="-10" dirty="0">
                <a:latin typeface="Calibri"/>
                <a:cs typeface="Calibri"/>
              </a:rPr>
              <a:t>remaining</a:t>
            </a:r>
            <a:r>
              <a:rPr sz="2800" spc="15" dirty="0">
                <a:latin typeface="Calibri"/>
                <a:cs typeface="Calibri"/>
              </a:rPr>
              <a:t> </a:t>
            </a:r>
            <a:r>
              <a:rPr sz="2800" spc="-10" dirty="0">
                <a:latin typeface="Calibri"/>
                <a:cs typeface="Calibri"/>
              </a:rPr>
              <a:t>positive</a:t>
            </a:r>
            <a:r>
              <a:rPr sz="2800" spc="25" dirty="0">
                <a:latin typeface="Calibri"/>
                <a:cs typeface="Calibri"/>
              </a:rPr>
              <a:t> </a:t>
            </a:r>
            <a:r>
              <a:rPr sz="2800" spc="-20" dirty="0">
                <a:latin typeface="Calibri"/>
                <a:cs typeface="Calibri"/>
              </a:rPr>
              <a:t>examples</a:t>
            </a:r>
            <a:endParaRPr sz="28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3183" y="461594"/>
            <a:ext cx="3947795" cy="629018"/>
          </a:xfrm>
          <a:prstGeom prst="rect">
            <a:avLst/>
          </a:prstGeom>
        </p:spPr>
        <p:txBody>
          <a:bodyPr vert="horz" wrap="square" lIns="0" tIns="13335" rIns="0" bIns="0" rtlCol="0">
            <a:spAutoFit/>
          </a:bodyPr>
          <a:lstStyle/>
          <a:p>
            <a:pPr marL="12700">
              <a:spcBef>
                <a:spcPts val="105"/>
              </a:spcBef>
            </a:pPr>
            <a:r>
              <a:rPr spc="-10" dirty="0"/>
              <a:t>Indirect</a:t>
            </a:r>
            <a:r>
              <a:rPr spc="-40" dirty="0"/>
              <a:t> </a:t>
            </a:r>
            <a:r>
              <a:rPr dirty="0"/>
              <a:t>Methods</a:t>
            </a:r>
          </a:p>
        </p:txBody>
      </p:sp>
      <p:grpSp>
        <p:nvGrpSpPr>
          <p:cNvPr id="3" name="object 3"/>
          <p:cNvGrpSpPr/>
          <p:nvPr/>
        </p:nvGrpSpPr>
        <p:grpSpPr>
          <a:xfrm>
            <a:off x="5310824" y="3659974"/>
            <a:ext cx="614680" cy="223520"/>
            <a:chOff x="3786824" y="3659974"/>
            <a:chExt cx="614680" cy="223520"/>
          </a:xfrm>
        </p:grpSpPr>
        <p:sp>
          <p:nvSpPr>
            <p:cNvPr id="4" name="object 4"/>
            <p:cNvSpPr/>
            <p:nvPr/>
          </p:nvSpPr>
          <p:spPr>
            <a:xfrm>
              <a:off x="3788077" y="3661227"/>
              <a:ext cx="612140" cy="220979"/>
            </a:xfrm>
            <a:custGeom>
              <a:avLst/>
              <a:gdLst/>
              <a:ahLst/>
              <a:cxnLst/>
              <a:rect l="l" t="t" r="r" b="b"/>
              <a:pathLst>
                <a:path w="612139" h="220979">
                  <a:moveTo>
                    <a:pt x="498649" y="0"/>
                  </a:moveTo>
                  <a:lnTo>
                    <a:pt x="498649" y="72813"/>
                  </a:lnTo>
                  <a:lnTo>
                    <a:pt x="0" y="72813"/>
                  </a:lnTo>
                  <a:lnTo>
                    <a:pt x="0" y="147845"/>
                  </a:lnTo>
                  <a:lnTo>
                    <a:pt x="498649" y="147845"/>
                  </a:lnTo>
                  <a:lnTo>
                    <a:pt x="498649" y="220553"/>
                  </a:lnTo>
                  <a:lnTo>
                    <a:pt x="611565" y="110329"/>
                  </a:lnTo>
                  <a:lnTo>
                    <a:pt x="498649" y="0"/>
                  </a:lnTo>
                  <a:close/>
                </a:path>
              </a:pathLst>
            </a:custGeom>
            <a:solidFill>
              <a:srgbClr val="FF0000"/>
            </a:solidFill>
          </p:spPr>
          <p:txBody>
            <a:bodyPr wrap="square" lIns="0" tIns="0" rIns="0" bIns="0" rtlCol="0"/>
            <a:lstStyle/>
            <a:p>
              <a:endParaRPr/>
            </a:p>
          </p:txBody>
        </p:sp>
        <p:sp>
          <p:nvSpPr>
            <p:cNvPr id="5" name="object 5"/>
            <p:cNvSpPr/>
            <p:nvPr/>
          </p:nvSpPr>
          <p:spPr>
            <a:xfrm>
              <a:off x="3788077" y="3661227"/>
              <a:ext cx="612140" cy="220979"/>
            </a:xfrm>
            <a:custGeom>
              <a:avLst/>
              <a:gdLst/>
              <a:ahLst/>
              <a:cxnLst/>
              <a:rect l="l" t="t" r="r" b="b"/>
              <a:pathLst>
                <a:path w="612139" h="220979">
                  <a:moveTo>
                    <a:pt x="611565" y="110329"/>
                  </a:moveTo>
                  <a:lnTo>
                    <a:pt x="498649" y="0"/>
                  </a:lnTo>
                  <a:lnTo>
                    <a:pt x="498649" y="72813"/>
                  </a:lnTo>
                  <a:lnTo>
                    <a:pt x="0" y="72813"/>
                  </a:lnTo>
                  <a:lnTo>
                    <a:pt x="0" y="147845"/>
                  </a:lnTo>
                  <a:lnTo>
                    <a:pt x="498649" y="147845"/>
                  </a:lnTo>
                  <a:lnTo>
                    <a:pt x="498649" y="220553"/>
                  </a:lnTo>
                  <a:lnTo>
                    <a:pt x="611565" y="110329"/>
                  </a:lnTo>
                  <a:close/>
                </a:path>
              </a:pathLst>
            </a:custGeom>
            <a:ln w="3175">
              <a:solidFill>
                <a:srgbClr val="000000"/>
              </a:solidFill>
            </a:ln>
          </p:spPr>
          <p:txBody>
            <a:bodyPr wrap="square" lIns="0" tIns="0" rIns="0" bIns="0" rtlCol="0"/>
            <a:lstStyle/>
            <a:p>
              <a:endParaRPr/>
            </a:p>
          </p:txBody>
        </p:sp>
      </p:grpSp>
      <p:sp>
        <p:nvSpPr>
          <p:cNvPr id="6" name="object 6"/>
          <p:cNvSpPr txBox="1"/>
          <p:nvPr/>
        </p:nvSpPr>
        <p:spPr>
          <a:xfrm>
            <a:off x="6158787" y="2530775"/>
            <a:ext cx="3951604" cy="2290499"/>
          </a:xfrm>
          <a:prstGeom prst="rect">
            <a:avLst/>
          </a:prstGeom>
          <a:ln w="12531">
            <a:solidFill>
              <a:srgbClr val="000000"/>
            </a:solidFill>
          </a:ln>
        </p:spPr>
        <p:txBody>
          <a:bodyPr vert="horz" wrap="square" lIns="0" tIns="153670" rIns="0" bIns="0" rtlCol="0">
            <a:spAutoFit/>
          </a:bodyPr>
          <a:lstStyle/>
          <a:p>
            <a:pPr marL="125095">
              <a:spcBef>
                <a:spcPts val="1210"/>
              </a:spcBef>
            </a:pPr>
            <a:r>
              <a:rPr sz="1900" b="1" u="heavy" spc="40" dirty="0">
                <a:uFill>
                  <a:solidFill>
                    <a:srgbClr val="000000"/>
                  </a:solidFill>
                </a:uFill>
                <a:latin typeface="Arial"/>
                <a:cs typeface="Arial"/>
              </a:rPr>
              <a:t>Rule</a:t>
            </a:r>
            <a:r>
              <a:rPr sz="1900" b="1" u="heavy" spc="-20" dirty="0">
                <a:uFill>
                  <a:solidFill>
                    <a:srgbClr val="000000"/>
                  </a:solidFill>
                </a:uFill>
                <a:latin typeface="Arial"/>
                <a:cs typeface="Arial"/>
              </a:rPr>
              <a:t> </a:t>
            </a:r>
            <a:r>
              <a:rPr sz="1900" b="1" u="heavy" spc="35" dirty="0">
                <a:uFill>
                  <a:solidFill>
                    <a:srgbClr val="000000"/>
                  </a:solidFill>
                </a:uFill>
                <a:latin typeface="Arial"/>
                <a:cs typeface="Arial"/>
              </a:rPr>
              <a:t>Set</a:t>
            </a:r>
            <a:endParaRPr sz="1900">
              <a:latin typeface="Arial"/>
              <a:cs typeface="Arial"/>
            </a:endParaRPr>
          </a:p>
          <a:p>
            <a:pPr>
              <a:spcBef>
                <a:spcPts val="35"/>
              </a:spcBef>
            </a:pPr>
            <a:endParaRPr sz="1900">
              <a:latin typeface="Arial"/>
              <a:cs typeface="Arial"/>
            </a:endParaRPr>
          </a:p>
          <a:p>
            <a:pPr marL="125095" marR="1084580">
              <a:lnSpc>
                <a:spcPct val="102200"/>
              </a:lnSpc>
              <a:spcBef>
                <a:spcPts val="5"/>
              </a:spcBef>
            </a:pPr>
            <a:r>
              <a:rPr sz="1900" spc="25" dirty="0">
                <a:latin typeface="Arial MT"/>
                <a:cs typeface="Arial MT"/>
              </a:rPr>
              <a:t>r1: </a:t>
            </a:r>
            <a:r>
              <a:rPr sz="1900" spc="40" dirty="0">
                <a:latin typeface="Arial MT"/>
                <a:cs typeface="Arial MT"/>
              </a:rPr>
              <a:t>(P=No,Q=No) ==&gt; </a:t>
            </a:r>
            <a:r>
              <a:rPr sz="2400" spc="20" dirty="0">
                <a:latin typeface="Arial MT"/>
                <a:cs typeface="Arial MT"/>
              </a:rPr>
              <a:t>- </a:t>
            </a:r>
            <a:r>
              <a:rPr sz="2400" spc="25" dirty="0">
                <a:latin typeface="Arial MT"/>
                <a:cs typeface="Arial MT"/>
              </a:rPr>
              <a:t> </a:t>
            </a:r>
            <a:r>
              <a:rPr sz="1900" spc="25" dirty="0">
                <a:latin typeface="Arial MT"/>
                <a:cs typeface="Arial MT"/>
              </a:rPr>
              <a:t>r2:</a:t>
            </a:r>
            <a:r>
              <a:rPr sz="1900" spc="-5" dirty="0">
                <a:latin typeface="Arial MT"/>
                <a:cs typeface="Arial MT"/>
              </a:rPr>
              <a:t> </a:t>
            </a:r>
            <a:r>
              <a:rPr sz="1900" spc="40" dirty="0">
                <a:latin typeface="Arial MT"/>
                <a:cs typeface="Arial MT"/>
              </a:rPr>
              <a:t>(P=No,Q=Yes)</a:t>
            </a:r>
            <a:r>
              <a:rPr sz="1900" dirty="0">
                <a:latin typeface="Arial MT"/>
                <a:cs typeface="Arial MT"/>
              </a:rPr>
              <a:t> </a:t>
            </a:r>
            <a:r>
              <a:rPr sz="1900" spc="40" dirty="0">
                <a:latin typeface="Arial MT"/>
                <a:cs typeface="Arial MT"/>
              </a:rPr>
              <a:t>==&gt;</a:t>
            </a:r>
            <a:r>
              <a:rPr sz="1900" spc="-5" dirty="0">
                <a:latin typeface="Arial MT"/>
                <a:cs typeface="Arial MT"/>
              </a:rPr>
              <a:t> </a:t>
            </a:r>
            <a:r>
              <a:rPr sz="1900" spc="40" dirty="0">
                <a:latin typeface="Arial MT"/>
                <a:cs typeface="Arial MT"/>
              </a:rPr>
              <a:t>+ </a:t>
            </a:r>
            <a:r>
              <a:rPr sz="1900" spc="-509" dirty="0">
                <a:latin typeface="Arial MT"/>
                <a:cs typeface="Arial MT"/>
              </a:rPr>
              <a:t> </a:t>
            </a:r>
            <a:r>
              <a:rPr sz="1900" spc="25" dirty="0">
                <a:latin typeface="Arial MT"/>
                <a:cs typeface="Arial MT"/>
              </a:rPr>
              <a:t>r3:</a:t>
            </a:r>
            <a:r>
              <a:rPr sz="1900" spc="-5" dirty="0">
                <a:latin typeface="Arial MT"/>
                <a:cs typeface="Arial MT"/>
              </a:rPr>
              <a:t> </a:t>
            </a:r>
            <a:r>
              <a:rPr sz="1900" spc="40" dirty="0">
                <a:latin typeface="Arial MT"/>
                <a:cs typeface="Arial MT"/>
              </a:rPr>
              <a:t>(P=Yes,R=No)</a:t>
            </a:r>
            <a:r>
              <a:rPr sz="1900" dirty="0">
                <a:latin typeface="Arial MT"/>
                <a:cs typeface="Arial MT"/>
              </a:rPr>
              <a:t> </a:t>
            </a:r>
            <a:r>
              <a:rPr sz="1900" spc="40" dirty="0">
                <a:latin typeface="Arial MT"/>
                <a:cs typeface="Arial MT"/>
              </a:rPr>
              <a:t>==&gt;</a:t>
            </a:r>
            <a:r>
              <a:rPr sz="1900" dirty="0">
                <a:latin typeface="Arial MT"/>
                <a:cs typeface="Arial MT"/>
              </a:rPr>
              <a:t> </a:t>
            </a:r>
            <a:r>
              <a:rPr sz="1900" spc="40" dirty="0">
                <a:latin typeface="Arial MT"/>
                <a:cs typeface="Arial MT"/>
              </a:rPr>
              <a:t>+</a:t>
            </a:r>
            <a:endParaRPr sz="1900">
              <a:latin typeface="Arial MT"/>
              <a:cs typeface="Arial MT"/>
            </a:endParaRPr>
          </a:p>
          <a:p>
            <a:pPr marL="125095" marR="143510">
              <a:lnSpc>
                <a:spcPct val="101600"/>
              </a:lnSpc>
            </a:pPr>
            <a:r>
              <a:rPr sz="1900" spc="25" dirty="0">
                <a:latin typeface="Arial MT"/>
                <a:cs typeface="Arial MT"/>
              </a:rPr>
              <a:t>r4: </a:t>
            </a:r>
            <a:r>
              <a:rPr sz="1900" spc="40" dirty="0">
                <a:latin typeface="Arial MT"/>
                <a:cs typeface="Arial MT"/>
              </a:rPr>
              <a:t>(P=Yes,R=Yes,Q=No) ==&gt; </a:t>
            </a:r>
            <a:r>
              <a:rPr sz="1900" spc="25" dirty="0">
                <a:latin typeface="Arial MT"/>
                <a:cs typeface="Arial MT"/>
              </a:rPr>
              <a:t>- </a:t>
            </a:r>
            <a:r>
              <a:rPr sz="1900" spc="30" dirty="0">
                <a:latin typeface="Arial MT"/>
                <a:cs typeface="Arial MT"/>
              </a:rPr>
              <a:t> </a:t>
            </a:r>
            <a:r>
              <a:rPr sz="1900" spc="25" dirty="0">
                <a:latin typeface="Arial MT"/>
                <a:cs typeface="Arial MT"/>
              </a:rPr>
              <a:t>r5:</a:t>
            </a:r>
            <a:r>
              <a:rPr sz="1900" spc="-5" dirty="0">
                <a:latin typeface="Arial MT"/>
                <a:cs typeface="Arial MT"/>
              </a:rPr>
              <a:t> </a:t>
            </a:r>
            <a:r>
              <a:rPr sz="1900" spc="40" dirty="0">
                <a:latin typeface="Arial MT"/>
                <a:cs typeface="Arial MT"/>
              </a:rPr>
              <a:t>(P=Yes,R=Yes,Q=Yes)</a:t>
            </a:r>
            <a:r>
              <a:rPr sz="1900" dirty="0">
                <a:latin typeface="Arial MT"/>
                <a:cs typeface="Arial MT"/>
              </a:rPr>
              <a:t> </a:t>
            </a:r>
            <a:r>
              <a:rPr sz="1900" spc="40" dirty="0">
                <a:latin typeface="Arial MT"/>
                <a:cs typeface="Arial MT"/>
              </a:rPr>
              <a:t>==&gt;</a:t>
            </a:r>
            <a:r>
              <a:rPr sz="1900" spc="-5" dirty="0">
                <a:latin typeface="Arial MT"/>
                <a:cs typeface="Arial MT"/>
              </a:rPr>
              <a:t> </a:t>
            </a:r>
            <a:r>
              <a:rPr sz="1900" spc="40" dirty="0">
                <a:latin typeface="Arial MT"/>
                <a:cs typeface="Arial MT"/>
              </a:rPr>
              <a:t>+</a:t>
            </a:r>
            <a:endParaRPr sz="1900">
              <a:latin typeface="Arial MT"/>
              <a:cs typeface="Arial MT"/>
            </a:endParaRPr>
          </a:p>
        </p:txBody>
      </p:sp>
      <p:sp>
        <p:nvSpPr>
          <p:cNvPr id="7" name="object 7"/>
          <p:cNvSpPr/>
          <p:nvPr/>
        </p:nvSpPr>
        <p:spPr>
          <a:xfrm>
            <a:off x="3289435" y="1841533"/>
            <a:ext cx="376555" cy="367665"/>
          </a:xfrm>
          <a:custGeom>
            <a:avLst/>
            <a:gdLst/>
            <a:ahLst/>
            <a:cxnLst/>
            <a:rect l="l" t="t" r="r" b="b"/>
            <a:pathLst>
              <a:path w="376555" h="367664">
                <a:moveTo>
                  <a:pt x="0" y="183776"/>
                </a:moveTo>
                <a:lnTo>
                  <a:pt x="6720" y="134900"/>
                </a:lnTo>
                <a:lnTo>
                  <a:pt x="25688" y="90993"/>
                </a:lnTo>
                <a:lnTo>
                  <a:pt x="55108" y="53804"/>
                </a:lnTo>
                <a:lnTo>
                  <a:pt x="93189" y="25077"/>
                </a:lnTo>
                <a:lnTo>
                  <a:pt x="138136" y="6560"/>
                </a:lnTo>
                <a:lnTo>
                  <a:pt x="188157" y="0"/>
                </a:lnTo>
                <a:lnTo>
                  <a:pt x="238178" y="6560"/>
                </a:lnTo>
                <a:lnTo>
                  <a:pt x="283126" y="25077"/>
                </a:lnTo>
                <a:lnTo>
                  <a:pt x="321206" y="53804"/>
                </a:lnTo>
                <a:lnTo>
                  <a:pt x="350627" y="90993"/>
                </a:lnTo>
                <a:lnTo>
                  <a:pt x="369594" y="134900"/>
                </a:lnTo>
                <a:lnTo>
                  <a:pt x="376315" y="183776"/>
                </a:lnTo>
                <a:lnTo>
                  <a:pt x="369594" y="232652"/>
                </a:lnTo>
                <a:lnTo>
                  <a:pt x="350627" y="276559"/>
                </a:lnTo>
                <a:lnTo>
                  <a:pt x="321206" y="313749"/>
                </a:lnTo>
                <a:lnTo>
                  <a:pt x="283126" y="342475"/>
                </a:lnTo>
                <a:lnTo>
                  <a:pt x="238178" y="360992"/>
                </a:lnTo>
                <a:lnTo>
                  <a:pt x="188157" y="367553"/>
                </a:lnTo>
                <a:lnTo>
                  <a:pt x="138136" y="360992"/>
                </a:lnTo>
                <a:lnTo>
                  <a:pt x="93189" y="342475"/>
                </a:lnTo>
                <a:lnTo>
                  <a:pt x="55108" y="313749"/>
                </a:lnTo>
                <a:lnTo>
                  <a:pt x="25688" y="276559"/>
                </a:lnTo>
                <a:lnTo>
                  <a:pt x="6720" y="232652"/>
                </a:lnTo>
                <a:lnTo>
                  <a:pt x="0" y="183776"/>
                </a:lnTo>
                <a:close/>
              </a:path>
            </a:pathLst>
          </a:custGeom>
          <a:ln w="3175">
            <a:solidFill>
              <a:srgbClr val="000000"/>
            </a:solidFill>
          </a:ln>
        </p:spPr>
        <p:txBody>
          <a:bodyPr wrap="square" lIns="0" tIns="0" rIns="0" bIns="0" rtlCol="0"/>
          <a:lstStyle/>
          <a:p>
            <a:endParaRPr/>
          </a:p>
        </p:txBody>
      </p:sp>
      <p:sp>
        <p:nvSpPr>
          <p:cNvPr id="8" name="object 8"/>
          <p:cNvSpPr txBox="1"/>
          <p:nvPr/>
        </p:nvSpPr>
        <p:spPr>
          <a:xfrm>
            <a:off x="3381184" y="1841079"/>
            <a:ext cx="193040" cy="320040"/>
          </a:xfrm>
          <a:prstGeom prst="rect">
            <a:avLst/>
          </a:prstGeom>
        </p:spPr>
        <p:txBody>
          <a:bodyPr vert="horz" wrap="square" lIns="0" tIns="16510" rIns="0" bIns="0" rtlCol="0">
            <a:spAutoFit/>
          </a:bodyPr>
          <a:lstStyle/>
          <a:p>
            <a:pPr marL="12700">
              <a:spcBef>
                <a:spcPts val="130"/>
              </a:spcBef>
            </a:pPr>
            <a:r>
              <a:rPr sz="1900" spc="50" dirty="0">
                <a:latin typeface="Arial MT"/>
                <a:cs typeface="Arial MT"/>
              </a:rPr>
              <a:t>P</a:t>
            </a:r>
            <a:endParaRPr sz="1900">
              <a:latin typeface="Arial MT"/>
              <a:cs typeface="Arial MT"/>
            </a:endParaRPr>
          </a:p>
        </p:txBody>
      </p:sp>
      <p:sp>
        <p:nvSpPr>
          <p:cNvPr id="9" name="object 9"/>
          <p:cNvSpPr/>
          <p:nvPr/>
        </p:nvSpPr>
        <p:spPr>
          <a:xfrm>
            <a:off x="2583843" y="2760522"/>
            <a:ext cx="376555" cy="367665"/>
          </a:xfrm>
          <a:custGeom>
            <a:avLst/>
            <a:gdLst/>
            <a:ahLst/>
            <a:cxnLst/>
            <a:rect l="l" t="t" r="r" b="b"/>
            <a:pathLst>
              <a:path w="376555" h="367664">
                <a:moveTo>
                  <a:pt x="0" y="183882"/>
                </a:moveTo>
                <a:lnTo>
                  <a:pt x="6720" y="134998"/>
                </a:lnTo>
                <a:lnTo>
                  <a:pt x="25688" y="91072"/>
                </a:lnTo>
                <a:lnTo>
                  <a:pt x="55108" y="53856"/>
                </a:lnTo>
                <a:lnTo>
                  <a:pt x="93189" y="25104"/>
                </a:lnTo>
                <a:lnTo>
                  <a:pt x="138136" y="6568"/>
                </a:lnTo>
                <a:lnTo>
                  <a:pt x="188157" y="0"/>
                </a:lnTo>
                <a:lnTo>
                  <a:pt x="238175" y="6568"/>
                </a:lnTo>
                <a:lnTo>
                  <a:pt x="283121" y="25104"/>
                </a:lnTo>
                <a:lnTo>
                  <a:pt x="321202" y="53856"/>
                </a:lnTo>
                <a:lnTo>
                  <a:pt x="350625" y="91072"/>
                </a:lnTo>
                <a:lnTo>
                  <a:pt x="369593" y="134998"/>
                </a:lnTo>
                <a:lnTo>
                  <a:pt x="376315" y="183882"/>
                </a:lnTo>
                <a:lnTo>
                  <a:pt x="369593" y="232721"/>
                </a:lnTo>
                <a:lnTo>
                  <a:pt x="350625" y="276617"/>
                </a:lnTo>
                <a:lnTo>
                  <a:pt x="321202" y="313815"/>
                </a:lnTo>
                <a:lnTo>
                  <a:pt x="283121" y="342558"/>
                </a:lnTo>
                <a:lnTo>
                  <a:pt x="238175" y="361091"/>
                </a:lnTo>
                <a:lnTo>
                  <a:pt x="188157" y="367658"/>
                </a:lnTo>
                <a:lnTo>
                  <a:pt x="138136" y="361091"/>
                </a:lnTo>
                <a:lnTo>
                  <a:pt x="93189" y="342558"/>
                </a:lnTo>
                <a:lnTo>
                  <a:pt x="55108" y="313815"/>
                </a:lnTo>
                <a:lnTo>
                  <a:pt x="25688" y="276617"/>
                </a:lnTo>
                <a:lnTo>
                  <a:pt x="6720" y="232721"/>
                </a:lnTo>
                <a:lnTo>
                  <a:pt x="0" y="183882"/>
                </a:lnTo>
                <a:close/>
              </a:path>
            </a:pathLst>
          </a:custGeom>
          <a:ln w="3175">
            <a:solidFill>
              <a:srgbClr val="000000"/>
            </a:solidFill>
          </a:ln>
        </p:spPr>
        <p:txBody>
          <a:bodyPr wrap="square" lIns="0" tIns="0" rIns="0" bIns="0" rtlCol="0"/>
          <a:lstStyle/>
          <a:p>
            <a:endParaRPr/>
          </a:p>
        </p:txBody>
      </p:sp>
      <p:sp>
        <p:nvSpPr>
          <p:cNvPr id="10" name="object 10"/>
          <p:cNvSpPr txBox="1"/>
          <p:nvPr/>
        </p:nvSpPr>
        <p:spPr>
          <a:xfrm>
            <a:off x="2661730" y="2760068"/>
            <a:ext cx="220979" cy="320040"/>
          </a:xfrm>
          <a:prstGeom prst="rect">
            <a:avLst/>
          </a:prstGeom>
        </p:spPr>
        <p:txBody>
          <a:bodyPr vert="horz" wrap="square" lIns="0" tIns="16510" rIns="0" bIns="0" rtlCol="0">
            <a:spAutoFit/>
          </a:bodyPr>
          <a:lstStyle/>
          <a:p>
            <a:pPr marL="12700">
              <a:spcBef>
                <a:spcPts val="130"/>
              </a:spcBef>
            </a:pPr>
            <a:r>
              <a:rPr sz="1900" spc="55" dirty="0">
                <a:latin typeface="Arial MT"/>
                <a:cs typeface="Arial MT"/>
              </a:rPr>
              <a:t>Q</a:t>
            </a:r>
            <a:endParaRPr sz="1900">
              <a:latin typeface="Arial MT"/>
              <a:cs typeface="Arial MT"/>
            </a:endParaRPr>
          </a:p>
        </p:txBody>
      </p:sp>
      <p:sp>
        <p:nvSpPr>
          <p:cNvPr id="11" name="object 11"/>
          <p:cNvSpPr/>
          <p:nvPr/>
        </p:nvSpPr>
        <p:spPr>
          <a:xfrm>
            <a:off x="3994974" y="2760522"/>
            <a:ext cx="376555" cy="367665"/>
          </a:xfrm>
          <a:custGeom>
            <a:avLst/>
            <a:gdLst/>
            <a:ahLst/>
            <a:cxnLst/>
            <a:rect l="l" t="t" r="r" b="b"/>
            <a:pathLst>
              <a:path w="376555" h="367664">
                <a:moveTo>
                  <a:pt x="0" y="183882"/>
                </a:moveTo>
                <a:lnTo>
                  <a:pt x="6728" y="134998"/>
                </a:lnTo>
                <a:lnTo>
                  <a:pt x="25711" y="91072"/>
                </a:lnTo>
                <a:lnTo>
                  <a:pt x="55148" y="53856"/>
                </a:lnTo>
                <a:lnTo>
                  <a:pt x="93236" y="25104"/>
                </a:lnTo>
                <a:lnTo>
                  <a:pt x="138173" y="6568"/>
                </a:lnTo>
                <a:lnTo>
                  <a:pt x="188157" y="0"/>
                </a:lnTo>
                <a:lnTo>
                  <a:pt x="238178" y="6568"/>
                </a:lnTo>
                <a:lnTo>
                  <a:pt x="283126" y="25104"/>
                </a:lnTo>
                <a:lnTo>
                  <a:pt x="321206" y="53856"/>
                </a:lnTo>
                <a:lnTo>
                  <a:pt x="350627" y="91072"/>
                </a:lnTo>
                <a:lnTo>
                  <a:pt x="369594" y="134998"/>
                </a:lnTo>
                <a:lnTo>
                  <a:pt x="376315" y="183882"/>
                </a:lnTo>
                <a:lnTo>
                  <a:pt x="369594" y="232721"/>
                </a:lnTo>
                <a:lnTo>
                  <a:pt x="350627" y="276617"/>
                </a:lnTo>
                <a:lnTo>
                  <a:pt x="321206" y="313815"/>
                </a:lnTo>
                <a:lnTo>
                  <a:pt x="283126" y="342558"/>
                </a:lnTo>
                <a:lnTo>
                  <a:pt x="238178" y="361091"/>
                </a:lnTo>
                <a:lnTo>
                  <a:pt x="188157" y="367658"/>
                </a:lnTo>
                <a:lnTo>
                  <a:pt x="138173" y="361091"/>
                </a:lnTo>
                <a:lnTo>
                  <a:pt x="93236" y="342558"/>
                </a:lnTo>
                <a:lnTo>
                  <a:pt x="55148" y="313815"/>
                </a:lnTo>
                <a:lnTo>
                  <a:pt x="25711" y="276617"/>
                </a:lnTo>
                <a:lnTo>
                  <a:pt x="6728" y="232721"/>
                </a:lnTo>
                <a:lnTo>
                  <a:pt x="0" y="183882"/>
                </a:lnTo>
                <a:close/>
              </a:path>
            </a:pathLst>
          </a:custGeom>
          <a:ln w="3175">
            <a:solidFill>
              <a:srgbClr val="000000"/>
            </a:solidFill>
          </a:ln>
        </p:spPr>
        <p:txBody>
          <a:bodyPr wrap="square" lIns="0" tIns="0" rIns="0" bIns="0" rtlCol="0"/>
          <a:lstStyle/>
          <a:p>
            <a:endParaRPr/>
          </a:p>
        </p:txBody>
      </p:sp>
      <p:sp>
        <p:nvSpPr>
          <p:cNvPr id="12" name="object 12"/>
          <p:cNvSpPr txBox="1"/>
          <p:nvPr/>
        </p:nvSpPr>
        <p:spPr>
          <a:xfrm>
            <a:off x="4079844" y="2760068"/>
            <a:ext cx="207010" cy="320040"/>
          </a:xfrm>
          <a:prstGeom prst="rect">
            <a:avLst/>
          </a:prstGeom>
        </p:spPr>
        <p:txBody>
          <a:bodyPr vert="horz" wrap="square" lIns="0" tIns="16510" rIns="0" bIns="0" rtlCol="0">
            <a:spAutoFit/>
          </a:bodyPr>
          <a:lstStyle/>
          <a:p>
            <a:pPr marL="12700">
              <a:spcBef>
                <a:spcPts val="130"/>
              </a:spcBef>
            </a:pPr>
            <a:r>
              <a:rPr sz="1900" spc="50" dirty="0">
                <a:latin typeface="Arial MT"/>
                <a:cs typeface="Arial MT"/>
              </a:rPr>
              <a:t>R</a:t>
            </a:r>
            <a:endParaRPr sz="1900">
              <a:latin typeface="Arial MT"/>
              <a:cs typeface="Arial MT"/>
            </a:endParaRPr>
          </a:p>
        </p:txBody>
      </p:sp>
      <p:sp>
        <p:nvSpPr>
          <p:cNvPr id="13" name="object 13"/>
          <p:cNvSpPr/>
          <p:nvPr/>
        </p:nvSpPr>
        <p:spPr>
          <a:xfrm>
            <a:off x="4371289" y="3863393"/>
            <a:ext cx="376555" cy="367665"/>
          </a:xfrm>
          <a:custGeom>
            <a:avLst/>
            <a:gdLst/>
            <a:ahLst/>
            <a:cxnLst/>
            <a:rect l="l" t="t" r="r" b="b"/>
            <a:pathLst>
              <a:path w="376555" h="367664">
                <a:moveTo>
                  <a:pt x="0" y="183882"/>
                </a:moveTo>
                <a:lnTo>
                  <a:pt x="6728" y="134998"/>
                </a:lnTo>
                <a:lnTo>
                  <a:pt x="25711" y="91072"/>
                </a:lnTo>
                <a:lnTo>
                  <a:pt x="55148" y="53856"/>
                </a:lnTo>
                <a:lnTo>
                  <a:pt x="93236" y="25104"/>
                </a:lnTo>
                <a:lnTo>
                  <a:pt x="138173" y="6568"/>
                </a:lnTo>
                <a:lnTo>
                  <a:pt x="188157" y="0"/>
                </a:lnTo>
                <a:lnTo>
                  <a:pt x="238178" y="6568"/>
                </a:lnTo>
                <a:lnTo>
                  <a:pt x="283126" y="25104"/>
                </a:lnTo>
                <a:lnTo>
                  <a:pt x="321206" y="53856"/>
                </a:lnTo>
                <a:lnTo>
                  <a:pt x="350627" y="91072"/>
                </a:lnTo>
                <a:lnTo>
                  <a:pt x="369594" y="134998"/>
                </a:lnTo>
                <a:lnTo>
                  <a:pt x="376315" y="183882"/>
                </a:lnTo>
                <a:lnTo>
                  <a:pt x="369594" y="232721"/>
                </a:lnTo>
                <a:lnTo>
                  <a:pt x="350627" y="276617"/>
                </a:lnTo>
                <a:lnTo>
                  <a:pt x="321206" y="313815"/>
                </a:lnTo>
                <a:lnTo>
                  <a:pt x="283126" y="342558"/>
                </a:lnTo>
                <a:lnTo>
                  <a:pt x="238178" y="361091"/>
                </a:lnTo>
                <a:lnTo>
                  <a:pt x="188157" y="367658"/>
                </a:lnTo>
                <a:lnTo>
                  <a:pt x="138173" y="361091"/>
                </a:lnTo>
                <a:lnTo>
                  <a:pt x="93236" y="342558"/>
                </a:lnTo>
                <a:lnTo>
                  <a:pt x="55148" y="313815"/>
                </a:lnTo>
                <a:lnTo>
                  <a:pt x="25711" y="276617"/>
                </a:lnTo>
                <a:lnTo>
                  <a:pt x="6728" y="232721"/>
                </a:lnTo>
                <a:lnTo>
                  <a:pt x="0" y="183882"/>
                </a:lnTo>
                <a:close/>
              </a:path>
            </a:pathLst>
          </a:custGeom>
          <a:ln w="3175">
            <a:solidFill>
              <a:srgbClr val="000000"/>
            </a:solidFill>
          </a:ln>
        </p:spPr>
        <p:txBody>
          <a:bodyPr wrap="square" lIns="0" tIns="0" rIns="0" bIns="0" rtlCol="0"/>
          <a:lstStyle/>
          <a:p>
            <a:endParaRPr/>
          </a:p>
        </p:txBody>
      </p:sp>
      <p:sp>
        <p:nvSpPr>
          <p:cNvPr id="14" name="object 14"/>
          <p:cNvSpPr txBox="1"/>
          <p:nvPr/>
        </p:nvSpPr>
        <p:spPr>
          <a:xfrm>
            <a:off x="4449176" y="3863045"/>
            <a:ext cx="220979" cy="320040"/>
          </a:xfrm>
          <a:prstGeom prst="rect">
            <a:avLst/>
          </a:prstGeom>
        </p:spPr>
        <p:txBody>
          <a:bodyPr vert="horz" wrap="square" lIns="0" tIns="16510" rIns="0" bIns="0" rtlCol="0">
            <a:spAutoFit/>
          </a:bodyPr>
          <a:lstStyle/>
          <a:p>
            <a:pPr marL="12700">
              <a:spcBef>
                <a:spcPts val="130"/>
              </a:spcBef>
            </a:pPr>
            <a:r>
              <a:rPr sz="1900" spc="55" dirty="0">
                <a:latin typeface="Arial MT"/>
                <a:cs typeface="Arial MT"/>
              </a:rPr>
              <a:t>Q</a:t>
            </a:r>
            <a:endParaRPr sz="1900">
              <a:latin typeface="Arial MT"/>
              <a:cs typeface="Arial MT"/>
            </a:endParaRPr>
          </a:p>
        </p:txBody>
      </p:sp>
      <p:sp>
        <p:nvSpPr>
          <p:cNvPr id="15" name="object 15"/>
          <p:cNvSpPr/>
          <p:nvPr/>
        </p:nvSpPr>
        <p:spPr>
          <a:xfrm>
            <a:off x="2254565" y="3863424"/>
            <a:ext cx="1740535" cy="367665"/>
          </a:xfrm>
          <a:custGeom>
            <a:avLst/>
            <a:gdLst/>
            <a:ahLst/>
            <a:cxnLst/>
            <a:rect l="l" t="t" r="r" b="b"/>
            <a:pathLst>
              <a:path w="1740535" h="367664">
                <a:moveTo>
                  <a:pt x="0" y="367627"/>
                </a:moveTo>
                <a:lnTo>
                  <a:pt x="376315" y="367627"/>
                </a:lnTo>
                <a:lnTo>
                  <a:pt x="376315" y="0"/>
                </a:lnTo>
                <a:lnTo>
                  <a:pt x="0" y="0"/>
                </a:lnTo>
                <a:lnTo>
                  <a:pt x="0" y="367627"/>
                </a:lnTo>
                <a:close/>
              </a:path>
              <a:path w="1740535" h="367664">
                <a:moveTo>
                  <a:pt x="611514" y="367627"/>
                </a:moveTo>
                <a:lnTo>
                  <a:pt x="987830" y="367627"/>
                </a:lnTo>
                <a:lnTo>
                  <a:pt x="987830" y="0"/>
                </a:lnTo>
                <a:lnTo>
                  <a:pt x="611514" y="0"/>
                </a:lnTo>
                <a:lnTo>
                  <a:pt x="611514" y="367627"/>
                </a:lnTo>
                <a:close/>
              </a:path>
              <a:path w="1740535" h="367664">
                <a:moveTo>
                  <a:pt x="1364093" y="367627"/>
                </a:moveTo>
                <a:lnTo>
                  <a:pt x="1740408" y="367627"/>
                </a:lnTo>
                <a:lnTo>
                  <a:pt x="1740408" y="0"/>
                </a:lnTo>
                <a:lnTo>
                  <a:pt x="1364093" y="0"/>
                </a:lnTo>
                <a:lnTo>
                  <a:pt x="1364093" y="367627"/>
                </a:lnTo>
                <a:close/>
              </a:path>
            </a:pathLst>
          </a:custGeom>
          <a:ln w="3175">
            <a:solidFill>
              <a:srgbClr val="000000"/>
            </a:solidFill>
          </a:ln>
        </p:spPr>
        <p:txBody>
          <a:bodyPr wrap="square" lIns="0" tIns="0" rIns="0" bIns="0" rtlCol="0"/>
          <a:lstStyle/>
          <a:p>
            <a:endParaRPr/>
          </a:p>
        </p:txBody>
      </p:sp>
      <p:sp>
        <p:nvSpPr>
          <p:cNvPr id="16" name="object 16"/>
          <p:cNvSpPr txBox="1"/>
          <p:nvPr/>
        </p:nvSpPr>
        <p:spPr>
          <a:xfrm>
            <a:off x="2377810" y="3820158"/>
            <a:ext cx="1533525" cy="393065"/>
          </a:xfrm>
          <a:prstGeom prst="rect">
            <a:avLst/>
          </a:prstGeom>
        </p:spPr>
        <p:txBody>
          <a:bodyPr vert="horz" wrap="square" lIns="0" tIns="13970" rIns="0" bIns="0" rtlCol="0">
            <a:spAutoFit/>
          </a:bodyPr>
          <a:lstStyle/>
          <a:p>
            <a:pPr marL="12700">
              <a:spcBef>
                <a:spcPts val="110"/>
              </a:spcBef>
              <a:tabLst>
                <a:tab pos="584200" algn="l"/>
                <a:tab pos="1337310" algn="l"/>
              </a:tabLst>
            </a:pPr>
            <a:r>
              <a:rPr sz="2400" spc="20" dirty="0">
                <a:latin typeface="Arial MT"/>
                <a:cs typeface="Arial MT"/>
              </a:rPr>
              <a:t>-	</a:t>
            </a:r>
            <a:r>
              <a:rPr sz="2400" spc="40" dirty="0">
                <a:latin typeface="Arial MT"/>
                <a:cs typeface="Arial MT"/>
              </a:rPr>
              <a:t>+	+</a:t>
            </a:r>
            <a:endParaRPr sz="2400">
              <a:latin typeface="Arial MT"/>
              <a:cs typeface="Arial MT"/>
            </a:endParaRPr>
          </a:p>
        </p:txBody>
      </p:sp>
      <p:sp>
        <p:nvSpPr>
          <p:cNvPr id="17" name="object 17"/>
          <p:cNvSpPr/>
          <p:nvPr/>
        </p:nvSpPr>
        <p:spPr>
          <a:xfrm>
            <a:off x="3994973" y="4966324"/>
            <a:ext cx="1129030" cy="367665"/>
          </a:xfrm>
          <a:custGeom>
            <a:avLst/>
            <a:gdLst/>
            <a:ahLst/>
            <a:cxnLst/>
            <a:rect l="l" t="t" r="r" b="b"/>
            <a:pathLst>
              <a:path w="1129029" h="367664">
                <a:moveTo>
                  <a:pt x="0" y="367627"/>
                </a:moveTo>
                <a:lnTo>
                  <a:pt x="376315" y="367627"/>
                </a:lnTo>
                <a:lnTo>
                  <a:pt x="376315" y="0"/>
                </a:lnTo>
                <a:lnTo>
                  <a:pt x="0" y="0"/>
                </a:lnTo>
                <a:lnTo>
                  <a:pt x="0" y="367627"/>
                </a:lnTo>
                <a:close/>
              </a:path>
              <a:path w="1129029" h="367664">
                <a:moveTo>
                  <a:pt x="752631" y="367627"/>
                </a:moveTo>
                <a:lnTo>
                  <a:pt x="1128946" y="367627"/>
                </a:lnTo>
                <a:lnTo>
                  <a:pt x="1128946" y="0"/>
                </a:lnTo>
                <a:lnTo>
                  <a:pt x="752631" y="0"/>
                </a:lnTo>
                <a:lnTo>
                  <a:pt x="752631" y="367627"/>
                </a:lnTo>
                <a:close/>
              </a:path>
            </a:pathLst>
          </a:custGeom>
          <a:ln w="3175">
            <a:solidFill>
              <a:srgbClr val="000000"/>
            </a:solidFill>
          </a:ln>
        </p:spPr>
        <p:txBody>
          <a:bodyPr wrap="square" lIns="0" tIns="0" rIns="0" bIns="0" rtlCol="0"/>
          <a:lstStyle/>
          <a:p>
            <a:endParaRPr/>
          </a:p>
        </p:txBody>
      </p:sp>
      <p:sp>
        <p:nvSpPr>
          <p:cNvPr id="18" name="object 18"/>
          <p:cNvSpPr txBox="1"/>
          <p:nvPr/>
        </p:nvSpPr>
        <p:spPr>
          <a:xfrm>
            <a:off x="4118259" y="4922986"/>
            <a:ext cx="922019" cy="393065"/>
          </a:xfrm>
          <a:prstGeom prst="rect">
            <a:avLst/>
          </a:prstGeom>
        </p:spPr>
        <p:txBody>
          <a:bodyPr vert="horz" wrap="square" lIns="0" tIns="13970" rIns="0" bIns="0" rtlCol="0">
            <a:spAutoFit/>
          </a:bodyPr>
          <a:lstStyle/>
          <a:p>
            <a:pPr marL="12700">
              <a:spcBef>
                <a:spcPts val="110"/>
              </a:spcBef>
              <a:tabLst>
                <a:tab pos="725805" algn="l"/>
              </a:tabLst>
            </a:pPr>
            <a:r>
              <a:rPr sz="2400" spc="20" dirty="0">
                <a:latin typeface="Arial MT"/>
                <a:cs typeface="Arial MT"/>
              </a:rPr>
              <a:t>-	</a:t>
            </a:r>
            <a:r>
              <a:rPr sz="2400" spc="40" dirty="0">
                <a:latin typeface="Arial MT"/>
                <a:cs typeface="Arial MT"/>
              </a:rPr>
              <a:t>+</a:t>
            </a:r>
            <a:endParaRPr sz="2400">
              <a:latin typeface="Arial MT"/>
              <a:cs typeface="Arial MT"/>
            </a:endParaRPr>
          </a:p>
        </p:txBody>
      </p:sp>
      <p:sp>
        <p:nvSpPr>
          <p:cNvPr id="19" name="object 19"/>
          <p:cNvSpPr/>
          <p:nvPr/>
        </p:nvSpPr>
        <p:spPr>
          <a:xfrm>
            <a:off x="2442725" y="2209086"/>
            <a:ext cx="2493645" cy="2757805"/>
          </a:xfrm>
          <a:custGeom>
            <a:avLst/>
            <a:gdLst/>
            <a:ahLst/>
            <a:cxnLst/>
            <a:rect l="l" t="t" r="r" b="b"/>
            <a:pathLst>
              <a:path w="2493645" h="2757804">
                <a:moveTo>
                  <a:pt x="1034867" y="0"/>
                </a:moveTo>
                <a:lnTo>
                  <a:pt x="477791" y="622452"/>
                </a:lnTo>
              </a:path>
              <a:path w="2493645" h="2757804">
                <a:moveTo>
                  <a:pt x="1034867" y="0"/>
                </a:moveTo>
                <a:lnTo>
                  <a:pt x="1610664" y="602161"/>
                </a:lnTo>
              </a:path>
              <a:path w="2493645" h="2757804">
                <a:moveTo>
                  <a:pt x="329276" y="919094"/>
                </a:moveTo>
                <a:lnTo>
                  <a:pt x="0" y="1654306"/>
                </a:lnTo>
              </a:path>
              <a:path w="2493645" h="2757804">
                <a:moveTo>
                  <a:pt x="329276" y="919094"/>
                </a:moveTo>
                <a:lnTo>
                  <a:pt x="611512" y="1654306"/>
                </a:lnTo>
              </a:path>
              <a:path w="2493645" h="2757804">
                <a:moveTo>
                  <a:pt x="1740406" y="919094"/>
                </a:moveTo>
                <a:lnTo>
                  <a:pt x="1364090" y="1654306"/>
                </a:lnTo>
              </a:path>
              <a:path w="2493645" h="2757804">
                <a:moveTo>
                  <a:pt x="1740406" y="919094"/>
                </a:moveTo>
                <a:lnTo>
                  <a:pt x="2116722" y="1654306"/>
                </a:lnTo>
              </a:path>
              <a:path w="2493645" h="2757804">
                <a:moveTo>
                  <a:pt x="2116722" y="2021965"/>
                </a:moveTo>
                <a:lnTo>
                  <a:pt x="1740406" y="2757240"/>
                </a:lnTo>
              </a:path>
              <a:path w="2493645" h="2757804">
                <a:moveTo>
                  <a:pt x="2116722" y="2021965"/>
                </a:moveTo>
                <a:lnTo>
                  <a:pt x="2493037" y="2757240"/>
                </a:lnTo>
              </a:path>
            </a:pathLst>
          </a:custGeom>
          <a:ln w="22563">
            <a:solidFill>
              <a:srgbClr val="800000"/>
            </a:solidFill>
          </a:ln>
        </p:spPr>
        <p:txBody>
          <a:bodyPr wrap="square" lIns="0" tIns="0" rIns="0" bIns="0" rtlCol="0"/>
          <a:lstStyle/>
          <a:p>
            <a:endParaRPr/>
          </a:p>
        </p:txBody>
      </p:sp>
      <p:sp>
        <p:nvSpPr>
          <p:cNvPr id="20" name="object 20"/>
          <p:cNvSpPr txBox="1"/>
          <p:nvPr/>
        </p:nvSpPr>
        <p:spPr>
          <a:xfrm>
            <a:off x="2272686" y="3343500"/>
            <a:ext cx="26606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No</a:t>
            </a:r>
            <a:endParaRPr sz="1450">
              <a:latin typeface="Arial MT"/>
              <a:cs typeface="Arial MT"/>
            </a:endParaRPr>
          </a:p>
        </p:txBody>
      </p:sp>
      <p:sp>
        <p:nvSpPr>
          <p:cNvPr id="21" name="object 21"/>
          <p:cNvSpPr txBox="1"/>
          <p:nvPr/>
        </p:nvSpPr>
        <p:spPr>
          <a:xfrm>
            <a:off x="3673898" y="3343500"/>
            <a:ext cx="26606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No</a:t>
            </a:r>
            <a:endParaRPr sz="1450">
              <a:latin typeface="Arial MT"/>
              <a:cs typeface="Arial MT"/>
            </a:endParaRPr>
          </a:p>
        </p:txBody>
      </p:sp>
      <p:sp>
        <p:nvSpPr>
          <p:cNvPr id="22" name="object 22"/>
          <p:cNvSpPr txBox="1"/>
          <p:nvPr/>
        </p:nvSpPr>
        <p:spPr>
          <a:xfrm>
            <a:off x="4050214" y="4468331"/>
            <a:ext cx="26606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No</a:t>
            </a:r>
            <a:endParaRPr sz="1450">
              <a:latin typeface="Arial MT"/>
              <a:cs typeface="Arial MT"/>
            </a:endParaRPr>
          </a:p>
        </p:txBody>
      </p:sp>
      <p:sp>
        <p:nvSpPr>
          <p:cNvPr id="23" name="object 23"/>
          <p:cNvSpPr txBox="1"/>
          <p:nvPr/>
        </p:nvSpPr>
        <p:spPr>
          <a:xfrm>
            <a:off x="2963534" y="3343500"/>
            <a:ext cx="34988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Y</a:t>
            </a:r>
            <a:r>
              <a:rPr sz="1450" spc="15" dirty="0">
                <a:latin typeface="Arial MT"/>
                <a:cs typeface="Arial MT"/>
              </a:rPr>
              <a:t>es</a:t>
            </a:r>
            <a:endParaRPr sz="1450">
              <a:latin typeface="Arial MT"/>
              <a:cs typeface="Arial MT"/>
            </a:endParaRPr>
          </a:p>
        </p:txBody>
      </p:sp>
      <p:sp>
        <p:nvSpPr>
          <p:cNvPr id="24" name="object 24"/>
          <p:cNvSpPr txBox="1"/>
          <p:nvPr/>
        </p:nvSpPr>
        <p:spPr>
          <a:xfrm>
            <a:off x="4421767" y="3354491"/>
            <a:ext cx="34988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Y</a:t>
            </a:r>
            <a:r>
              <a:rPr sz="1450" spc="15" dirty="0">
                <a:latin typeface="Arial MT"/>
                <a:cs typeface="Arial MT"/>
              </a:rPr>
              <a:t>es</a:t>
            </a:r>
            <a:endParaRPr sz="1450">
              <a:latin typeface="Arial MT"/>
              <a:cs typeface="Arial MT"/>
            </a:endParaRPr>
          </a:p>
        </p:txBody>
      </p:sp>
      <p:sp>
        <p:nvSpPr>
          <p:cNvPr id="25" name="object 25"/>
          <p:cNvSpPr txBox="1"/>
          <p:nvPr/>
        </p:nvSpPr>
        <p:spPr>
          <a:xfrm>
            <a:off x="4817978" y="4468331"/>
            <a:ext cx="34988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Y</a:t>
            </a:r>
            <a:r>
              <a:rPr sz="1450" spc="15" dirty="0">
                <a:latin typeface="Arial MT"/>
                <a:cs typeface="Arial MT"/>
              </a:rPr>
              <a:t>es</a:t>
            </a:r>
            <a:endParaRPr sz="1450">
              <a:latin typeface="Arial MT"/>
              <a:cs typeface="Arial MT"/>
            </a:endParaRPr>
          </a:p>
        </p:txBody>
      </p:sp>
      <p:sp>
        <p:nvSpPr>
          <p:cNvPr id="26" name="object 26"/>
          <p:cNvSpPr txBox="1"/>
          <p:nvPr/>
        </p:nvSpPr>
        <p:spPr>
          <a:xfrm>
            <a:off x="2884196" y="2332464"/>
            <a:ext cx="26606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No</a:t>
            </a:r>
            <a:endParaRPr sz="1450">
              <a:latin typeface="Arial MT"/>
              <a:cs typeface="Arial MT"/>
            </a:endParaRPr>
          </a:p>
        </p:txBody>
      </p:sp>
      <p:sp>
        <p:nvSpPr>
          <p:cNvPr id="27" name="object 27"/>
          <p:cNvSpPr txBox="1"/>
          <p:nvPr/>
        </p:nvSpPr>
        <p:spPr>
          <a:xfrm>
            <a:off x="3820255" y="2332464"/>
            <a:ext cx="349885" cy="235321"/>
          </a:xfrm>
          <a:prstGeom prst="rect">
            <a:avLst/>
          </a:prstGeom>
        </p:spPr>
        <p:txBody>
          <a:bodyPr vert="horz" wrap="square" lIns="0" tIns="12065" rIns="0" bIns="0" rtlCol="0">
            <a:spAutoFit/>
          </a:bodyPr>
          <a:lstStyle/>
          <a:p>
            <a:pPr marL="12700">
              <a:spcBef>
                <a:spcPts val="95"/>
              </a:spcBef>
            </a:pPr>
            <a:r>
              <a:rPr sz="1450" spc="20" dirty="0">
                <a:latin typeface="Arial MT"/>
                <a:cs typeface="Arial MT"/>
              </a:rPr>
              <a:t>Y</a:t>
            </a:r>
            <a:r>
              <a:rPr sz="1450" spc="15" dirty="0">
                <a:latin typeface="Arial MT"/>
                <a:cs typeface="Arial MT"/>
              </a:rPr>
              <a:t>es</a:t>
            </a:r>
            <a:endParaRPr sz="1450">
              <a:latin typeface="Arial MT"/>
              <a:cs typeface="Arial M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4665" y="461594"/>
            <a:ext cx="6120765" cy="629018"/>
          </a:xfrm>
          <a:prstGeom prst="rect">
            <a:avLst/>
          </a:prstGeom>
        </p:spPr>
        <p:txBody>
          <a:bodyPr vert="horz" wrap="square" lIns="0" tIns="13335" rIns="0" bIns="0" rtlCol="0">
            <a:spAutoFit/>
          </a:bodyPr>
          <a:lstStyle/>
          <a:p>
            <a:pPr marL="12700">
              <a:spcBef>
                <a:spcPts val="105"/>
              </a:spcBef>
            </a:pPr>
            <a:r>
              <a:rPr spc="-10" dirty="0"/>
              <a:t>Indirect </a:t>
            </a:r>
            <a:r>
              <a:rPr dirty="0"/>
              <a:t>Method:</a:t>
            </a:r>
            <a:r>
              <a:rPr spc="-45" dirty="0"/>
              <a:t> </a:t>
            </a:r>
            <a:r>
              <a:rPr spc="-5" dirty="0"/>
              <a:t>C4.5rules</a:t>
            </a:r>
          </a:p>
        </p:txBody>
      </p:sp>
      <p:sp>
        <p:nvSpPr>
          <p:cNvPr id="3" name="object 3"/>
          <p:cNvSpPr txBox="1"/>
          <p:nvPr/>
        </p:nvSpPr>
        <p:spPr>
          <a:xfrm>
            <a:off x="2059941" y="1507554"/>
            <a:ext cx="7981315" cy="4518025"/>
          </a:xfrm>
          <a:prstGeom prst="rect">
            <a:avLst/>
          </a:prstGeom>
        </p:spPr>
        <p:txBody>
          <a:bodyPr vert="horz" wrap="square" lIns="0" tIns="64135" rIns="0" bIns="0" rtlCol="0">
            <a:spAutoFit/>
          </a:bodyPr>
          <a:lstStyle/>
          <a:p>
            <a:pPr marL="355600" indent="-343535">
              <a:spcBef>
                <a:spcPts val="505"/>
              </a:spcBef>
              <a:buFont typeface="Arial MT"/>
              <a:buChar char="•"/>
              <a:tabLst>
                <a:tab pos="355600" algn="l"/>
                <a:tab pos="356235" algn="l"/>
              </a:tabLst>
            </a:pPr>
            <a:r>
              <a:rPr sz="3200" spc="-10" dirty="0">
                <a:latin typeface="Calibri"/>
                <a:cs typeface="Calibri"/>
              </a:rPr>
              <a:t>Extract</a:t>
            </a:r>
            <a:r>
              <a:rPr sz="3200" spc="-5" dirty="0">
                <a:latin typeface="Calibri"/>
                <a:cs typeface="Calibri"/>
              </a:rPr>
              <a:t> rules</a:t>
            </a:r>
            <a:r>
              <a:rPr sz="3200" spc="-20" dirty="0">
                <a:latin typeface="Calibri"/>
                <a:cs typeface="Calibri"/>
              </a:rPr>
              <a:t> </a:t>
            </a:r>
            <a:r>
              <a:rPr sz="3200" spc="-15" dirty="0">
                <a:latin typeface="Calibri"/>
                <a:cs typeface="Calibri"/>
              </a:rPr>
              <a:t>from</a:t>
            </a:r>
            <a:r>
              <a:rPr sz="3200" spc="-10" dirty="0">
                <a:latin typeface="Calibri"/>
                <a:cs typeface="Calibri"/>
              </a:rPr>
              <a:t> </a:t>
            </a:r>
            <a:r>
              <a:rPr sz="3200" dirty="0">
                <a:latin typeface="Calibri"/>
                <a:cs typeface="Calibri"/>
              </a:rPr>
              <a:t>an</a:t>
            </a:r>
            <a:r>
              <a:rPr sz="3200" spc="-5" dirty="0">
                <a:latin typeface="Calibri"/>
                <a:cs typeface="Calibri"/>
              </a:rPr>
              <a:t> unpruned</a:t>
            </a:r>
            <a:r>
              <a:rPr sz="3200" spc="20" dirty="0">
                <a:latin typeface="Calibri"/>
                <a:cs typeface="Calibri"/>
              </a:rPr>
              <a:t> </a:t>
            </a:r>
            <a:r>
              <a:rPr sz="3200" spc="-5" dirty="0">
                <a:latin typeface="Calibri"/>
                <a:cs typeface="Calibri"/>
              </a:rPr>
              <a:t>decision</a:t>
            </a:r>
            <a:r>
              <a:rPr sz="3200" spc="10" dirty="0">
                <a:latin typeface="Calibri"/>
                <a:cs typeface="Calibri"/>
              </a:rPr>
              <a:t> </a:t>
            </a:r>
            <a:r>
              <a:rPr sz="3200" spc="-10" dirty="0">
                <a:latin typeface="Calibri"/>
                <a:cs typeface="Calibri"/>
              </a:rPr>
              <a:t>tree</a:t>
            </a:r>
            <a:endParaRPr sz="3200">
              <a:latin typeface="Calibri"/>
              <a:cs typeface="Calibri"/>
            </a:endParaRPr>
          </a:p>
          <a:p>
            <a:pPr marL="355600" indent="-343535">
              <a:spcBef>
                <a:spcPts val="409"/>
              </a:spcBef>
              <a:buFont typeface="Arial MT"/>
              <a:buChar char="•"/>
              <a:tabLst>
                <a:tab pos="355600" algn="l"/>
                <a:tab pos="356235" algn="l"/>
              </a:tabLst>
            </a:pPr>
            <a:r>
              <a:rPr sz="3200" spc="-20" dirty="0">
                <a:latin typeface="Calibri"/>
                <a:cs typeface="Calibri"/>
              </a:rPr>
              <a:t>For</a:t>
            </a:r>
            <a:r>
              <a:rPr sz="3200" spc="-15" dirty="0">
                <a:latin typeface="Calibri"/>
                <a:cs typeface="Calibri"/>
              </a:rPr>
              <a:t> </a:t>
            </a:r>
            <a:r>
              <a:rPr sz="3200" dirty="0">
                <a:latin typeface="Calibri"/>
                <a:cs typeface="Calibri"/>
              </a:rPr>
              <a:t>each</a:t>
            </a:r>
            <a:r>
              <a:rPr sz="3200" spc="-15" dirty="0">
                <a:latin typeface="Calibri"/>
                <a:cs typeface="Calibri"/>
              </a:rPr>
              <a:t> </a:t>
            </a:r>
            <a:r>
              <a:rPr sz="3200" dirty="0">
                <a:latin typeface="Calibri"/>
                <a:cs typeface="Calibri"/>
              </a:rPr>
              <a:t>rule,</a:t>
            </a:r>
            <a:r>
              <a:rPr sz="3200" spc="-10" dirty="0">
                <a:latin typeface="Calibri"/>
                <a:cs typeface="Calibri"/>
              </a:rPr>
              <a:t> r:</a:t>
            </a:r>
            <a:r>
              <a:rPr sz="3200" spc="-5" dirty="0">
                <a:latin typeface="Calibri"/>
                <a:cs typeface="Calibri"/>
              </a:rPr>
              <a:t> </a:t>
            </a:r>
            <a:r>
              <a:rPr sz="3200" dirty="0">
                <a:latin typeface="Calibri"/>
                <a:cs typeface="Calibri"/>
              </a:rPr>
              <a:t>A</a:t>
            </a:r>
            <a:r>
              <a:rPr sz="3200" spc="-15" dirty="0">
                <a:latin typeface="Calibri"/>
                <a:cs typeface="Calibri"/>
              </a:rPr>
              <a:t> </a:t>
            </a:r>
            <a:r>
              <a:rPr sz="3200" spc="5" dirty="0">
                <a:latin typeface="Symbol"/>
                <a:cs typeface="Symbol"/>
              </a:rPr>
              <a:t></a:t>
            </a:r>
            <a:r>
              <a:rPr sz="3200" spc="-80" dirty="0">
                <a:latin typeface="Times New Roman"/>
                <a:cs typeface="Times New Roman"/>
              </a:rPr>
              <a:t> </a:t>
            </a:r>
            <a:r>
              <a:rPr sz="3200" spc="-114" dirty="0">
                <a:latin typeface="Calibri"/>
                <a:cs typeface="Calibri"/>
              </a:rPr>
              <a:t>y,</a:t>
            </a:r>
            <a:endParaRPr sz="3200">
              <a:latin typeface="Calibri"/>
              <a:cs typeface="Calibri"/>
            </a:endParaRPr>
          </a:p>
          <a:p>
            <a:pPr marL="756285" marR="164465" lvl="1" indent="-287020">
              <a:lnSpc>
                <a:spcPts val="2990"/>
              </a:lnSpc>
              <a:spcBef>
                <a:spcPts val="775"/>
              </a:spcBef>
              <a:buFont typeface="Arial MT"/>
              <a:buChar char="–"/>
              <a:tabLst>
                <a:tab pos="756920" algn="l"/>
              </a:tabLst>
            </a:pPr>
            <a:r>
              <a:rPr sz="2800" spc="-10" dirty="0">
                <a:latin typeface="Calibri"/>
                <a:cs typeface="Calibri"/>
              </a:rPr>
              <a:t>consider</a:t>
            </a:r>
            <a:r>
              <a:rPr sz="2800" spc="20" dirty="0">
                <a:latin typeface="Calibri"/>
                <a:cs typeface="Calibri"/>
              </a:rPr>
              <a:t> </a:t>
            </a:r>
            <a:r>
              <a:rPr sz="2800" spc="-5" dirty="0">
                <a:latin typeface="Calibri"/>
                <a:cs typeface="Calibri"/>
              </a:rPr>
              <a:t>an</a:t>
            </a:r>
            <a:r>
              <a:rPr sz="2800" dirty="0">
                <a:latin typeface="Calibri"/>
                <a:cs typeface="Calibri"/>
              </a:rPr>
              <a:t> </a:t>
            </a:r>
            <a:r>
              <a:rPr sz="2800" spc="-15" dirty="0">
                <a:latin typeface="Calibri"/>
                <a:cs typeface="Calibri"/>
              </a:rPr>
              <a:t>alternative</a:t>
            </a:r>
            <a:r>
              <a:rPr sz="2800" spc="5" dirty="0">
                <a:latin typeface="Calibri"/>
                <a:cs typeface="Calibri"/>
              </a:rPr>
              <a:t> </a:t>
            </a:r>
            <a:r>
              <a:rPr sz="2800" spc="-15" dirty="0">
                <a:latin typeface="Calibri"/>
                <a:cs typeface="Calibri"/>
              </a:rPr>
              <a:t>rule</a:t>
            </a:r>
            <a:r>
              <a:rPr sz="2800" spc="20" dirty="0">
                <a:latin typeface="Calibri"/>
                <a:cs typeface="Calibri"/>
              </a:rPr>
              <a:t> </a:t>
            </a:r>
            <a:r>
              <a:rPr sz="2800" spc="35" dirty="0">
                <a:latin typeface="Calibri"/>
                <a:cs typeface="Calibri"/>
              </a:rPr>
              <a:t>r’:</a:t>
            </a:r>
            <a:r>
              <a:rPr sz="2800" spc="40" dirty="0">
                <a:latin typeface="Calibri"/>
                <a:cs typeface="Calibri"/>
              </a:rPr>
              <a:t> </a:t>
            </a:r>
            <a:r>
              <a:rPr sz="2800" spc="-60" dirty="0">
                <a:latin typeface="Calibri"/>
                <a:cs typeface="Calibri"/>
              </a:rPr>
              <a:t>A’</a:t>
            </a:r>
            <a:r>
              <a:rPr sz="2800" spc="20" dirty="0">
                <a:latin typeface="Calibri"/>
                <a:cs typeface="Calibri"/>
              </a:rPr>
              <a:t> </a:t>
            </a:r>
            <a:r>
              <a:rPr sz="2800" spc="-5" dirty="0">
                <a:latin typeface="Symbol"/>
                <a:cs typeface="Symbol"/>
              </a:rPr>
              <a:t></a:t>
            </a:r>
            <a:r>
              <a:rPr sz="2800" spc="-60" dirty="0">
                <a:latin typeface="Times New Roman"/>
                <a:cs typeface="Times New Roman"/>
              </a:rPr>
              <a:t> </a:t>
            </a:r>
            <a:r>
              <a:rPr sz="2800" spc="-5" dirty="0">
                <a:latin typeface="Calibri"/>
                <a:cs typeface="Calibri"/>
              </a:rPr>
              <a:t>y</a:t>
            </a:r>
            <a:r>
              <a:rPr sz="2800" spc="10" dirty="0">
                <a:latin typeface="Calibri"/>
                <a:cs typeface="Calibri"/>
              </a:rPr>
              <a:t> </a:t>
            </a:r>
            <a:r>
              <a:rPr sz="2800" spc="-15" dirty="0">
                <a:latin typeface="Calibri"/>
                <a:cs typeface="Calibri"/>
              </a:rPr>
              <a:t>where</a:t>
            </a:r>
            <a:r>
              <a:rPr sz="2800" dirty="0">
                <a:latin typeface="Calibri"/>
                <a:cs typeface="Calibri"/>
              </a:rPr>
              <a:t> </a:t>
            </a:r>
            <a:r>
              <a:rPr sz="2800" spc="-55" dirty="0">
                <a:latin typeface="Calibri"/>
                <a:cs typeface="Calibri"/>
              </a:rPr>
              <a:t>A’</a:t>
            </a:r>
            <a:r>
              <a:rPr sz="2800" spc="15" dirty="0">
                <a:latin typeface="Calibri"/>
                <a:cs typeface="Calibri"/>
              </a:rPr>
              <a:t> </a:t>
            </a:r>
            <a:r>
              <a:rPr sz="2800" spc="-5" dirty="0">
                <a:latin typeface="Calibri"/>
                <a:cs typeface="Calibri"/>
              </a:rPr>
              <a:t>is </a:t>
            </a:r>
            <a:r>
              <a:rPr sz="2800" spc="-615" dirty="0">
                <a:latin typeface="Calibri"/>
                <a:cs typeface="Calibri"/>
              </a:rPr>
              <a:t> </a:t>
            </a:r>
            <a:r>
              <a:rPr sz="2800" spc="-10" dirty="0">
                <a:latin typeface="Calibri"/>
                <a:cs typeface="Calibri"/>
              </a:rPr>
              <a:t>obtained</a:t>
            </a:r>
            <a:r>
              <a:rPr sz="2800" spc="10" dirty="0">
                <a:latin typeface="Calibri"/>
                <a:cs typeface="Calibri"/>
              </a:rPr>
              <a:t> </a:t>
            </a:r>
            <a:r>
              <a:rPr sz="2800" spc="-15" dirty="0">
                <a:latin typeface="Calibri"/>
                <a:cs typeface="Calibri"/>
              </a:rPr>
              <a:t>by</a:t>
            </a:r>
            <a:r>
              <a:rPr sz="2800" spc="5" dirty="0">
                <a:latin typeface="Calibri"/>
                <a:cs typeface="Calibri"/>
              </a:rPr>
              <a:t> </a:t>
            </a:r>
            <a:r>
              <a:rPr sz="2800" spc="-15" dirty="0">
                <a:latin typeface="Calibri"/>
                <a:cs typeface="Calibri"/>
              </a:rPr>
              <a:t>removing</a:t>
            </a:r>
            <a:r>
              <a:rPr sz="2800" spc="5" dirty="0">
                <a:latin typeface="Calibri"/>
                <a:cs typeface="Calibri"/>
              </a:rPr>
              <a:t> </a:t>
            </a:r>
            <a:r>
              <a:rPr sz="2800" spc="-10" dirty="0">
                <a:latin typeface="Calibri"/>
                <a:cs typeface="Calibri"/>
              </a:rPr>
              <a:t>one</a:t>
            </a:r>
            <a:r>
              <a:rPr sz="2800" spc="5" dirty="0">
                <a:latin typeface="Calibri"/>
                <a:cs typeface="Calibri"/>
              </a:rPr>
              <a:t> </a:t>
            </a:r>
            <a:r>
              <a:rPr sz="2800" spc="-5" dirty="0">
                <a:latin typeface="Calibri"/>
                <a:cs typeface="Calibri"/>
              </a:rPr>
              <a:t>of the</a:t>
            </a:r>
            <a:r>
              <a:rPr sz="2800" spc="10" dirty="0">
                <a:latin typeface="Calibri"/>
                <a:cs typeface="Calibri"/>
              </a:rPr>
              <a:t> </a:t>
            </a:r>
            <a:r>
              <a:rPr sz="2800" spc="-10" dirty="0">
                <a:latin typeface="Calibri"/>
                <a:cs typeface="Calibri"/>
              </a:rPr>
              <a:t>conjuncts</a:t>
            </a:r>
            <a:r>
              <a:rPr sz="2800" spc="30" dirty="0">
                <a:latin typeface="Calibri"/>
                <a:cs typeface="Calibri"/>
              </a:rPr>
              <a:t> </a:t>
            </a:r>
            <a:r>
              <a:rPr sz="2800" spc="-5" dirty="0">
                <a:latin typeface="Calibri"/>
                <a:cs typeface="Calibri"/>
              </a:rPr>
              <a:t>in</a:t>
            </a:r>
            <a:r>
              <a:rPr sz="2800" spc="10" dirty="0">
                <a:latin typeface="Calibri"/>
                <a:cs typeface="Calibri"/>
              </a:rPr>
              <a:t> </a:t>
            </a:r>
            <a:r>
              <a:rPr sz="2800" spc="-5" dirty="0">
                <a:latin typeface="Calibri"/>
                <a:cs typeface="Calibri"/>
              </a:rPr>
              <a:t>A</a:t>
            </a:r>
            <a:endParaRPr sz="2800">
              <a:latin typeface="Calibri"/>
              <a:cs typeface="Calibri"/>
            </a:endParaRPr>
          </a:p>
          <a:p>
            <a:pPr marL="756285" marR="5080" lvl="1" indent="-287020">
              <a:lnSpc>
                <a:spcPts val="3020"/>
              </a:lnSpc>
              <a:spcBef>
                <a:spcPts val="680"/>
              </a:spcBef>
              <a:buFont typeface="Arial MT"/>
              <a:buChar char="–"/>
              <a:tabLst>
                <a:tab pos="756920" algn="l"/>
              </a:tabLst>
            </a:pPr>
            <a:r>
              <a:rPr sz="2800" spc="-15" dirty="0">
                <a:latin typeface="Calibri"/>
                <a:cs typeface="Calibri"/>
              </a:rPr>
              <a:t>Compare</a:t>
            </a:r>
            <a:r>
              <a:rPr sz="2800" spc="5" dirty="0">
                <a:latin typeface="Calibri"/>
                <a:cs typeface="Calibri"/>
              </a:rPr>
              <a:t> </a:t>
            </a:r>
            <a:r>
              <a:rPr sz="2800" spc="-5" dirty="0">
                <a:latin typeface="Calibri"/>
                <a:cs typeface="Calibri"/>
              </a:rPr>
              <a:t>the </a:t>
            </a:r>
            <a:r>
              <a:rPr sz="2800" spc="-10" dirty="0">
                <a:latin typeface="Calibri"/>
                <a:cs typeface="Calibri"/>
              </a:rPr>
              <a:t>pessimistic</a:t>
            </a:r>
            <a:r>
              <a:rPr sz="2800" spc="45" dirty="0">
                <a:latin typeface="Calibri"/>
                <a:cs typeface="Calibri"/>
              </a:rPr>
              <a:t> </a:t>
            </a:r>
            <a:r>
              <a:rPr sz="2800" spc="-15" dirty="0">
                <a:latin typeface="Calibri"/>
                <a:cs typeface="Calibri"/>
              </a:rPr>
              <a:t>error</a:t>
            </a:r>
            <a:r>
              <a:rPr sz="2800" spc="5" dirty="0">
                <a:latin typeface="Calibri"/>
                <a:cs typeface="Calibri"/>
              </a:rPr>
              <a:t> </a:t>
            </a:r>
            <a:r>
              <a:rPr sz="2800" spc="-30" dirty="0">
                <a:latin typeface="Calibri"/>
                <a:cs typeface="Calibri"/>
              </a:rPr>
              <a:t>rate</a:t>
            </a:r>
            <a:r>
              <a:rPr sz="2800" spc="-10" dirty="0">
                <a:latin typeface="Calibri"/>
                <a:cs typeface="Calibri"/>
              </a:rPr>
              <a:t> </a:t>
            </a:r>
            <a:r>
              <a:rPr sz="2800" spc="-25" dirty="0">
                <a:latin typeface="Calibri"/>
                <a:cs typeface="Calibri"/>
              </a:rPr>
              <a:t>for</a:t>
            </a:r>
            <a:r>
              <a:rPr sz="2800" spc="-10" dirty="0">
                <a:latin typeface="Calibri"/>
                <a:cs typeface="Calibri"/>
              </a:rPr>
              <a:t> </a:t>
            </a:r>
            <a:r>
              <a:rPr sz="2800" spc="-5" dirty="0">
                <a:latin typeface="Calibri"/>
                <a:cs typeface="Calibri"/>
              </a:rPr>
              <a:t>r</a:t>
            </a:r>
            <a:r>
              <a:rPr sz="2800" spc="5" dirty="0">
                <a:latin typeface="Calibri"/>
                <a:cs typeface="Calibri"/>
              </a:rPr>
              <a:t> </a:t>
            </a:r>
            <a:r>
              <a:rPr sz="2800" spc="-15" dirty="0">
                <a:latin typeface="Calibri"/>
                <a:cs typeface="Calibri"/>
              </a:rPr>
              <a:t>against</a:t>
            </a:r>
            <a:r>
              <a:rPr sz="2800" spc="-5" dirty="0">
                <a:latin typeface="Calibri"/>
                <a:cs typeface="Calibri"/>
              </a:rPr>
              <a:t> all </a:t>
            </a:r>
            <a:r>
              <a:rPr sz="2800" spc="-620" dirty="0">
                <a:latin typeface="Calibri"/>
                <a:cs typeface="Calibri"/>
              </a:rPr>
              <a:t> </a:t>
            </a:r>
            <a:r>
              <a:rPr sz="2800" spc="-20" dirty="0">
                <a:latin typeface="Calibri"/>
                <a:cs typeface="Calibri"/>
              </a:rPr>
              <a:t>r’s</a:t>
            </a:r>
            <a:endParaRPr sz="2800">
              <a:latin typeface="Calibri"/>
              <a:cs typeface="Calibri"/>
            </a:endParaRPr>
          </a:p>
          <a:p>
            <a:pPr marL="756285" marR="150495" lvl="1" indent="-287020">
              <a:lnSpc>
                <a:spcPts val="3030"/>
              </a:lnSpc>
              <a:spcBef>
                <a:spcPts val="675"/>
              </a:spcBef>
              <a:buFont typeface="Arial MT"/>
              <a:buChar char="–"/>
              <a:tabLst>
                <a:tab pos="756920" algn="l"/>
              </a:tabLst>
            </a:pPr>
            <a:r>
              <a:rPr sz="2800" spc="-10" dirty="0">
                <a:latin typeface="Calibri"/>
                <a:cs typeface="Calibri"/>
              </a:rPr>
              <a:t>Prune</a:t>
            </a:r>
            <a:r>
              <a:rPr sz="2800" spc="15" dirty="0">
                <a:latin typeface="Calibri"/>
                <a:cs typeface="Calibri"/>
              </a:rPr>
              <a:t> </a:t>
            </a:r>
            <a:r>
              <a:rPr sz="2800" spc="-5" dirty="0">
                <a:latin typeface="Calibri"/>
                <a:cs typeface="Calibri"/>
              </a:rPr>
              <a:t>if </a:t>
            </a:r>
            <a:r>
              <a:rPr sz="2800" spc="-10" dirty="0">
                <a:latin typeface="Calibri"/>
                <a:cs typeface="Calibri"/>
              </a:rPr>
              <a:t>one</a:t>
            </a:r>
            <a:r>
              <a:rPr sz="2800" spc="-5" dirty="0">
                <a:latin typeface="Calibri"/>
                <a:cs typeface="Calibri"/>
              </a:rPr>
              <a:t> of</a:t>
            </a:r>
            <a:r>
              <a:rPr sz="2800" spc="-10" dirty="0">
                <a:latin typeface="Calibri"/>
                <a:cs typeface="Calibri"/>
              </a:rPr>
              <a:t> </a:t>
            </a:r>
            <a:r>
              <a:rPr sz="2800" spc="-5" dirty="0">
                <a:latin typeface="Calibri"/>
                <a:cs typeface="Calibri"/>
              </a:rPr>
              <a:t>the</a:t>
            </a:r>
            <a:r>
              <a:rPr sz="2800" spc="10" dirty="0">
                <a:latin typeface="Calibri"/>
                <a:cs typeface="Calibri"/>
              </a:rPr>
              <a:t> </a:t>
            </a:r>
            <a:r>
              <a:rPr sz="2800" spc="-20" dirty="0">
                <a:latin typeface="Calibri"/>
                <a:cs typeface="Calibri"/>
              </a:rPr>
              <a:t>r’s</a:t>
            </a:r>
            <a:r>
              <a:rPr sz="2800" spc="15" dirty="0">
                <a:latin typeface="Calibri"/>
                <a:cs typeface="Calibri"/>
              </a:rPr>
              <a:t> </a:t>
            </a:r>
            <a:r>
              <a:rPr sz="2800" spc="-10" dirty="0">
                <a:latin typeface="Calibri"/>
                <a:cs typeface="Calibri"/>
              </a:rPr>
              <a:t>has</a:t>
            </a:r>
            <a:r>
              <a:rPr sz="2800" spc="5" dirty="0">
                <a:latin typeface="Calibri"/>
                <a:cs typeface="Calibri"/>
              </a:rPr>
              <a:t> </a:t>
            </a:r>
            <a:r>
              <a:rPr sz="2800" spc="-10" dirty="0">
                <a:latin typeface="Calibri"/>
                <a:cs typeface="Calibri"/>
              </a:rPr>
              <a:t>lower pessimistic</a:t>
            </a:r>
            <a:r>
              <a:rPr sz="2800" spc="40" dirty="0">
                <a:latin typeface="Calibri"/>
                <a:cs typeface="Calibri"/>
              </a:rPr>
              <a:t> </a:t>
            </a:r>
            <a:r>
              <a:rPr sz="2800" spc="-15" dirty="0">
                <a:latin typeface="Calibri"/>
                <a:cs typeface="Calibri"/>
              </a:rPr>
              <a:t>error </a:t>
            </a:r>
            <a:r>
              <a:rPr sz="2800" spc="-615" dirty="0">
                <a:latin typeface="Calibri"/>
                <a:cs typeface="Calibri"/>
              </a:rPr>
              <a:t> </a:t>
            </a:r>
            <a:r>
              <a:rPr sz="2800" spc="-30" dirty="0">
                <a:latin typeface="Calibri"/>
                <a:cs typeface="Calibri"/>
              </a:rPr>
              <a:t>rate</a:t>
            </a:r>
            <a:endParaRPr sz="2800">
              <a:latin typeface="Calibri"/>
              <a:cs typeface="Calibri"/>
            </a:endParaRPr>
          </a:p>
          <a:p>
            <a:pPr marL="756285" marR="1652270" lvl="1" indent="-287020">
              <a:lnSpc>
                <a:spcPts val="3020"/>
              </a:lnSpc>
              <a:spcBef>
                <a:spcPts val="670"/>
              </a:spcBef>
              <a:buFont typeface="Arial MT"/>
              <a:buChar char="–"/>
              <a:tabLst>
                <a:tab pos="756920" algn="l"/>
              </a:tabLst>
            </a:pPr>
            <a:r>
              <a:rPr sz="2800" spc="-15" dirty="0">
                <a:latin typeface="Calibri"/>
                <a:cs typeface="Calibri"/>
              </a:rPr>
              <a:t>Repeat </a:t>
            </a:r>
            <a:r>
              <a:rPr sz="2800" spc="-10" dirty="0">
                <a:latin typeface="Calibri"/>
                <a:cs typeface="Calibri"/>
              </a:rPr>
              <a:t>until</a:t>
            </a:r>
            <a:r>
              <a:rPr sz="2800" spc="5" dirty="0">
                <a:latin typeface="Calibri"/>
                <a:cs typeface="Calibri"/>
              </a:rPr>
              <a:t> </a:t>
            </a:r>
            <a:r>
              <a:rPr sz="2800" spc="-15" dirty="0">
                <a:latin typeface="Calibri"/>
                <a:cs typeface="Calibri"/>
              </a:rPr>
              <a:t>we</a:t>
            </a:r>
            <a:r>
              <a:rPr sz="2800" spc="-5" dirty="0">
                <a:latin typeface="Calibri"/>
                <a:cs typeface="Calibri"/>
              </a:rPr>
              <a:t> </a:t>
            </a:r>
            <a:r>
              <a:rPr sz="2800" spc="-15" dirty="0">
                <a:latin typeface="Calibri"/>
                <a:cs typeface="Calibri"/>
              </a:rPr>
              <a:t>can</a:t>
            </a:r>
            <a:r>
              <a:rPr sz="2800" spc="5" dirty="0">
                <a:latin typeface="Calibri"/>
                <a:cs typeface="Calibri"/>
              </a:rPr>
              <a:t> </a:t>
            </a:r>
            <a:r>
              <a:rPr sz="2800" spc="-5" dirty="0">
                <a:latin typeface="Calibri"/>
                <a:cs typeface="Calibri"/>
              </a:rPr>
              <a:t>no </a:t>
            </a:r>
            <a:r>
              <a:rPr sz="2800" spc="-10" dirty="0">
                <a:latin typeface="Calibri"/>
                <a:cs typeface="Calibri"/>
              </a:rPr>
              <a:t>longer</a:t>
            </a:r>
            <a:r>
              <a:rPr sz="2800" spc="-5" dirty="0">
                <a:latin typeface="Calibri"/>
                <a:cs typeface="Calibri"/>
              </a:rPr>
              <a:t> </a:t>
            </a:r>
            <a:r>
              <a:rPr sz="2800" spc="-20" dirty="0">
                <a:latin typeface="Calibri"/>
                <a:cs typeface="Calibri"/>
              </a:rPr>
              <a:t>improve </a:t>
            </a:r>
            <a:r>
              <a:rPr sz="2800" spc="-615" dirty="0">
                <a:latin typeface="Calibri"/>
                <a:cs typeface="Calibri"/>
              </a:rPr>
              <a:t> </a:t>
            </a:r>
            <a:r>
              <a:rPr sz="2800" spc="-15" dirty="0">
                <a:latin typeface="Calibri"/>
                <a:cs typeface="Calibri"/>
              </a:rPr>
              <a:t>generalization error</a:t>
            </a:r>
            <a:endParaRPr sz="28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4665" y="461594"/>
            <a:ext cx="6120765" cy="629018"/>
          </a:xfrm>
          <a:prstGeom prst="rect">
            <a:avLst/>
          </a:prstGeom>
        </p:spPr>
        <p:txBody>
          <a:bodyPr vert="horz" wrap="square" lIns="0" tIns="13335" rIns="0" bIns="0" rtlCol="0">
            <a:spAutoFit/>
          </a:bodyPr>
          <a:lstStyle/>
          <a:p>
            <a:pPr marL="12700">
              <a:spcBef>
                <a:spcPts val="105"/>
              </a:spcBef>
            </a:pPr>
            <a:r>
              <a:rPr spc="-10" dirty="0"/>
              <a:t>Indirect </a:t>
            </a:r>
            <a:r>
              <a:rPr dirty="0"/>
              <a:t>Method:</a:t>
            </a:r>
            <a:r>
              <a:rPr spc="-45" dirty="0"/>
              <a:t> </a:t>
            </a:r>
            <a:r>
              <a:rPr spc="-5" dirty="0"/>
              <a:t>C4.5rules</a:t>
            </a:r>
          </a:p>
        </p:txBody>
      </p:sp>
      <p:sp>
        <p:nvSpPr>
          <p:cNvPr id="3" name="object 3"/>
          <p:cNvSpPr txBox="1"/>
          <p:nvPr/>
        </p:nvSpPr>
        <p:spPr>
          <a:xfrm>
            <a:off x="2059940" y="1607566"/>
            <a:ext cx="7920990" cy="4068445"/>
          </a:xfrm>
          <a:prstGeom prst="rect">
            <a:avLst/>
          </a:prstGeom>
        </p:spPr>
        <p:txBody>
          <a:bodyPr vert="horz" wrap="square" lIns="0" tIns="13335" rIns="0" bIns="0" rtlCol="0">
            <a:spAutoFit/>
          </a:bodyPr>
          <a:lstStyle/>
          <a:p>
            <a:pPr marL="355600" marR="5080" indent="-343535">
              <a:spcBef>
                <a:spcPts val="105"/>
              </a:spcBef>
              <a:buFont typeface="Arial MT"/>
              <a:buChar char="•"/>
              <a:tabLst>
                <a:tab pos="355600" algn="l"/>
                <a:tab pos="356235" algn="l"/>
              </a:tabLst>
            </a:pPr>
            <a:r>
              <a:rPr sz="3200" spc="-15" dirty="0">
                <a:latin typeface="Calibri"/>
                <a:cs typeface="Calibri"/>
              </a:rPr>
              <a:t>Instead</a:t>
            </a:r>
            <a:r>
              <a:rPr sz="3200" spc="35" dirty="0">
                <a:latin typeface="Calibri"/>
                <a:cs typeface="Calibri"/>
              </a:rPr>
              <a:t> </a:t>
            </a:r>
            <a:r>
              <a:rPr sz="3200" spc="-5" dirty="0">
                <a:latin typeface="Calibri"/>
                <a:cs typeface="Calibri"/>
              </a:rPr>
              <a:t>of</a:t>
            </a:r>
            <a:r>
              <a:rPr sz="3200" dirty="0">
                <a:latin typeface="Calibri"/>
                <a:cs typeface="Calibri"/>
              </a:rPr>
              <a:t> </a:t>
            </a:r>
            <a:r>
              <a:rPr sz="3200" spc="-15" dirty="0">
                <a:latin typeface="Calibri"/>
                <a:cs typeface="Calibri"/>
              </a:rPr>
              <a:t>ordering</a:t>
            </a:r>
            <a:r>
              <a:rPr sz="3200" spc="15" dirty="0">
                <a:latin typeface="Calibri"/>
                <a:cs typeface="Calibri"/>
              </a:rPr>
              <a:t> </a:t>
            </a:r>
            <a:r>
              <a:rPr sz="3200" dirty="0">
                <a:latin typeface="Calibri"/>
                <a:cs typeface="Calibri"/>
              </a:rPr>
              <a:t>the</a:t>
            </a:r>
            <a:r>
              <a:rPr sz="3200" spc="5" dirty="0">
                <a:latin typeface="Calibri"/>
                <a:cs typeface="Calibri"/>
              </a:rPr>
              <a:t> </a:t>
            </a:r>
            <a:r>
              <a:rPr sz="3200" spc="-5" dirty="0">
                <a:latin typeface="Calibri"/>
                <a:cs typeface="Calibri"/>
              </a:rPr>
              <a:t>rules,</a:t>
            </a:r>
            <a:r>
              <a:rPr sz="3200" spc="5" dirty="0">
                <a:latin typeface="Calibri"/>
                <a:cs typeface="Calibri"/>
              </a:rPr>
              <a:t> </a:t>
            </a:r>
            <a:r>
              <a:rPr sz="3200" spc="-15" dirty="0">
                <a:latin typeface="Calibri"/>
                <a:cs typeface="Calibri"/>
              </a:rPr>
              <a:t>order</a:t>
            </a:r>
            <a:r>
              <a:rPr sz="3200" spc="5" dirty="0">
                <a:latin typeface="Calibri"/>
                <a:cs typeface="Calibri"/>
              </a:rPr>
              <a:t> </a:t>
            </a:r>
            <a:r>
              <a:rPr sz="3200" spc="-10" dirty="0">
                <a:latin typeface="Calibri"/>
                <a:cs typeface="Calibri"/>
              </a:rPr>
              <a:t>subsets</a:t>
            </a:r>
            <a:r>
              <a:rPr sz="3200" spc="-5" dirty="0">
                <a:latin typeface="Calibri"/>
                <a:cs typeface="Calibri"/>
              </a:rPr>
              <a:t> </a:t>
            </a:r>
            <a:r>
              <a:rPr sz="3200" dirty="0">
                <a:latin typeface="Calibri"/>
                <a:cs typeface="Calibri"/>
              </a:rPr>
              <a:t>of </a:t>
            </a:r>
            <a:r>
              <a:rPr sz="3200" spc="-710" dirty="0">
                <a:latin typeface="Calibri"/>
                <a:cs typeface="Calibri"/>
              </a:rPr>
              <a:t> </a:t>
            </a:r>
            <a:r>
              <a:rPr sz="3200" dirty="0">
                <a:latin typeface="Calibri"/>
                <a:cs typeface="Calibri"/>
              </a:rPr>
              <a:t>rules</a:t>
            </a:r>
            <a:r>
              <a:rPr sz="3200" spc="-15" dirty="0">
                <a:latin typeface="Calibri"/>
                <a:cs typeface="Calibri"/>
              </a:rPr>
              <a:t> </a:t>
            </a:r>
            <a:r>
              <a:rPr sz="3200" spc="-5" dirty="0">
                <a:solidFill>
                  <a:srgbClr val="FF0000"/>
                </a:solidFill>
                <a:latin typeface="Calibri"/>
                <a:cs typeface="Calibri"/>
              </a:rPr>
              <a:t>(class</a:t>
            </a:r>
            <a:r>
              <a:rPr sz="3200" spc="-15" dirty="0">
                <a:solidFill>
                  <a:srgbClr val="FF0000"/>
                </a:solidFill>
                <a:latin typeface="Calibri"/>
                <a:cs typeface="Calibri"/>
              </a:rPr>
              <a:t> </a:t>
            </a:r>
            <a:r>
              <a:rPr sz="3200" spc="-10" dirty="0">
                <a:solidFill>
                  <a:srgbClr val="FF0000"/>
                </a:solidFill>
                <a:latin typeface="Calibri"/>
                <a:cs typeface="Calibri"/>
              </a:rPr>
              <a:t>ordering)</a:t>
            </a:r>
            <a:endParaRPr sz="3200">
              <a:latin typeface="Calibri"/>
              <a:cs typeface="Calibri"/>
            </a:endParaRPr>
          </a:p>
          <a:p>
            <a:pPr marL="756285" marR="120650" lvl="1" indent="-287020">
              <a:spcBef>
                <a:spcPts val="690"/>
              </a:spcBef>
              <a:buFont typeface="Arial MT"/>
              <a:buChar char="–"/>
              <a:tabLst>
                <a:tab pos="756920" algn="l"/>
              </a:tabLst>
            </a:pPr>
            <a:r>
              <a:rPr sz="2800" spc="-15" dirty="0">
                <a:latin typeface="Calibri"/>
                <a:cs typeface="Calibri"/>
              </a:rPr>
              <a:t>Each</a:t>
            </a:r>
            <a:r>
              <a:rPr sz="2800" spc="-5" dirty="0">
                <a:latin typeface="Calibri"/>
                <a:cs typeface="Calibri"/>
              </a:rPr>
              <a:t> </a:t>
            </a:r>
            <a:r>
              <a:rPr sz="2800" spc="-15" dirty="0">
                <a:latin typeface="Calibri"/>
                <a:cs typeface="Calibri"/>
              </a:rPr>
              <a:t>subset</a:t>
            </a:r>
            <a:r>
              <a:rPr sz="2800" spc="35" dirty="0">
                <a:latin typeface="Calibri"/>
                <a:cs typeface="Calibri"/>
              </a:rPr>
              <a:t> </a:t>
            </a:r>
            <a:r>
              <a:rPr sz="2800" spc="-5" dirty="0">
                <a:latin typeface="Calibri"/>
                <a:cs typeface="Calibri"/>
              </a:rPr>
              <a:t>is</a:t>
            </a:r>
            <a:r>
              <a:rPr sz="2800" spc="5" dirty="0">
                <a:latin typeface="Calibri"/>
                <a:cs typeface="Calibri"/>
              </a:rPr>
              <a:t> </a:t>
            </a:r>
            <a:r>
              <a:rPr sz="2800" spc="-5" dirty="0">
                <a:latin typeface="Calibri"/>
                <a:cs typeface="Calibri"/>
              </a:rPr>
              <a:t>a</a:t>
            </a:r>
            <a:r>
              <a:rPr sz="2800" spc="5" dirty="0">
                <a:latin typeface="Calibri"/>
                <a:cs typeface="Calibri"/>
              </a:rPr>
              <a:t> </a:t>
            </a:r>
            <a:r>
              <a:rPr sz="2800" spc="-10" dirty="0">
                <a:latin typeface="Calibri"/>
                <a:cs typeface="Calibri"/>
              </a:rPr>
              <a:t>collection</a:t>
            </a:r>
            <a:r>
              <a:rPr sz="2800" spc="10" dirty="0">
                <a:latin typeface="Calibri"/>
                <a:cs typeface="Calibri"/>
              </a:rPr>
              <a:t> </a:t>
            </a:r>
            <a:r>
              <a:rPr sz="2800" spc="-5" dirty="0">
                <a:latin typeface="Calibri"/>
                <a:cs typeface="Calibri"/>
              </a:rPr>
              <a:t>of rules</a:t>
            </a:r>
            <a:r>
              <a:rPr sz="2800" spc="20" dirty="0">
                <a:latin typeface="Calibri"/>
                <a:cs typeface="Calibri"/>
              </a:rPr>
              <a:t> </a:t>
            </a:r>
            <a:r>
              <a:rPr sz="2800" spc="-5" dirty="0">
                <a:latin typeface="Calibri"/>
                <a:cs typeface="Calibri"/>
              </a:rPr>
              <a:t>with</a:t>
            </a:r>
            <a:r>
              <a:rPr sz="2800" spc="10" dirty="0">
                <a:latin typeface="Calibri"/>
                <a:cs typeface="Calibri"/>
              </a:rPr>
              <a:t> </a:t>
            </a:r>
            <a:r>
              <a:rPr sz="2800" spc="-5" dirty="0">
                <a:latin typeface="Calibri"/>
                <a:cs typeface="Calibri"/>
              </a:rPr>
              <a:t>the</a:t>
            </a:r>
            <a:r>
              <a:rPr sz="2800" spc="5" dirty="0">
                <a:latin typeface="Calibri"/>
                <a:cs typeface="Calibri"/>
              </a:rPr>
              <a:t> </a:t>
            </a:r>
            <a:r>
              <a:rPr sz="2800" spc="-10" dirty="0">
                <a:latin typeface="Calibri"/>
                <a:cs typeface="Calibri"/>
              </a:rPr>
              <a:t>same </a:t>
            </a:r>
            <a:r>
              <a:rPr sz="2800" spc="-615" dirty="0">
                <a:latin typeface="Calibri"/>
                <a:cs typeface="Calibri"/>
              </a:rPr>
              <a:t> </a:t>
            </a:r>
            <a:r>
              <a:rPr sz="2800" spc="-10" dirty="0">
                <a:latin typeface="Calibri"/>
                <a:cs typeface="Calibri"/>
              </a:rPr>
              <a:t>rule</a:t>
            </a:r>
            <a:r>
              <a:rPr sz="2800" spc="10" dirty="0">
                <a:latin typeface="Calibri"/>
                <a:cs typeface="Calibri"/>
              </a:rPr>
              <a:t> </a:t>
            </a:r>
            <a:r>
              <a:rPr sz="2800" spc="-15" dirty="0">
                <a:latin typeface="Calibri"/>
                <a:cs typeface="Calibri"/>
              </a:rPr>
              <a:t>consequent</a:t>
            </a:r>
            <a:r>
              <a:rPr sz="2800" spc="45" dirty="0">
                <a:latin typeface="Calibri"/>
                <a:cs typeface="Calibri"/>
              </a:rPr>
              <a:t> </a:t>
            </a:r>
            <a:r>
              <a:rPr sz="2800" spc="-5" dirty="0">
                <a:latin typeface="Calibri"/>
                <a:cs typeface="Calibri"/>
              </a:rPr>
              <a:t>(class)</a:t>
            </a:r>
            <a:endParaRPr sz="2800">
              <a:latin typeface="Calibri"/>
              <a:cs typeface="Calibri"/>
            </a:endParaRPr>
          </a:p>
          <a:p>
            <a:pPr marL="756285" lvl="1" indent="-287020">
              <a:spcBef>
                <a:spcPts val="675"/>
              </a:spcBef>
              <a:buFont typeface="Arial MT"/>
              <a:buChar char="–"/>
              <a:tabLst>
                <a:tab pos="756920" algn="l"/>
              </a:tabLst>
            </a:pPr>
            <a:r>
              <a:rPr sz="2800" spc="-15" dirty="0">
                <a:latin typeface="Calibri"/>
                <a:cs typeface="Calibri"/>
              </a:rPr>
              <a:t>Compute</a:t>
            </a:r>
            <a:r>
              <a:rPr sz="2800" spc="20" dirty="0">
                <a:latin typeface="Calibri"/>
                <a:cs typeface="Calibri"/>
              </a:rPr>
              <a:t> </a:t>
            </a:r>
            <a:r>
              <a:rPr sz="2800" spc="-10" dirty="0">
                <a:latin typeface="Calibri"/>
                <a:cs typeface="Calibri"/>
              </a:rPr>
              <a:t>description</a:t>
            </a:r>
            <a:r>
              <a:rPr sz="2800" spc="35" dirty="0">
                <a:latin typeface="Calibri"/>
                <a:cs typeface="Calibri"/>
              </a:rPr>
              <a:t> </a:t>
            </a:r>
            <a:r>
              <a:rPr sz="2800" spc="-15" dirty="0">
                <a:latin typeface="Calibri"/>
                <a:cs typeface="Calibri"/>
              </a:rPr>
              <a:t>length</a:t>
            </a:r>
            <a:r>
              <a:rPr sz="2800" spc="15" dirty="0">
                <a:latin typeface="Calibri"/>
                <a:cs typeface="Calibri"/>
              </a:rPr>
              <a:t> </a:t>
            </a:r>
            <a:r>
              <a:rPr sz="2800" spc="-5" dirty="0">
                <a:latin typeface="Calibri"/>
                <a:cs typeface="Calibri"/>
              </a:rPr>
              <a:t>of</a:t>
            </a:r>
            <a:r>
              <a:rPr sz="2800" dirty="0">
                <a:latin typeface="Calibri"/>
                <a:cs typeface="Calibri"/>
              </a:rPr>
              <a:t> each</a:t>
            </a:r>
            <a:r>
              <a:rPr sz="2800" spc="-5" dirty="0">
                <a:latin typeface="Calibri"/>
                <a:cs typeface="Calibri"/>
              </a:rPr>
              <a:t> </a:t>
            </a:r>
            <a:r>
              <a:rPr sz="2800" spc="-15" dirty="0">
                <a:latin typeface="Calibri"/>
                <a:cs typeface="Calibri"/>
              </a:rPr>
              <a:t>subset</a:t>
            </a:r>
            <a:endParaRPr sz="2800">
              <a:latin typeface="Calibri"/>
              <a:cs typeface="Calibri"/>
            </a:endParaRPr>
          </a:p>
          <a:p>
            <a:pPr marL="1224280" lvl="2" indent="-297815">
              <a:spcBef>
                <a:spcPts val="600"/>
              </a:spcBef>
              <a:buFont typeface="Arial MT"/>
              <a:buChar char="•"/>
              <a:tabLst>
                <a:tab pos="1224280" algn="l"/>
                <a:tab pos="1224915" algn="l"/>
              </a:tabLst>
            </a:pPr>
            <a:r>
              <a:rPr sz="2400" spc="-5" dirty="0">
                <a:latin typeface="Calibri"/>
                <a:cs typeface="Calibri"/>
              </a:rPr>
              <a:t>Description</a:t>
            </a:r>
            <a:r>
              <a:rPr sz="2400" spc="-25" dirty="0">
                <a:latin typeface="Calibri"/>
                <a:cs typeface="Calibri"/>
              </a:rPr>
              <a:t> </a:t>
            </a:r>
            <a:r>
              <a:rPr sz="2400" spc="-10" dirty="0">
                <a:latin typeface="Calibri"/>
                <a:cs typeface="Calibri"/>
              </a:rPr>
              <a:t>length</a:t>
            </a:r>
            <a:r>
              <a:rPr sz="2400" spc="-15" dirty="0">
                <a:latin typeface="Calibri"/>
                <a:cs typeface="Calibri"/>
              </a:rPr>
              <a:t> </a:t>
            </a:r>
            <a:r>
              <a:rPr sz="2400" dirty="0">
                <a:latin typeface="Calibri"/>
                <a:cs typeface="Calibri"/>
              </a:rPr>
              <a:t>=</a:t>
            </a:r>
            <a:r>
              <a:rPr sz="2400" spc="-10" dirty="0">
                <a:latin typeface="Calibri"/>
                <a:cs typeface="Calibri"/>
              </a:rPr>
              <a:t> L(error)</a:t>
            </a:r>
            <a:r>
              <a:rPr sz="2400" spc="-30"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g</a:t>
            </a:r>
            <a:r>
              <a:rPr sz="2400" spc="-5" dirty="0">
                <a:latin typeface="Calibri"/>
                <a:cs typeface="Calibri"/>
              </a:rPr>
              <a:t> L(model)</a:t>
            </a:r>
            <a:endParaRPr sz="2400">
              <a:latin typeface="Calibri"/>
              <a:cs typeface="Calibri"/>
            </a:endParaRPr>
          </a:p>
          <a:p>
            <a:pPr marL="1155700" marR="134620" lvl="2" indent="-228600">
              <a:spcBef>
                <a:spcPts val="580"/>
              </a:spcBef>
              <a:buFont typeface="Arial MT"/>
              <a:buChar char="•"/>
              <a:tabLst>
                <a:tab pos="1224280" algn="l"/>
                <a:tab pos="1224915" algn="l"/>
              </a:tabLst>
            </a:pPr>
            <a:r>
              <a:rPr dirty="0"/>
              <a:t>	</a:t>
            </a:r>
            <a:r>
              <a:rPr sz="2400" dirty="0">
                <a:latin typeface="Calibri"/>
                <a:cs typeface="Calibri"/>
              </a:rPr>
              <a:t>g is a </a:t>
            </a:r>
            <a:r>
              <a:rPr sz="2400" spc="-10" dirty="0">
                <a:latin typeface="Calibri"/>
                <a:cs typeface="Calibri"/>
              </a:rPr>
              <a:t>parameter that </a:t>
            </a:r>
            <a:r>
              <a:rPr sz="2400" spc="-20" dirty="0">
                <a:latin typeface="Calibri"/>
                <a:cs typeface="Calibri"/>
              </a:rPr>
              <a:t>takes </a:t>
            </a:r>
            <a:r>
              <a:rPr sz="2400" spc="-15" dirty="0">
                <a:latin typeface="Calibri"/>
                <a:cs typeface="Calibri"/>
              </a:rPr>
              <a:t>into </a:t>
            </a:r>
            <a:r>
              <a:rPr sz="2400" spc="-10" dirty="0">
                <a:latin typeface="Calibri"/>
                <a:cs typeface="Calibri"/>
              </a:rPr>
              <a:t>account </a:t>
            </a:r>
            <a:r>
              <a:rPr sz="2400" dirty="0">
                <a:latin typeface="Calibri"/>
                <a:cs typeface="Calibri"/>
              </a:rPr>
              <a:t>the </a:t>
            </a:r>
            <a:r>
              <a:rPr sz="2400" spc="-10" dirty="0">
                <a:latin typeface="Calibri"/>
                <a:cs typeface="Calibri"/>
              </a:rPr>
              <a:t>presence </a:t>
            </a:r>
            <a:r>
              <a:rPr sz="2400" spc="-530" dirty="0">
                <a:latin typeface="Calibri"/>
                <a:cs typeface="Calibri"/>
              </a:rPr>
              <a:t> </a:t>
            </a:r>
            <a:r>
              <a:rPr sz="2400" spc="-5" dirty="0">
                <a:latin typeface="Calibri"/>
                <a:cs typeface="Calibri"/>
              </a:rPr>
              <a:t>of</a:t>
            </a:r>
            <a:r>
              <a:rPr sz="2400" spc="-20" dirty="0">
                <a:latin typeface="Calibri"/>
                <a:cs typeface="Calibri"/>
              </a:rPr>
              <a:t> </a:t>
            </a:r>
            <a:r>
              <a:rPr sz="2400" spc="-10" dirty="0">
                <a:latin typeface="Calibri"/>
                <a:cs typeface="Calibri"/>
              </a:rPr>
              <a:t>redundant</a:t>
            </a:r>
            <a:r>
              <a:rPr sz="2400" spc="5" dirty="0">
                <a:latin typeface="Calibri"/>
                <a:cs typeface="Calibri"/>
              </a:rPr>
              <a:t> </a:t>
            </a:r>
            <a:r>
              <a:rPr sz="2400" spc="-10" dirty="0">
                <a:latin typeface="Calibri"/>
                <a:cs typeface="Calibri"/>
              </a:rPr>
              <a:t>attributes</a:t>
            </a:r>
            <a:r>
              <a:rPr sz="2400" spc="-15" dirty="0">
                <a:latin typeface="Calibri"/>
                <a:cs typeface="Calibri"/>
              </a:rPr>
              <a:t> </a:t>
            </a:r>
            <a:r>
              <a:rPr sz="2400" dirty="0">
                <a:latin typeface="Calibri"/>
                <a:cs typeface="Calibri"/>
              </a:rPr>
              <a:t>in a</a:t>
            </a:r>
            <a:r>
              <a:rPr sz="2400" spc="-20" dirty="0">
                <a:latin typeface="Calibri"/>
                <a:cs typeface="Calibri"/>
              </a:rPr>
              <a:t> </a:t>
            </a:r>
            <a:r>
              <a:rPr sz="2400" dirty="0">
                <a:latin typeface="Calibri"/>
                <a:cs typeface="Calibri"/>
              </a:rPr>
              <a:t>rule </a:t>
            </a:r>
            <a:r>
              <a:rPr sz="2400" spc="-10" dirty="0">
                <a:latin typeface="Calibri"/>
                <a:cs typeface="Calibri"/>
              </a:rPr>
              <a:t>set</a:t>
            </a:r>
            <a:endParaRPr sz="2400">
              <a:latin typeface="Calibri"/>
              <a:cs typeface="Calibri"/>
            </a:endParaRPr>
          </a:p>
          <a:p>
            <a:pPr marL="1155700"/>
            <a:r>
              <a:rPr sz="2400" spc="-10" dirty="0">
                <a:latin typeface="Calibri"/>
                <a:cs typeface="Calibri"/>
              </a:rPr>
              <a:t>(default</a:t>
            </a:r>
            <a:r>
              <a:rPr sz="2400" spc="-25" dirty="0">
                <a:latin typeface="Calibri"/>
                <a:cs typeface="Calibri"/>
              </a:rPr>
              <a:t> </a:t>
            </a:r>
            <a:r>
              <a:rPr sz="2400" spc="-10" dirty="0">
                <a:latin typeface="Calibri"/>
                <a:cs typeface="Calibri"/>
              </a:rPr>
              <a:t>value</a:t>
            </a:r>
            <a:r>
              <a:rPr sz="2400" spc="-15"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0.5)</a:t>
            </a:r>
            <a:endParaRPr sz="2400">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2926" y="461594"/>
            <a:ext cx="1946910" cy="629018"/>
          </a:xfrm>
          <a:prstGeom prst="rect">
            <a:avLst/>
          </a:prstGeom>
        </p:spPr>
        <p:txBody>
          <a:bodyPr vert="horz" wrap="square" lIns="0" tIns="13335" rIns="0" bIns="0" rtlCol="0">
            <a:spAutoFit/>
          </a:bodyPr>
          <a:lstStyle/>
          <a:p>
            <a:pPr marL="12700">
              <a:spcBef>
                <a:spcPts val="105"/>
              </a:spcBef>
            </a:pPr>
            <a:r>
              <a:rPr spc="-5" dirty="0"/>
              <a:t>E</a:t>
            </a:r>
            <a:r>
              <a:rPr spc="-85" dirty="0"/>
              <a:t>x</a:t>
            </a:r>
            <a:r>
              <a:rPr dirty="0"/>
              <a:t>ample</a:t>
            </a:r>
          </a:p>
        </p:txBody>
      </p:sp>
      <p:graphicFrame>
        <p:nvGraphicFramePr>
          <p:cNvPr id="3" name="object 3"/>
          <p:cNvGraphicFramePr>
            <a:graphicFrameLocks noGrp="1"/>
          </p:cNvGraphicFramePr>
          <p:nvPr/>
        </p:nvGraphicFramePr>
        <p:xfrm>
          <a:off x="2209801" y="1104464"/>
          <a:ext cx="7609835" cy="5278069"/>
        </p:xfrm>
        <a:graphic>
          <a:graphicData uri="http://schemas.openxmlformats.org/drawingml/2006/table">
            <a:tbl>
              <a:tblPr firstRow="1" bandRow="1">
                <a:tableStyleId>{2D5ABB26-0587-4C30-8999-92F81FD0307C}</a:tableStyleId>
              </a:tblPr>
              <a:tblGrid>
                <a:gridCol w="1330960">
                  <a:extLst>
                    <a:ext uri="{9D8B030D-6E8A-4147-A177-3AD203B41FA5}">
                      <a16:colId xmlns:a16="http://schemas.microsoft.com/office/drawing/2014/main" val="20000"/>
                    </a:ext>
                  </a:extLst>
                </a:gridCol>
                <a:gridCol w="1046479">
                  <a:extLst>
                    <a:ext uri="{9D8B030D-6E8A-4147-A177-3AD203B41FA5}">
                      <a16:colId xmlns:a16="http://schemas.microsoft.com/office/drawing/2014/main" val="20001"/>
                    </a:ext>
                  </a:extLst>
                </a:gridCol>
                <a:gridCol w="1046480">
                  <a:extLst>
                    <a:ext uri="{9D8B030D-6E8A-4147-A177-3AD203B41FA5}">
                      <a16:colId xmlns:a16="http://schemas.microsoft.com/office/drawing/2014/main" val="20002"/>
                    </a:ext>
                  </a:extLst>
                </a:gridCol>
                <a:gridCol w="1046479">
                  <a:extLst>
                    <a:ext uri="{9D8B030D-6E8A-4147-A177-3AD203B41FA5}">
                      <a16:colId xmlns:a16="http://schemas.microsoft.com/office/drawing/2014/main" val="20003"/>
                    </a:ext>
                  </a:extLst>
                </a:gridCol>
                <a:gridCol w="1046479">
                  <a:extLst>
                    <a:ext uri="{9D8B030D-6E8A-4147-A177-3AD203B41FA5}">
                      <a16:colId xmlns:a16="http://schemas.microsoft.com/office/drawing/2014/main" val="20004"/>
                    </a:ext>
                  </a:extLst>
                </a:gridCol>
                <a:gridCol w="1046479">
                  <a:extLst>
                    <a:ext uri="{9D8B030D-6E8A-4147-A177-3AD203B41FA5}">
                      <a16:colId xmlns:a16="http://schemas.microsoft.com/office/drawing/2014/main" val="20005"/>
                    </a:ext>
                  </a:extLst>
                </a:gridCol>
                <a:gridCol w="1046479">
                  <a:extLst>
                    <a:ext uri="{9D8B030D-6E8A-4147-A177-3AD203B41FA5}">
                      <a16:colId xmlns:a16="http://schemas.microsoft.com/office/drawing/2014/main" val="20006"/>
                    </a:ext>
                  </a:extLst>
                </a:gridCol>
              </a:tblGrid>
              <a:tr h="218411">
                <a:tc>
                  <a:txBody>
                    <a:bodyPr/>
                    <a:lstStyle/>
                    <a:p>
                      <a:pPr marL="441959">
                        <a:lnSpc>
                          <a:spcPts val="1590"/>
                        </a:lnSpc>
                      </a:pPr>
                      <a:r>
                        <a:rPr sz="1350" b="1" spc="-45" dirty="0">
                          <a:latin typeface="Arial"/>
                          <a:cs typeface="Arial"/>
                        </a:rPr>
                        <a:t>Name</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47320">
                        <a:lnSpc>
                          <a:spcPts val="1590"/>
                        </a:lnSpc>
                      </a:pPr>
                      <a:r>
                        <a:rPr sz="1350" b="1" spc="-40" dirty="0">
                          <a:latin typeface="Arial"/>
                          <a:cs typeface="Arial"/>
                        </a:rPr>
                        <a:t>Gi</a:t>
                      </a:r>
                      <a:r>
                        <a:rPr sz="1350" b="1" spc="5" dirty="0">
                          <a:latin typeface="Arial"/>
                          <a:cs typeface="Arial"/>
                        </a:rPr>
                        <a:t>v</a:t>
                      </a:r>
                      <a:r>
                        <a:rPr sz="1350" b="1" dirty="0">
                          <a:latin typeface="Arial"/>
                          <a:cs typeface="Arial"/>
                        </a:rPr>
                        <a:t>e</a:t>
                      </a:r>
                      <a:r>
                        <a:rPr sz="1350" b="1" spc="-55" dirty="0">
                          <a:latin typeface="Arial"/>
                          <a:cs typeface="Arial"/>
                        </a:rPr>
                        <a:t> </a:t>
                      </a:r>
                      <a:r>
                        <a:rPr sz="1350" b="1" spc="30" dirty="0">
                          <a:latin typeface="Arial"/>
                          <a:cs typeface="Arial"/>
                        </a:rPr>
                        <a:t>B</a:t>
                      </a:r>
                      <a:r>
                        <a:rPr sz="1350" b="1" spc="-40" dirty="0">
                          <a:latin typeface="Arial"/>
                          <a:cs typeface="Arial"/>
                        </a:rPr>
                        <a:t>i</a:t>
                      </a:r>
                      <a:r>
                        <a:rPr sz="1350" b="1" spc="-20" dirty="0">
                          <a:latin typeface="Arial"/>
                          <a:cs typeface="Arial"/>
                        </a:rPr>
                        <a:t>r</a:t>
                      </a:r>
                      <a:r>
                        <a:rPr sz="1350" b="1" spc="-30" dirty="0">
                          <a:latin typeface="Arial"/>
                          <a:cs typeface="Arial"/>
                        </a:rPr>
                        <a:t>t</a:t>
                      </a:r>
                      <a:r>
                        <a:rPr sz="1350" b="1" dirty="0">
                          <a:latin typeface="Arial"/>
                          <a:cs typeface="Arial"/>
                        </a:rPr>
                        <a:t>h</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57480">
                        <a:lnSpc>
                          <a:spcPts val="1590"/>
                        </a:lnSpc>
                      </a:pPr>
                      <a:r>
                        <a:rPr sz="1350" b="1" spc="15" dirty="0">
                          <a:latin typeface="Arial"/>
                          <a:cs typeface="Arial"/>
                        </a:rPr>
                        <a:t>L</a:t>
                      </a:r>
                      <a:r>
                        <a:rPr sz="1350" b="1" spc="5" dirty="0">
                          <a:latin typeface="Arial"/>
                          <a:cs typeface="Arial"/>
                        </a:rPr>
                        <a:t>a</a:t>
                      </a:r>
                      <a:r>
                        <a:rPr sz="1350" b="1" dirty="0">
                          <a:latin typeface="Arial"/>
                          <a:cs typeface="Arial"/>
                        </a:rPr>
                        <a:t>y</a:t>
                      </a:r>
                      <a:r>
                        <a:rPr sz="1350" b="1" spc="-55" dirty="0">
                          <a:latin typeface="Arial"/>
                          <a:cs typeface="Arial"/>
                        </a:rPr>
                        <a:t> </a:t>
                      </a:r>
                      <a:r>
                        <a:rPr sz="1350" b="1" spc="20" dirty="0">
                          <a:latin typeface="Arial"/>
                          <a:cs typeface="Arial"/>
                        </a:rPr>
                        <a:t>E</a:t>
                      </a:r>
                      <a:r>
                        <a:rPr sz="1350" b="1" spc="15" dirty="0">
                          <a:latin typeface="Arial"/>
                          <a:cs typeface="Arial"/>
                        </a:rPr>
                        <a:t>gg</a:t>
                      </a:r>
                      <a:r>
                        <a:rPr sz="1350" b="1" dirty="0">
                          <a:latin typeface="Arial"/>
                          <a:cs typeface="Arial"/>
                        </a:rPr>
                        <a:t>s</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228600">
                        <a:lnSpc>
                          <a:spcPts val="1590"/>
                        </a:lnSpc>
                      </a:pPr>
                      <a:r>
                        <a:rPr sz="1350" b="1" spc="30" dirty="0">
                          <a:latin typeface="Arial"/>
                          <a:cs typeface="Arial"/>
                        </a:rPr>
                        <a:t>C</a:t>
                      </a:r>
                      <a:r>
                        <a:rPr sz="1350" b="1" spc="5" dirty="0">
                          <a:latin typeface="Arial"/>
                          <a:cs typeface="Arial"/>
                        </a:rPr>
                        <a:t>a</a:t>
                      </a:r>
                      <a:r>
                        <a:rPr sz="1350" b="1" dirty="0">
                          <a:latin typeface="Arial"/>
                          <a:cs typeface="Arial"/>
                        </a:rPr>
                        <a:t>n</a:t>
                      </a:r>
                      <a:r>
                        <a:rPr sz="1350" b="1" spc="-45" dirty="0">
                          <a:latin typeface="Arial"/>
                          <a:cs typeface="Arial"/>
                        </a:rPr>
                        <a:t> </a:t>
                      </a:r>
                      <a:r>
                        <a:rPr sz="1350" b="1" spc="15" dirty="0">
                          <a:latin typeface="Arial"/>
                          <a:cs typeface="Arial"/>
                        </a:rPr>
                        <a:t>F</a:t>
                      </a:r>
                      <a:r>
                        <a:rPr sz="1350" b="1" spc="-40" dirty="0">
                          <a:latin typeface="Arial"/>
                          <a:cs typeface="Arial"/>
                        </a:rPr>
                        <a:t>l</a:t>
                      </a:r>
                      <a:r>
                        <a:rPr sz="1350" b="1" dirty="0">
                          <a:latin typeface="Arial"/>
                          <a:cs typeface="Arial"/>
                        </a:rPr>
                        <a:t>y</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24765">
                        <a:lnSpc>
                          <a:spcPts val="1590"/>
                        </a:lnSpc>
                      </a:pPr>
                      <a:r>
                        <a:rPr sz="1350" b="1" spc="15" dirty="0">
                          <a:latin typeface="Arial"/>
                          <a:cs typeface="Arial"/>
                        </a:rPr>
                        <a:t>L</a:t>
                      </a:r>
                      <a:r>
                        <a:rPr sz="1350" b="1" spc="-40" dirty="0">
                          <a:latin typeface="Arial"/>
                          <a:cs typeface="Arial"/>
                        </a:rPr>
                        <a:t>i</a:t>
                      </a:r>
                      <a:r>
                        <a:rPr sz="1350" b="1" spc="5" dirty="0">
                          <a:latin typeface="Arial"/>
                          <a:cs typeface="Arial"/>
                        </a:rPr>
                        <a:t>v</a:t>
                      </a:r>
                      <a:r>
                        <a:rPr sz="1350" b="1" dirty="0">
                          <a:latin typeface="Arial"/>
                          <a:cs typeface="Arial"/>
                        </a:rPr>
                        <a:t>e</a:t>
                      </a:r>
                      <a:r>
                        <a:rPr sz="1350" b="1" spc="-55" dirty="0">
                          <a:latin typeface="Arial"/>
                          <a:cs typeface="Arial"/>
                        </a:rPr>
                        <a:t> </a:t>
                      </a:r>
                      <a:r>
                        <a:rPr sz="1350" b="1" spc="-40" dirty="0">
                          <a:latin typeface="Arial"/>
                          <a:cs typeface="Arial"/>
                        </a:rPr>
                        <a:t>i</a:t>
                      </a:r>
                      <a:r>
                        <a:rPr sz="1350" b="1" dirty="0">
                          <a:latin typeface="Arial"/>
                          <a:cs typeface="Arial"/>
                        </a:rPr>
                        <a:t>n</a:t>
                      </a:r>
                      <a:r>
                        <a:rPr sz="1350" b="1" spc="-45" dirty="0">
                          <a:latin typeface="Arial"/>
                          <a:cs typeface="Arial"/>
                        </a:rPr>
                        <a:t> </a:t>
                      </a:r>
                      <a:r>
                        <a:rPr sz="1350" b="1" spc="-10" dirty="0">
                          <a:latin typeface="Arial"/>
                          <a:cs typeface="Arial"/>
                        </a:rPr>
                        <a:t>W</a:t>
                      </a:r>
                      <a:r>
                        <a:rPr sz="1350" b="1" spc="5" dirty="0">
                          <a:latin typeface="Arial"/>
                          <a:cs typeface="Arial"/>
                        </a:rPr>
                        <a:t>a</a:t>
                      </a:r>
                      <a:r>
                        <a:rPr sz="1350" b="1" spc="-30" dirty="0">
                          <a:latin typeface="Arial"/>
                          <a:cs typeface="Arial"/>
                        </a:rPr>
                        <a:t>t</a:t>
                      </a:r>
                      <a:r>
                        <a:rPr sz="1350" b="1" spc="5" dirty="0">
                          <a:latin typeface="Arial"/>
                          <a:cs typeface="Arial"/>
                        </a:rPr>
                        <a:t>e</a:t>
                      </a:r>
                      <a:r>
                        <a:rPr sz="1350" b="1" dirty="0">
                          <a:latin typeface="Arial"/>
                          <a:cs typeface="Arial"/>
                        </a:rPr>
                        <a:t>r</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116205">
                        <a:lnSpc>
                          <a:spcPts val="1590"/>
                        </a:lnSpc>
                      </a:pPr>
                      <a:r>
                        <a:rPr sz="1350" b="1" spc="30" dirty="0">
                          <a:latin typeface="Arial"/>
                          <a:cs typeface="Arial"/>
                        </a:rPr>
                        <a:t>H</a:t>
                      </a:r>
                      <a:r>
                        <a:rPr sz="1350" b="1" spc="5" dirty="0">
                          <a:latin typeface="Arial"/>
                          <a:cs typeface="Arial"/>
                        </a:rPr>
                        <a:t>av</a:t>
                      </a:r>
                      <a:r>
                        <a:rPr sz="1350" b="1" dirty="0">
                          <a:latin typeface="Arial"/>
                          <a:cs typeface="Arial"/>
                        </a:rPr>
                        <a:t>e</a:t>
                      </a:r>
                      <a:r>
                        <a:rPr sz="1350" b="1" spc="-55" dirty="0">
                          <a:latin typeface="Arial"/>
                          <a:cs typeface="Arial"/>
                        </a:rPr>
                        <a:t> </a:t>
                      </a:r>
                      <a:r>
                        <a:rPr sz="1350" b="1" spc="15" dirty="0">
                          <a:latin typeface="Arial"/>
                          <a:cs typeface="Arial"/>
                        </a:rPr>
                        <a:t>L</a:t>
                      </a:r>
                      <a:r>
                        <a:rPr sz="1350" b="1" spc="5" dirty="0">
                          <a:latin typeface="Arial"/>
                          <a:cs typeface="Arial"/>
                        </a:rPr>
                        <a:t>e</a:t>
                      </a:r>
                      <a:r>
                        <a:rPr sz="1350" b="1" spc="15" dirty="0">
                          <a:latin typeface="Arial"/>
                          <a:cs typeface="Arial"/>
                        </a:rPr>
                        <a:t>g</a:t>
                      </a:r>
                      <a:r>
                        <a:rPr sz="1350" b="1" dirty="0">
                          <a:latin typeface="Arial"/>
                          <a:cs typeface="Arial"/>
                        </a:rPr>
                        <a:t>s</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tc>
                  <a:txBody>
                    <a:bodyPr/>
                    <a:lstStyle/>
                    <a:p>
                      <a:pPr marL="309245">
                        <a:lnSpc>
                          <a:spcPts val="1590"/>
                        </a:lnSpc>
                      </a:pPr>
                      <a:r>
                        <a:rPr sz="1350" b="1" spc="-40" dirty="0">
                          <a:latin typeface="Arial"/>
                          <a:cs typeface="Arial"/>
                        </a:rPr>
                        <a:t>Class</a:t>
                      </a:r>
                      <a:endParaRPr sz="135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CFFFF"/>
                    </a:solidFill>
                  </a:tcPr>
                </a:tc>
                <a:extLst>
                  <a:ext uri="{0D108BD9-81ED-4DB2-BD59-A6C34878D82A}">
                    <a16:rowId xmlns:a16="http://schemas.microsoft.com/office/drawing/2014/main" val="10000"/>
                  </a:ext>
                </a:extLst>
              </a:tr>
              <a:tr h="239016">
                <a:tc>
                  <a:txBody>
                    <a:bodyPr/>
                    <a:lstStyle/>
                    <a:p>
                      <a:pPr marL="34925">
                        <a:lnSpc>
                          <a:spcPts val="1780"/>
                        </a:lnSpc>
                      </a:pPr>
                      <a:r>
                        <a:rPr sz="1600" spc="-80" dirty="0">
                          <a:latin typeface="Arial MT"/>
                          <a:cs typeface="Arial MT"/>
                        </a:rPr>
                        <a:t>human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tc>
                  <a:txBody>
                    <a:bodyPr/>
                    <a:lstStyle/>
                    <a:p>
                      <a:pPr marL="34925">
                        <a:lnSpc>
                          <a:spcPts val="178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B w="12700">
                      <a:solidFill>
                        <a:srgbClr val="C0C0C0"/>
                      </a:solidFill>
                      <a:prstDash val="solid"/>
                    </a:lnB>
                  </a:tcPr>
                </a:tc>
                <a:extLst>
                  <a:ext uri="{0D108BD9-81ED-4DB2-BD59-A6C34878D82A}">
                    <a16:rowId xmlns:a16="http://schemas.microsoft.com/office/drawing/2014/main" val="10001"/>
                  </a:ext>
                </a:extLst>
              </a:tr>
              <a:tr h="243748">
                <a:tc>
                  <a:txBody>
                    <a:bodyPr/>
                    <a:lstStyle/>
                    <a:p>
                      <a:pPr marL="34925">
                        <a:lnSpc>
                          <a:spcPts val="1820"/>
                        </a:lnSpc>
                      </a:pPr>
                      <a:r>
                        <a:rPr sz="1600" spc="-50" dirty="0">
                          <a:latin typeface="Arial MT"/>
                          <a:cs typeface="Arial MT"/>
                        </a:rPr>
                        <a:t>python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reptiles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2"/>
                  </a:ext>
                </a:extLst>
              </a:tr>
              <a:tr h="243595">
                <a:tc>
                  <a:txBody>
                    <a:bodyPr/>
                    <a:lstStyle/>
                    <a:p>
                      <a:pPr marL="34925">
                        <a:lnSpc>
                          <a:spcPts val="1820"/>
                        </a:lnSpc>
                      </a:pPr>
                      <a:r>
                        <a:rPr sz="1600" spc="-45" dirty="0">
                          <a:latin typeface="Arial MT"/>
                          <a:cs typeface="Arial MT"/>
                        </a:rPr>
                        <a:t>salmon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0" dirty="0">
                          <a:latin typeface="Arial MT"/>
                          <a:cs typeface="Arial MT"/>
                        </a:rPr>
                        <a:t>fishes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3"/>
                  </a:ext>
                </a:extLst>
              </a:tr>
              <a:tr h="244206">
                <a:tc>
                  <a:txBody>
                    <a:bodyPr/>
                    <a:lstStyle/>
                    <a:p>
                      <a:pPr marL="34925">
                        <a:lnSpc>
                          <a:spcPts val="1825"/>
                        </a:lnSpc>
                      </a:pPr>
                      <a:r>
                        <a:rPr sz="1600" spc="-80" dirty="0">
                          <a:latin typeface="Arial MT"/>
                          <a:cs typeface="Arial MT"/>
                        </a:rPr>
                        <a:t>whale</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5"/>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4"/>
                  </a:ext>
                </a:extLst>
              </a:tr>
              <a:tr h="243595">
                <a:tc>
                  <a:txBody>
                    <a:bodyPr/>
                    <a:lstStyle/>
                    <a:p>
                      <a:pPr marL="34925">
                        <a:lnSpc>
                          <a:spcPts val="1820"/>
                        </a:lnSpc>
                      </a:pPr>
                      <a:r>
                        <a:rPr sz="1600" spc="-25" dirty="0">
                          <a:latin typeface="Arial MT"/>
                          <a:cs typeface="Arial MT"/>
                        </a:rPr>
                        <a:t>frog</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sometimes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0" dirty="0">
                          <a:latin typeface="Arial MT"/>
                          <a:cs typeface="Arial MT"/>
                        </a:rPr>
                        <a:t>amphibians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5"/>
                  </a:ext>
                </a:extLst>
              </a:tr>
              <a:tr h="243748">
                <a:tc>
                  <a:txBody>
                    <a:bodyPr/>
                    <a:lstStyle/>
                    <a:p>
                      <a:pPr marL="34925">
                        <a:lnSpc>
                          <a:spcPts val="1820"/>
                        </a:lnSpc>
                      </a:pPr>
                      <a:r>
                        <a:rPr sz="1600" spc="-40" dirty="0">
                          <a:latin typeface="Arial MT"/>
                          <a:cs typeface="Arial MT"/>
                        </a:rPr>
                        <a:t>komodo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reptiles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6"/>
                  </a:ext>
                </a:extLst>
              </a:tr>
              <a:tr h="244053">
                <a:tc>
                  <a:txBody>
                    <a:bodyPr/>
                    <a:lstStyle/>
                    <a:p>
                      <a:pPr marL="34925">
                        <a:lnSpc>
                          <a:spcPts val="1820"/>
                        </a:lnSpc>
                      </a:pPr>
                      <a:r>
                        <a:rPr sz="1600" spc="-45" dirty="0">
                          <a:latin typeface="Arial MT"/>
                          <a:cs typeface="Arial MT"/>
                        </a:rPr>
                        <a:t>bat</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7"/>
                  </a:ext>
                </a:extLst>
              </a:tr>
              <a:tr h="243748">
                <a:tc>
                  <a:txBody>
                    <a:bodyPr/>
                    <a:lstStyle/>
                    <a:p>
                      <a:pPr marL="34925">
                        <a:lnSpc>
                          <a:spcPts val="1820"/>
                        </a:lnSpc>
                      </a:pPr>
                      <a:r>
                        <a:rPr sz="1600" spc="-25" dirty="0">
                          <a:latin typeface="Arial MT"/>
                          <a:cs typeface="Arial MT"/>
                        </a:rPr>
                        <a:t>pigeon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birds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8"/>
                  </a:ext>
                </a:extLst>
              </a:tr>
              <a:tr h="243748">
                <a:tc>
                  <a:txBody>
                    <a:bodyPr/>
                    <a:lstStyle/>
                    <a:p>
                      <a:pPr marL="34925">
                        <a:lnSpc>
                          <a:spcPts val="1820"/>
                        </a:lnSpc>
                      </a:pPr>
                      <a:r>
                        <a:rPr sz="1600" spc="-45" dirty="0">
                          <a:latin typeface="Arial MT"/>
                          <a:cs typeface="Arial MT"/>
                        </a:rPr>
                        <a:t>cat</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9"/>
                  </a:ext>
                </a:extLst>
              </a:tr>
              <a:tr h="244053">
                <a:tc>
                  <a:txBody>
                    <a:bodyPr/>
                    <a:lstStyle/>
                    <a:p>
                      <a:pPr marL="34925">
                        <a:lnSpc>
                          <a:spcPts val="1820"/>
                        </a:lnSpc>
                      </a:pPr>
                      <a:r>
                        <a:rPr sz="1600" spc="-40" dirty="0">
                          <a:latin typeface="Arial MT"/>
                          <a:cs typeface="Arial MT"/>
                        </a:rPr>
                        <a:t>leopard</a:t>
                      </a:r>
                      <a:r>
                        <a:rPr sz="1600" spc="-55" dirty="0">
                          <a:latin typeface="Arial MT"/>
                          <a:cs typeface="Arial MT"/>
                        </a:rPr>
                        <a:t> </a:t>
                      </a:r>
                      <a:r>
                        <a:rPr sz="1600" spc="-60" dirty="0">
                          <a:latin typeface="Arial MT"/>
                          <a:cs typeface="Arial MT"/>
                        </a:rPr>
                        <a:t>shark</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0" dirty="0">
                          <a:latin typeface="Arial MT"/>
                          <a:cs typeface="Arial MT"/>
                        </a:rPr>
                        <a:t>fishes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0"/>
                  </a:ext>
                </a:extLst>
              </a:tr>
              <a:tr h="243748">
                <a:tc>
                  <a:txBody>
                    <a:bodyPr/>
                    <a:lstStyle/>
                    <a:p>
                      <a:pPr marL="34925">
                        <a:lnSpc>
                          <a:spcPts val="1820"/>
                        </a:lnSpc>
                      </a:pPr>
                      <a:r>
                        <a:rPr sz="1600" spc="-55" dirty="0">
                          <a:latin typeface="Arial MT"/>
                          <a:cs typeface="Arial MT"/>
                        </a:rPr>
                        <a:t>turtle</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sometimes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reptiles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1"/>
                  </a:ext>
                </a:extLst>
              </a:tr>
              <a:tr h="244053">
                <a:tc>
                  <a:txBody>
                    <a:bodyPr/>
                    <a:lstStyle/>
                    <a:p>
                      <a:pPr marL="34925">
                        <a:lnSpc>
                          <a:spcPts val="1820"/>
                        </a:lnSpc>
                      </a:pPr>
                      <a:r>
                        <a:rPr sz="1600" spc="-45" dirty="0">
                          <a:latin typeface="Arial MT"/>
                          <a:cs typeface="Arial MT"/>
                        </a:rPr>
                        <a:t>penguin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sometimes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birds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2"/>
                  </a:ext>
                </a:extLst>
              </a:tr>
              <a:tr h="243595">
                <a:tc>
                  <a:txBody>
                    <a:bodyPr/>
                    <a:lstStyle/>
                    <a:p>
                      <a:pPr marL="34925">
                        <a:lnSpc>
                          <a:spcPts val="1820"/>
                        </a:lnSpc>
                      </a:pPr>
                      <a:r>
                        <a:rPr sz="1600" spc="-45" dirty="0">
                          <a:latin typeface="Arial MT"/>
                          <a:cs typeface="Arial MT"/>
                        </a:rPr>
                        <a:t>porcupine</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3"/>
                  </a:ext>
                </a:extLst>
              </a:tr>
              <a:tr h="243778">
                <a:tc>
                  <a:txBody>
                    <a:bodyPr/>
                    <a:lstStyle/>
                    <a:p>
                      <a:pPr marL="34925">
                        <a:lnSpc>
                          <a:spcPts val="1820"/>
                        </a:lnSpc>
                      </a:pPr>
                      <a:r>
                        <a:rPr sz="1600" spc="-10" dirty="0">
                          <a:latin typeface="Arial MT"/>
                          <a:cs typeface="Arial MT"/>
                        </a:rPr>
                        <a:t>eel</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0" dirty="0">
                          <a:latin typeface="Arial MT"/>
                          <a:cs typeface="Arial MT"/>
                        </a:rPr>
                        <a:t>fishes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4"/>
                  </a:ext>
                </a:extLst>
              </a:tr>
              <a:tr h="244053">
                <a:tc>
                  <a:txBody>
                    <a:bodyPr/>
                    <a:lstStyle/>
                    <a:p>
                      <a:pPr marL="34925">
                        <a:lnSpc>
                          <a:spcPts val="1820"/>
                        </a:lnSpc>
                      </a:pPr>
                      <a:r>
                        <a:rPr sz="1600" spc="-55" dirty="0">
                          <a:latin typeface="Arial MT"/>
                          <a:cs typeface="Arial MT"/>
                        </a:rPr>
                        <a:t>salamander</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sometimes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0" dirty="0">
                          <a:latin typeface="Arial MT"/>
                          <a:cs typeface="Arial MT"/>
                        </a:rPr>
                        <a:t>amphibians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5"/>
                  </a:ext>
                </a:extLst>
              </a:tr>
              <a:tr h="243717">
                <a:tc>
                  <a:txBody>
                    <a:bodyPr/>
                    <a:lstStyle/>
                    <a:p>
                      <a:pPr marL="34925">
                        <a:lnSpc>
                          <a:spcPts val="1820"/>
                        </a:lnSpc>
                      </a:pPr>
                      <a:r>
                        <a:rPr sz="1600" spc="30" dirty="0">
                          <a:latin typeface="Arial MT"/>
                          <a:cs typeface="Arial MT"/>
                        </a:rPr>
                        <a:t>g</a:t>
                      </a:r>
                      <a:r>
                        <a:rPr sz="1600" spc="-20" dirty="0">
                          <a:latin typeface="Arial MT"/>
                          <a:cs typeface="Arial MT"/>
                        </a:rPr>
                        <a:t>il</a:t>
                      </a:r>
                      <a:r>
                        <a:rPr sz="1600" dirty="0">
                          <a:latin typeface="Arial MT"/>
                          <a:cs typeface="Arial MT"/>
                        </a:rPr>
                        <a:t>a</a:t>
                      </a:r>
                      <a:r>
                        <a:rPr sz="1600" spc="-95" dirty="0">
                          <a:latin typeface="Arial MT"/>
                          <a:cs typeface="Arial MT"/>
                        </a:rPr>
                        <a:t> </a:t>
                      </a:r>
                      <a:r>
                        <a:rPr sz="1600" spc="10" dirty="0">
                          <a:latin typeface="Arial MT"/>
                          <a:cs typeface="Arial MT"/>
                        </a:rPr>
                        <a:t>m</a:t>
                      </a:r>
                      <a:r>
                        <a:rPr sz="1600" spc="30" dirty="0">
                          <a:latin typeface="Arial MT"/>
                          <a:cs typeface="Arial MT"/>
                        </a:rPr>
                        <a:t>o</a:t>
                      </a:r>
                      <a:r>
                        <a:rPr sz="1600" spc="-50" dirty="0">
                          <a:latin typeface="Arial MT"/>
                          <a:cs typeface="Arial MT"/>
                        </a:rPr>
                        <a:t>n</a:t>
                      </a:r>
                      <a:r>
                        <a:rPr sz="1600" spc="35" dirty="0">
                          <a:latin typeface="Arial MT"/>
                          <a:cs typeface="Arial MT"/>
                        </a:rPr>
                        <a:t>s</a:t>
                      </a:r>
                      <a:r>
                        <a:rPr sz="1600" spc="-25" dirty="0">
                          <a:latin typeface="Arial MT"/>
                          <a:cs typeface="Arial MT"/>
                        </a:rPr>
                        <a:t>t</a:t>
                      </a:r>
                      <a:r>
                        <a:rPr sz="1600" spc="30" dirty="0">
                          <a:latin typeface="Arial MT"/>
                          <a:cs typeface="Arial MT"/>
                        </a:rPr>
                        <a:t>e</a:t>
                      </a:r>
                      <a:r>
                        <a:rPr sz="1600" dirty="0">
                          <a:latin typeface="Arial MT"/>
                          <a:cs typeface="Arial MT"/>
                        </a:rPr>
                        <a:t>r</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reptiles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6"/>
                  </a:ext>
                </a:extLst>
              </a:tr>
              <a:tr h="243717">
                <a:tc>
                  <a:txBody>
                    <a:bodyPr/>
                    <a:lstStyle/>
                    <a:p>
                      <a:pPr marL="34925">
                        <a:lnSpc>
                          <a:spcPts val="1820"/>
                        </a:lnSpc>
                      </a:pPr>
                      <a:r>
                        <a:rPr sz="1600" spc="-55" dirty="0">
                          <a:latin typeface="Arial MT"/>
                          <a:cs typeface="Arial MT"/>
                        </a:rPr>
                        <a:t>platypus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7"/>
                  </a:ext>
                </a:extLst>
              </a:tr>
              <a:tr h="244068">
                <a:tc>
                  <a:txBody>
                    <a:bodyPr/>
                    <a:lstStyle/>
                    <a:p>
                      <a:pPr marL="34925">
                        <a:lnSpc>
                          <a:spcPts val="1820"/>
                        </a:lnSpc>
                      </a:pPr>
                      <a:r>
                        <a:rPr sz="1600" spc="-50" dirty="0">
                          <a:latin typeface="Arial MT"/>
                          <a:cs typeface="Arial MT"/>
                        </a:rPr>
                        <a:t>owl</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35" dirty="0">
                          <a:latin typeface="Arial MT"/>
                          <a:cs typeface="Arial MT"/>
                        </a:rPr>
                        <a:t>birds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8"/>
                  </a:ext>
                </a:extLst>
              </a:tr>
              <a:tr h="243717">
                <a:tc>
                  <a:txBody>
                    <a:bodyPr/>
                    <a:lstStyle/>
                    <a:p>
                      <a:pPr marL="34925">
                        <a:lnSpc>
                          <a:spcPts val="1820"/>
                        </a:lnSpc>
                      </a:pPr>
                      <a:r>
                        <a:rPr sz="1600" spc="-40" dirty="0">
                          <a:latin typeface="Arial MT"/>
                          <a:cs typeface="Arial MT"/>
                        </a:rPr>
                        <a:t>dolphin</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tc>
                  <a:txBody>
                    <a:bodyPr/>
                    <a:lstStyle/>
                    <a:p>
                      <a:pPr marL="34925">
                        <a:lnSpc>
                          <a:spcPts val="1820"/>
                        </a:lnSpc>
                      </a:pPr>
                      <a:r>
                        <a:rPr sz="1600" spc="-65" dirty="0">
                          <a:latin typeface="Arial MT"/>
                          <a:cs typeface="Arial MT"/>
                        </a:rPr>
                        <a:t>mammals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19"/>
                  </a:ext>
                </a:extLst>
              </a:tr>
              <a:tr h="243713">
                <a:tc>
                  <a:txBody>
                    <a:bodyPr/>
                    <a:lstStyle/>
                    <a:p>
                      <a:pPr marL="34925">
                        <a:lnSpc>
                          <a:spcPts val="1820"/>
                        </a:lnSpc>
                      </a:pPr>
                      <a:r>
                        <a:rPr sz="1600" spc="-45" dirty="0">
                          <a:latin typeface="Arial MT"/>
                          <a:cs typeface="Arial MT"/>
                        </a:rPr>
                        <a:t>eagle</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95" dirty="0">
                          <a:latin typeface="Arial MT"/>
                          <a:cs typeface="Arial MT"/>
                        </a:rPr>
                        <a:t>no</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50" dirty="0">
                          <a:latin typeface="Arial MT"/>
                          <a:cs typeface="Arial MT"/>
                        </a:rPr>
                        <a:t>yes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tc>
                  <a:txBody>
                    <a:bodyPr/>
                    <a:lstStyle/>
                    <a:p>
                      <a:pPr marL="34925">
                        <a:lnSpc>
                          <a:spcPts val="1820"/>
                        </a:lnSpc>
                      </a:pPr>
                      <a:r>
                        <a:rPr sz="1600" spc="-35" dirty="0">
                          <a:latin typeface="Arial MT"/>
                          <a:cs typeface="Arial MT"/>
                        </a:rPr>
                        <a:t>birds</a:t>
                      </a:r>
                      <a:endParaRPr sz="16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C0C0C0"/>
                      </a:solidFill>
                      <a:prstDash val="solid"/>
                    </a:lnT>
                    <a:lnB w="12700">
                      <a:solidFill>
                        <a:srgbClr val="000000"/>
                      </a:solidFill>
                      <a:prstDash val="solid"/>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6133" y="364999"/>
            <a:ext cx="4937125" cy="1243289"/>
          </a:xfrm>
          <a:prstGeom prst="rect">
            <a:avLst/>
          </a:prstGeom>
        </p:spPr>
        <p:txBody>
          <a:bodyPr vert="horz" wrap="square" lIns="0" tIns="12065" rIns="0" bIns="0" rtlCol="0">
            <a:spAutoFit/>
          </a:bodyPr>
          <a:lstStyle/>
          <a:p>
            <a:pPr marL="12700">
              <a:spcBef>
                <a:spcPts val="95"/>
              </a:spcBef>
            </a:pPr>
            <a:r>
              <a:rPr spc="-10" dirty="0"/>
              <a:t>C4.5rules</a:t>
            </a:r>
            <a:r>
              <a:rPr spc="-15" dirty="0"/>
              <a:t> </a:t>
            </a:r>
            <a:r>
              <a:rPr spc="-25" dirty="0"/>
              <a:t>versus</a:t>
            </a:r>
            <a:r>
              <a:rPr spc="-20" dirty="0"/>
              <a:t> </a:t>
            </a:r>
            <a:r>
              <a:rPr spc="-5" dirty="0"/>
              <a:t>RIPPER</a:t>
            </a:r>
            <a:endParaRPr/>
          </a:p>
        </p:txBody>
      </p:sp>
      <p:sp>
        <p:nvSpPr>
          <p:cNvPr id="3" name="object 3"/>
          <p:cNvSpPr txBox="1"/>
          <p:nvPr/>
        </p:nvSpPr>
        <p:spPr>
          <a:xfrm>
            <a:off x="5413375" y="974697"/>
            <a:ext cx="3900170" cy="800100"/>
          </a:xfrm>
          <a:prstGeom prst="rect">
            <a:avLst/>
          </a:prstGeom>
        </p:spPr>
        <p:txBody>
          <a:bodyPr vert="horz" wrap="square" lIns="0" tIns="132715" rIns="0" bIns="0" rtlCol="0">
            <a:spAutoFit/>
          </a:bodyPr>
          <a:lstStyle/>
          <a:p>
            <a:pPr marL="12700">
              <a:spcBef>
                <a:spcPts val="1045"/>
              </a:spcBef>
            </a:pPr>
            <a:r>
              <a:rPr sz="1600" spc="-5" dirty="0">
                <a:latin typeface="Arial MT"/>
                <a:cs typeface="Arial MT"/>
              </a:rPr>
              <a:t>C4.5rules:</a:t>
            </a:r>
            <a:endParaRPr sz="1600">
              <a:latin typeface="Arial MT"/>
              <a:cs typeface="Arial MT"/>
            </a:endParaRPr>
          </a:p>
          <a:p>
            <a:pPr marL="12700">
              <a:spcBef>
                <a:spcPts val="1075"/>
              </a:spcBef>
            </a:pPr>
            <a:r>
              <a:rPr spc="-5" dirty="0">
                <a:latin typeface="Arial MT"/>
                <a:cs typeface="Arial MT"/>
              </a:rPr>
              <a:t>(Give Birth=No,</a:t>
            </a:r>
            <a:r>
              <a:rPr spc="5" dirty="0">
                <a:latin typeface="Arial MT"/>
                <a:cs typeface="Arial MT"/>
              </a:rPr>
              <a:t> </a:t>
            </a:r>
            <a:r>
              <a:rPr spc="-5" dirty="0">
                <a:latin typeface="Arial MT"/>
                <a:cs typeface="Arial MT"/>
              </a:rPr>
              <a:t>Can</a:t>
            </a:r>
            <a:r>
              <a:rPr dirty="0">
                <a:latin typeface="Arial MT"/>
                <a:cs typeface="Arial MT"/>
              </a:rPr>
              <a:t> </a:t>
            </a:r>
            <a:r>
              <a:rPr spc="-25" dirty="0">
                <a:latin typeface="Arial MT"/>
                <a:cs typeface="Arial MT"/>
              </a:rPr>
              <a:t>Fly=Yes)</a:t>
            </a:r>
            <a:r>
              <a:rPr spc="20" dirty="0">
                <a:latin typeface="Arial MT"/>
                <a:cs typeface="Arial MT"/>
              </a:rPr>
              <a:t> </a:t>
            </a:r>
            <a:r>
              <a:rPr dirty="0">
                <a:latin typeface="Symbol"/>
                <a:cs typeface="Symbol"/>
              </a:rPr>
              <a:t></a:t>
            </a:r>
            <a:r>
              <a:rPr spc="45" dirty="0">
                <a:latin typeface="Times New Roman"/>
                <a:cs typeface="Times New Roman"/>
              </a:rPr>
              <a:t> </a:t>
            </a:r>
            <a:r>
              <a:rPr spc="-5" dirty="0">
                <a:latin typeface="Arial MT"/>
                <a:cs typeface="Arial MT"/>
              </a:rPr>
              <a:t>Birds</a:t>
            </a:r>
            <a:endParaRPr>
              <a:latin typeface="Arial MT"/>
              <a:cs typeface="Arial MT"/>
            </a:endParaRPr>
          </a:p>
        </p:txBody>
      </p:sp>
      <p:sp>
        <p:nvSpPr>
          <p:cNvPr id="4" name="object 4"/>
          <p:cNvSpPr/>
          <p:nvPr/>
        </p:nvSpPr>
        <p:spPr>
          <a:xfrm>
            <a:off x="2529380" y="1079372"/>
            <a:ext cx="984250" cy="735330"/>
          </a:xfrm>
          <a:custGeom>
            <a:avLst/>
            <a:gdLst/>
            <a:ahLst/>
            <a:cxnLst/>
            <a:rect l="l" t="t" r="r" b="b"/>
            <a:pathLst>
              <a:path w="984250" h="735330">
                <a:moveTo>
                  <a:pt x="0" y="367340"/>
                </a:moveTo>
                <a:lnTo>
                  <a:pt x="8072" y="301790"/>
                </a:lnTo>
                <a:lnTo>
                  <a:pt x="32291" y="238498"/>
                </a:lnTo>
                <a:lnTo>
                  <a:pt x="69545" y="178591"/>
                </a:lnTo>
                <a:lnTo>
                  <a:pt x="122019" y="125456"/>
                </a:lnTo>
                <a:lnTo>
                  <a:pt x="152292" y="101756"/>
                </a:lnTo>
                <a:lnTo>
                  <a:pt x="185593" y="80220"/>
                </a:lnTo>
                <a:lnTo>
                  <a:pt x="220912" y="61035"/>
                </a:lnTo>
                <a:lnTo>
                  <a:pt x="259175" y="44107"/>
                </a:lnTo>
                <a:lnTo>
                  <a:pt x="298530" y="29342"/>
                </a:lnTo>
                <a:lnTo>
                  <a:pt x="339904" y="18056"/>
                </a:lnTo>
                <a:lnTo>
                  <a:pt x="382287" y="9028"/>
                </a:lnTo>
                <a:lnTo>
                  <a:pt x="426604" y="3385"/>
                </a:lnTo>
                <a:lnTo>
                  <a:pt x="469997" y="0"/>
                </a:lnTo>
                <a:lnTo>
                  <a:pt x="514398" y="0"/>
                </a:lnTo>
                <a:lnTo>
                  <a:pt x="557790" y="3385"/>
                </a:lnTo>
                <a:lnTo>
                  <a:pt x="601182" y="9028"/>
                </a:lnTo>
                <a:lnTo>
                  <a:pt x="644490" y="18056"/>
                </a:lnTo>
                <a:lnTo>
                  <a:pt x="685864" y="29342"/>
                </a:lnTo>
                <a:lnTo>
                  <a:pt x="725388" y="44107"/>
                </a:lnTo>
                <a:lnTo>
                  <a:pt x="763734" y="61035"/>
                </a:lnTo>
                <a:lnTo>
                  <a:pt x="799053" y="80220"/>
                </a:lnTo>
                <a:lnTo>
                  <a:pt x="832354" y="101756"/>
                </a:lnTo>
                <a:lnTo>
                  <a:pt x="862628" y="125456"/>
                </a:lnTo>
                <a:lnTo>
                  <a:pt x="914009" y="178591"/>
                </a:lnTo>
                <a:lnTo>
                  <a:pt x="952355" y="238498"/>
                </a:lnTo>
                <a:lnTo>
                  <a:pt x="976574" y="301790"/>
                </a:lnTo>
                <a:lnTo>
                  <a:pt x="983638" y="367340"/>
                </a:lnTo>
                <a:lnTo>
                  <a:pt x="982629" y="400068"/>
                </a:lnTo>
                <a:lnTo>
                  <a:pt x="966483" y="464771"/>
                </a:lnTo>
                <a:lnTo>
                  <a:pt x="935200" y="526935"/>
                </a:lnTo>
                <a:lnTo>
                  <a:pt x="889790" y="583456"/>
                </a:lnTo>
                <a:lnTo>
                  <a:pt x="832354" y="633112"/>
                </a:lnTo>
                <a:lnTo>
                  <a:pt x="799053" y="654648"/>
                </a:lnTo>
                <a:lnTo>
                  <a:pt x="763734" y="673833"/>
                </a:lnTo>
                <a:lnTo>
                  <a:pt x="725388" y="690761"/>
                </a:lnTo>
                <a:lnTo>
                  <a:pt x="685864" y="705526"/>
                </a:lnTo>
                <a:lnTo>
                  <a:pt x="644490" y="716812"/>
                </a:lnTo>
                <a:lnTo>
                  <a:pt x="601182" y="725840"/>
                </a:lnTo>
                <a:lnTo>
                  <a:pt x="557790" y="731483"/>
                </a:lnTo>
                <a:lnTo>
                  <a:pt x="514398" y="734868"/>
                </a:lnTo>
                <a:lnTo>
                  <a:pt x="469997" y="734868"/>
                </a:lnTo>
                <a:lnTo>
                  <a:pt x="426604" y="731483"/>
                </a:lnTo>
                <a:lnTo>
                  <a:pt x="382287" y="725840"/>
                </a:lnTo>
                <a:lnTo>
                  <a:pt x="339904" y="716812"/>
                </a:lnTo>
                <a:lnTo>
                  <a:pt x="298530" y="705526"/>
                </a:lnTo>
                <a:lnTo>
                  <a:pt x="259175" y="690761"/>
                </a:lnTo>
                <a:lnTo>
                  <a:pt x="220912" y="673833"/>
                </a:lnTo>
                <a:lnTo>
                  <a:pt x="185593" y="654648"/>
                </a:lnTo>
                <a:lnTo>
                  <a:pt x="152292" y="633112"/>
                </a:lnTo>
                <a:lnTo>
                  <a:pt x="122019" y="609412"/>
                </a:lnTo>
                <a:lnTo>
                  <a:pt x="69545" y="556277"/>
                </a:lnTo>
                <a:lnTo>
                  <a:pt x="32291" y="496370"/>
                </a:lnTo>
                <a:lnTo>
                  <a:pt x="8072" y="432889"/>
                </a:lnTo>
                <a:lnTo>
                  <a:pt x="0" y="367340"/>
                </a:lnTo>
                <a:close/>
              </a:path>
            </a:pathLst>
          </a:custGeom>
          <a:ln w="3175">
            <a:solidFill>
              <a:srgbClr val="000000"/>
            </a:solidFill>
          </a:ln>
        </p:spPr>
        <p:txBody>
          <a:bodyPr wrap="square" lIns="0" tIns="0" rIns="0" bIns="0" rtlCol="0"/>
          <a:lstStyle/>
          <a:p>
            <a:endParaRPr/>
          </a:p>
        </p:txBody>
      </p:sp>
      <p:sp>
        <p:nvSpPr>
          <p:cNvPr id="5" name="object 5"/>
          <p:cNvSpPr txBox="1"/>
          <p:nvPr/>
        </p:nvSpPr>
        <p:spPr>
          <a:xfrm>
            <a:off x="2745665" y="1140602"/>
            <a:ext cx="552450" cy="542713"/>
          </a:xfrm>
          <a:prstGeom prst="rect">
            <a:avLst/>
          </a:prstGeom>
        </p:spPr>
        <p:txBody>
          <a:bodyPr vert="horz" wrap="square" lIns="0" tIns="10795" rIns="0" bIns="0" rtlCol="0">
            <a:spAutoFit/>
          </a:bodyPr>
          <a:lstStyle/>
          <a:p>
            <a:pPr marL="12700" marR="5080" indent="55244">
              <a:lnSpc>
                <a:spcPct val="101800"/>
              </a:lnSpc>
              <a:spcBef>
                <a:spcPts val="85"/>
              </a:spcBef>
            </a:pPr>
            <a:r>
              <a:rPr sz="1750" spc="-85" dirty="0">
                <a:latin typeface="Arial MT"/>
                <a:cs typeface="Arial MT"/>
              </a:rPr>
              <a:t>Give </a:t>
            </a:r>
            <a:r>
              <a:rPr sz="1750" spc="-475" dirty="0">
                <a:latin typeface="Arial MT"/>
                <a:cs typeface="Arial MT"/>
              </a:rPr>
              <a:t> </a:t>
            </a:r>
            <a:r>
              <a:rPr sz="1750" spc="-110" dirty="0">
                <a:latin typeface="Arial MT"/>
                <a:cs typeface="Arial MT"/>
              </a:rPr>
              <a:t>B</a:t>
            </a:r>
            <a:r>
              <a:rPr sz="1750" spc="-50" dirty="0">
                <a:latin typeface="Arial MT"/>
                <a:cs typeface="Arial MT"/>
              </a:rPr>
              <a:t>irt</a:t>
            </a:r>
            <a:r>
              <a:rPr sz="1750" spc="-95" dirty="0">
                <a:latin typeface="Arial MT"/>
                <a:cs typeface="Arial MT"/>
              </a:rPr>
              <a:t>h?</a:t>
            </a:r>
            <a:endParaRPr sz="1750">
              <a:latin typeface="Arial MT"/>
              <a:cs typeface="Arial MT"/>
            </a:endParaRPr>
          </a:p>
        </p:txBody>
      </p:sp>
      <p:sp>
        <p:nvSpPr>
          <p:cNvPr id="6" name="object 6"/>
          <p:cNvSpPr/>
          <p:nvPr/>
        </p:nvSpPr>
        <p:spPr>
          <a:xfrm>
            <a:off x="3361735" y="2520897"/>
            <a:ext cx="984885" cy="734695"/>
          </a:xfrm>
          <a:custGeom>
            <a:avLst/>
            <a:gdLst/>
            <a:ahLst/>
            <a:cxnLst/>
            <a:rect l="l" t="t" r="r" b="b"/>
            <a:pathLst>
              <a:path w="984885" h="734695">
                <a:moveTo>
                  <a:pt x="0" y="367340"/>
                </a:moveTo>
                <a:lnTo>
                  <a:pt x="8072" y="301790"/>
                </a:lnTo>
                <a:lnTo>
                  <a:pt x="32291" y="238498"/>
                </a:lnTo>
                <a:lnTo>
                  <a:pt x="69545" y="178591"/>
                </a:lnTo>
                <a:lnTo>
                  <a:pt x="122019" y="125456"/>
                </a:lnTo>
                <a:lnTo>
                  <a:pt x="152292" y="101662"/>
                </a:lnTo>
                <a:lnTo>
                  <a:pt x="185593" y="80220"/>
                </a:lnTo>
                <a:lnTo>
                  <a:pt x="220828" y="61035"/>
                </a:lnTo>
                <a:lnTo>
                  <a:pt x="259175" y="44013"/>
                </a:lnTo>
                <a:lnTo>
                  <a:pt x="298530" y="29342"/>
                </a:lnTo>
                <a:lnTo>
                  <a:pt x="339904" y="18056"/>
                </a:lnTo>
                <a:lnTo>
                  <a:pt x="383296" y="9028"/>
                </a:lnTo>
                <a:lnTo>
                  <a:pt x="426604" y="3385"/>
                </a:lnTo>
                <a:lnTo>
                  <a:pt x="469997" y="0"/>
                </a:lnTo>
                <a:lnTo>
                  <a:pt x="514398" y="0"/>
                </a:lnTo>
                <a:lnTo>
                  <a:pt x="557790" y="3385"/>
                </a:lnTo>
                <a:lnTo>
                  <a:pt x="601098" y="9028"/>
                </a:lnTo>
                <a:lnTo>
                  <a:pt x="644490" y="18056"/>
                </a:lnTo>
                <a:lnTo>
                  <a:pt x="685864" y="29342"/>
                </a:lnTo>
                <a:lnTo>
                  <a:pt x="725219" y="44013"/>
                </a:lnTo>
                <a:lnTo>
                  <a:pt x="763566" y="61035"/>
                </a:lnTo>
                <a:lnTo>
                  <a:pt x="798801" y="80220"/>
                </a:lnTo>
                <a:lnTo>
                  <a:pt x="832102" y="101662"/>
                </a:lnTo>
                <a:lnTo>
                  <a:pt x="862375" y="125456"/>
                </a:lnTo>
                <a:lnTo>
                  <a:pt x="914009" y="178591"/>
                </a:lnTo>
                <a:lnTo>
                  <a:pt x="952355" y="238498"/>
                </a:lnTo>
                <a:lnTo>
                  <a:pt x="976574" y="301790"/>
                </a:lnTo>
                <a:lnTo>
                  <a:pt x="984647" y="367340"/>
                </a:lnTo>
                <a:lnTo>
                  <a:pt x="982629" y="400068"/>
                </a:lnTo>
                <a:lnTo>
                  <a:pt x="966483" y="464489"/>
                </a:lnTo>
                <a:lnTo>
                  <a:pt x="935200" y="526652"/>
                </a:lnTo>
                <a:lnTo>
                  <a:pt x="889790" y="583174"/>
                </a:lnTo>
                <a:lnTo>
                  <a:pt x="832102" y="632923"/>
                </a:lnTo>
                <a:lnTo>
                  <a:pt x="798801" y="654366"/>
                </a:lnTo>
                <a:lnTo>
                  <a:pt x="763566" y="673551"/>
                </a:lnTo>
                <a:lnTo>
                  <a:pt x="725219" y="690573"/>
                </a:lnTo>
                <a:lnTo>
                  <a:pt x="685864" y="705244"/>
                </a:lnTo>
                <a:lnTo>
                  <a:pt x="644490" y="716530"/>
                </a:lnTo>
                <a:lnTo>
                  <a:pt x="601098" y="725558"/>
                </a:lnTo>
                <a:lnTo>
                  <a:pt x="557790" y="731201"/>
                </a:lnTo>
                <a:lnTo>
                  <a:pt x="514398" y="734586"/>
                </a:lnTo>
                <a:lnTo>
                  <a:pt x="469997" y="734586"/>
                </a:lnTo>
                <a:lnTo>
                  <a:pt x="426604" y="731201"/>
                </a:lnTo>
                <a:lnTo>
                  <a:pt x="383296" y="725558"/>
                </a:lnTo>
                <a:lnTo>
                  <a:pt x="339904" y="716530"/>
                </a:lnTo>
                <a:lnTo>
                  <a:pt x="298530" y="705244"/>
                </a:lnTo>
                <a:lnTo>
                  <a:pt x="259175" y="690573"/>
                </a:lnTo>
                <a:lnTo>
                  <a:pt x="220828" y="673551"/>
                </a:lnTo>
                <a:lnTo>
                  <a:pt x="185593" y="654366"/>
                </a:lnTo>
                <a:lnTo>
                  <a:pt x="152292" y="632923"/>
                </a:lnTo>
                <a:lnTo>
                  <a:pt x="122019" y="609130"/>
                </a:lnTo>
                <a:lnTo>
                  <a:pt x="69545" y="556089"/>
                </a:lnTo>
                <a:lnTo>
                  <a:pt x="32291" y="496182"/>
                </a:lnTo>
                <a:lnTo>
                  <a:pt x="8072" y="432889"/>
                </a:lnTo>
                <a:lnTo>
                  <a:pt x="0" y="367340"/>
                </a:lnTo>
                <a:close/>
              </a:path>
            </a:pathLst>
          </a:custGeom>
          <a:ln w="3175">
            <a:solidFill>
              <a:srgbClr val="000000"/>
            </a:solidFill>
          </a:ln>
        </p:spPr>
        <p:txBody>
          <a:bodyPr wrap="square" lIns="0" tIns="0" rIns="0" bIns="0" rtlCol="0"/>
          <a:lstStyle/>
          <a:p>
            <a:endParaRPr/>
          </a:p>
        </p:txBody>
      </p:sp>
      <p:sp>
        <p:nvSpPr>
          <p:cNvPr id="7" name="object 7"/>
          <p:cNvSpPr txBox="1"/>
          <p:nvPr/>
        </p:nvSpPr>
        <p:spPr>
          <a:xfrm>
            <a:off x="3515456" y="2582031"/>
            <a:ext cx="676275" cy="543354"/>
          </a:xfrm>
          <a:prstGeom prst="rect">
            <a:avLst/>
          </a:prstGeom>
        </p:spPr>
        <p:txBody>
          <a:bodyPr vert="horz" wrap="square" lIns="0" tIns="11430" rIns="0" bIns="0" rtlCol="0">
            <a:spAutoFit/>
          </a:bodyPr>
          <a:lstStyle/>
          <a:p>
            <a:pPr marL="12700" marR="5080" indent="27940">
              <a:lnSpc>
                <a:spcPct val="101699"/>
              </a:lnSpc>
              <a:spcBef>
                <a:spcPts val="90"/>
              </a:spcBef>
            </a:pPr>
            <a:r>
              <a:rPr sz="1750" spc="-95" dirty="0">
                <a:latin typeface="Arial MT"/>
                <a:cs typeface="Arial MT"/>
              </a:rPr>
              <a:t>L</a:t>
            </a:r>
            <a:r>
              <a:rPr sz="1750" spc="-45" dirty="0">
                <a:latin typeface="Arial MT"/>
                <a:cs typeface="Arial MT"/>
              </a:rPr>
              <a:t>i</a:t>
            </a:r>
            <a:r>
              <a:rPr sz="1750" spc="-90" dirty="0">
                <a:latin typeface="Arial MT"/>
                <a:cs typeface="Arial MT"/>
              </a:rPr>
              <a:t>ve</a:t>
            </a:r>
            <a:r>
              <a:rPr sz="1750" spc="-45" dirty="0">
                <a:latin typeface="Arial MT"/>
                <a:cs typeface="Arial MT"/>
              </a:rPr>
              <a:t> I</a:t>
            </a:r>
            <a:r>
              <a:rPr sz="1750" spc="-60" dirty="0">
                <a:latin typeface="Arial MT"/>
                <a:cs typeface="Arial MT"/>
              </a:rPr>
              <a:t>n  </a:t>
            </a:r>
            <a:r>
              <a:rPr sz="1750" spc="-90" dirty="0">
                <a:latin typeface="Arial MT"/>
                <a:cs typeface="Arial MT"/>
              </a:rPr>
              <a:t>Water</a:t>
            </a:r>
            <a:r>
              <a:rPr sz="1750" spc="-95" dirty="0">
                <a:latin typeface="Arial MT"/>
                <a:cs typeface="Arial MT"/>
              </a:rPr>
              <a:t>?</a:t>
            </a:r>
            <a:endParaRPr sz="1750">
              <a:latin typeface="Arial MT"/>
              <a:cs typeface="Arial MT"/>
            </a:endParaRPr>
          </a:p>
        </p:txBody>
      </p:sp>
      <p:sp>
        <p:nvSpPr>
          <p:cNvPr id="8" name="object 8"/>
          <p:cNvSpPr/>
          <p:nvPr/>
        </p:nvSpPr>
        <p:spPr>
          <a:xfrm>
            <a:off x="4875917" y="4216436"/>
            <a:ext cx="984250" cy="735330"/>
          </a:xfrm>
          <a:custGeom>
            <a:avLst/>
            <a:gdLst/>
            <a:ahLst/>
            <a:cxnLst/>
            <a:rect l="l" t="t" r="r" b="b"/>
            <a:pathLst>
              <a:path w="984250" h="735329">
                <a:moveTo>
                  <a:pt x="0" y="367528"/>
                </a:moveTo>
                <a:lnTo>
                  <a:pt x="7063" y="301979"/>
                </a:lnTo>
                <a:lnTo>
                  <a:pt x="31282" y="238686"/>
                </a:lnTo>
                <a:lnTo>
                  <a:pt x="69545" y="178779"/>
                </a:lnTo>
                <a:lnTo>
                  <a:pt x="121010" y="125456"/>
                </a:lnTo>
                <a:lnTo>
                  <a:pt x="151283" y="101756"/>
                </a:lnTo>
                <a:lnTo>
                  <a:pt x="184584" y="80220"/>
                </a:lnTo>
                <a:lnTo>
                  <a:pt x="219903" y="61035"/>
                </a:lnTo>
                <a:lnTo>
                  <a:pt x="258166" y="44107"/>
                </a:lnTo>
                <a:lnTo>
                  <a:pt x="297521" y="29436"/>
                </a:lnTo>
                <a:lnTo>
                  <a:pt x="338895" y="18056"/>
                </a:lnTo>
                <a:lnTo>
                  <a:pt x="382287" y="9028"/>
                </a:lnTo>
                <a:lnTo>
                  <a:pt x="425848" y="3385"/>
                </a:lnTo>
                <a:lnTo>
                  <a:pt x="469240" y="0"/>
                </a:lnTo>
                <a:lnTo>
                  <a:pt x="513557" y="0"/>
                </a:lnTo>
                <a:lnTo>
                  <a:pt x="557958" y="3385"/>
                </a:lnTo>
                <a:lnTo>
                  <a:pt x="601350" y="9028"/>
                </a:lnTo>
                <a:lnTo>
                  <a:pt x="643733" y="18056"/>
                </a:lnTo>
                <a:lnTo>
                  <a:pt x="685107" y="29436"/>
                </a:lnTo>
                <a:lnTo>
                  <a:pt x="724378" y="44107"/>
                </a:lnTo>
                <a:lnTo>
                  <a:pt x="762725" y="61035"/>
                </a:lnTo>
                <a:lnTo>
                  <a:pt x="798044" y="80220"/>
                </a:lnTo>
                <a:lnTo>
                  <a:pt x="831345" y="101756"/>
                </a:lnTo>
                <a:lnTo>
                  <a:pt x="861619" y="125456"/>
                </a:lnTo>
                <a:lnTo>
                  <a:pt x="914009" y="178779"/>
                </a:lnTo>
                <a:lnTo>
                  <a:pt x="951346" y="238686"/>
                </a:lnTo>
                <a:lnTo>
                  <a:pt x="975565" y="301979"/>
                </a:lnTo>
                <a:lnTo>
                  <a:pt x="983638" y="367528"/>
                </a:lnTo>
                <a:lnTo>
                  <a:pt x="981620" y="400350"/>
                </a:lnTo>
                <a:lnTo>
                  <a:pt x="965474" y="465899"/>
                </a:lnTo>
                <a:lnTo>
                  <a:pt x="934191" y="526935"/>
                </a:lnTo>
                <a:lnTo>
                  <a:pt x="888781" y="583456"/>
                </a:lnTo>
                <a:lnTo>
                  <a:pt x="831345" y="633206"/>
                </a:lnTo>
                <a:lnTo>
                  <a:pt x="798044" y="654648"/>
                </a:lnTo>
                <a:lnTo>
                  <a:pt x="762725" y="673833"/>
                </a:lnTo>
                <a:lnTo>
                  <a:pt x="724378" y="690761"/>
                </a:lnTo>
                <a:lnTo>
                  <a:pt x="685107" y="705526"/>
                </a:lnTo>
                <a:lnTo>
                  <a:pt x="643733" y="716812"/>
                </a:lnTo>
                <a:lnTo>
                  <a:pt x="601350" y="725840"/>
                </a:lnTo>
                <a:lnTo>
                  <a:pt x="557958" y="731483"/>
                </a:lnTo>
                <a:lnTo>
                  <a:pt x="513557" y="734868"/>
                </a:lnTo>
                <a:lnTo>
                  <a:pt x="469240" y="734868"/>
                </a:lnTo>
                <a:lnTo>
                  <a:pt x="425848" y="731483"/>
                </a:lnTo>
                <a:lnTo>
                  <a:pt x="382287" y="725840"/>
                </a:lnTo>
                <a:lnTo>
                  <a:pt x="338895" y="716812"/>
                </a:lnTo>
                <a:lnTo>
                  <a:pt x="297521" y="705526"/>
                </a:lnTo>
                <a:lnTo>
                  <a:pt x="258166" y="690761"/>
                </a:lnTo>
                <a:lnTo>
                  <a:pt x="219903" y="673833"/>
                </a:lnTo>
                <a:lnTo>
                  <a:pt x="184584" y="654648"/>
                </a:lnTo>
                <a:lnTo>
                  <a:pt x="151283" y="633206"/>
                </a:lnTo>
                <a:lnTo>
                  <a:pt x="121010" y="609412"/>
                </a:lnTo>
                <a:lnTo>
                  <a:pt x="69545" y="556277"/>
                </a:lnTo>
                <a:lnTo>
                  <a:pt x="31282" y="496370"/>
                </a:lnTo>
                <a:lnTo>
                  <a:pt x="7063" y="433077"/>
                </a:lnTo>
                <a:lnTo>
                  <a:pt x="0" y="367528"/>
                </a:lnTo>
                <a:close/>
              </a:path>
            </a:pathLst>
          </a:custGeom>
          <a:ln w="3175">
            <a:solidFill>
              <a:srgbClr val="000000"/>
            </a:solidFill>
          </a:ln>
        </p:spPr>
        <p:txBody>
          <a:bodyPr wrap="square" lIns="0" tIns="0" rIns="0" bIns="0" rtlCol="0"/>
          <a:lstStyle/>
          <a:p>
            <a:endParaRPr/>
          </a:p>
        </p:txBody>
      </p:sp>
      <p:sp>
        <p:nvSpPr>
          <p:cNvPr id="9" name="object 9"/>
          <p:cNvSpPr txBox="1"/>
          <p:nvPr/>
        </p:nvSpPr>
        <p:spPr>
          <a:xfrm>
            <a:off x="5163766" y="4549174"/>
            <a:ext cx="406400" cy="296545"/>
          </a:xfrm>
          <a:prstGeom prst="rect">
            <a:avLst/>
          </a:prstGeom>
        </p:spPr>
        <p:txBody>
          <a:bodyPr vert="horz" wrap="square" lIns="0" tIns="15875" rIns="0" bIns="0" rtlCol="0">
            <a:spAutoFit/>
          </a:bodyPr>
          <a:lstStyle/>
          <a:p>
            <a:pPr marL="12700">
              <a:spcBef>
                <a:spcPts val="125"/>
              </a:spcBef>
            </a:pPr>
            <a:r>
              <a:rPr sz="1750" spc="-100" dirty="0">
                <a:latin typeface="Arial MT"/>
                <a:cs typeface="Arial MT"/>
              </a:rPr>
              <a:t>F</a:t>
            </a:r>
            <a:r>
              <a:rPr sz="1750" spc="-45" dirty="0">
                <a:latin typeface="Arial MT"/>
                <a:cs typeface="Arial MT"/>
              </a:rPr>
              <a:t>l</a:t>
            </a:r>
            <a:r>
              <a:rPr sz="1750" spc="-90" dirty="0">
                <a:latin typeface="Arial MT"/>
                <a:cs typeface="Arial MT"/>
              </a:rPr>
              <a:t>y?</a:t>
            </a:r>
            <a:endParaRPr sz="1750">
              <a:latin typeface="Arial MT"/>
              <a:cs typeface="Arial MT"/>
            </a:endParaRPr>
          </a:p>
        </p:txBody>
      </p:sp>
      <p:sp>
        <p:nvSpPr>
          <p:cNvPr id="10" name="object 10"/>
          <p:cNvSpPr/>
          <p:nvPr/>
        </p:nvSpPr>
        <p:spPr>
          <a:xfrm>
            <a:off x="1697020" y="2520896"/>
            <a:ext cx="984250" cy="508634"/>
          </a:xfrm>
          <a:custGeom>
            <a:avLst/>
            <a:gdLst/>
            <a:ahLst/>
            <a:cxnLst/>
            <a:rect l="l" t="t" r="r" b="b"/>
            <a:pathLst>
              <a:path w="984250" h="508635">
                <a:moveTo>
                  <a:pt x="907959" y="508596"/>
                </a:moveTo>
                <a:lnTo>
                  <a:pt x="955388" y="490539"/>
                </a:lnTo>
                <a:lnTo>
                  <a:pt x="982634" y="443046"/>
                </a:lnTo>
                <a:lnTo>
                  <a:pt x="983643" y="423767"/>
                </a:lnTo>
                <a:lnTo>
                  <a:pt x="983643" y="84734"/>
                </a:lnTo>
                <a:lnTo>
                  <a:pt x="967497" y="31599"/>
                </a:lnTo>
                <a:lnTo>
                  <a:pt x="925114" y="2257"/>
                </a:lnTo>
                <a:lnTo>
                  <a:pt x="907959" y="0"/>
                </a:lnTo>
                <a:lnTo>
                  <a:pt x="75646" y="0"/>
                </a:lnTo>
                <a:lnTo>
                  <a:pt x="29250" y="18056"/>
                </a:lnTo>
                <a:lnTo>
                  <a:pt x="2017" y="65549"/>
                </a:lnTo>
                <a:lnTo>
                  <a:pt x="0" y="84734"/>
                </a:lnTo>
                <a:lnTo>
                  <a:pt x="0" y="423767"/>
                </a:lnTo>
                <a:lnTo>
                  <a:pt x="8069" y="461103"/>
                </a:lnTo>
                <a:lnTo>
                  <a:pt x="43371" y="500696"/>
                </a:lnTo>
                <a:lnTo>
                  <a:pt x="75646" y="508596"/>
                </a:lnTo>
                <a:lnTo>
                  <a:pt x="907959" y="508596"/>
                </a:lnTo>
                <a:close/>
              </a:path>
            </a:pathLst>
          </a:custGeom>
          <a:ln w="3175">
            <a:solidFill>
              <a:srgbClr val="000000"/>
            </a:solidFill>
          </a:ln>
        </p:spPr>
        <p:txBody>
          <a:bodyPr wrap="square" lIns="0" tIns="0" rIns="0" bIns="0" rtlCol="0"/>
          <a:lstStyle/>
          <a:p>
            <a:endParaRPr/>
          </a:p>
        </p:txBody>
      </p:sp>
      <p:sp>
        <p:nvSpPr>
          <p:cNvPr id="11" name="object 11"/>
          <p:cNvSpPr txBox="1"/>
          <p:nvPr/>
        </p:nvSpPr>
        <p:spPr>
          <a:xfrm>
            <a:off x="1811406" y="2630635"/>
            <a:ext cx="755650" cy="239809"/>
          </a:xfrm>
          <a:prstGeom prst="rect">
            <a:avLst/>
          </a:prstGeom>
        </p:spPr>
        <p:txBody>
          <a:bodyPr vert="horz" wrap="square" lIns="0" tIns="16510" rIns="0" bIns="0" rtlCol="0">
            <a:spAutoFit/>
          </a:bodyPr>
          <a:lstStyle/>
          <a:p>
            <a:pPr marL="12700">
              <a:spcBef>
                <a:spcPts val="130"/>
              </a:spcBef>
            </a:pPr>
            <a:r>
              <a:rPr sz="1450" spc="-80" dirty="0">
                <a:latin typeface="Arial MT"/>
                <a:cs typeface="Arial MT"/>
              </a:rPr>
              <a:t>Mammals</a:t>
            </a:r>
            <a:endParaRPr sz="1450">
              <a:latin typeface="Arial MT"/>
              <a:cs typeface="Arial MT"/>
            </a:endParaRPr>
          </a:p>
        </p:txBody>
      </p:sp>
      <p:sp>
        <p:nvSpPr>
          <p:cNvPr id="12" name="object 12"/>
          <p:cNvSpPr/>
          <p:nvPr/>
        </p:nvSpPr>
        <p:spPr>
          <a:xfrm>
            <a:off x="1848317" y="4216436"/>
            <a:ext cx="984250" cy="509270"/>
          </a:xfrm>
          <a:custGeom>
            <a:avLst/>
            <a:gdLst/>
            <a:ahLst/>
            <a:cxnLst/>
            <a:rect l="l" t="t" r="r" b="b"/>
            <a:pathLst>
              <a:path w="984250" h="509270">
                <a:moveTo>
                  <a:pt x="908030" y="508878"/>
                </a:moveTo>
                <a:lnTo>
                  <a:pt x="955374" y="490727"/>
                </a:lnTo>
                <a:lnTo>
                  <a:pt x="982620" y="443328"/>
                </a:lnTo>
                <a:lnTo>
                  <a:pt x="983629" y="424049"/>
                </a:lnTo>
                <a:lnTo>
                  <a:pt x="983629" y="84734"/>
                </a:lnTo>
                <a:lnTo>
                  <a:pt x="967484" y="31693"/>
                </a:lnTo>
                <a:lnTo>
                  <a:pt x="925101" y="2257"/>
                </a:lnTo>
                <a:lnTo>
                  <a:pt x="908030" y="0"/>
                </a:lnTo>
                <a:lnTo>
                  <a:pt x="75650" y="0"/>
                </a:lnTo>
                <a:lnTo>
                  <a:pt x="29256" y="18056"/>
                </a:lnTo>
                <a:lnTo>
                  <a:pt x="2018" y="65549"/>
                </a:lnTo>
                <a:lnTo>
                  <a:pt x="0" y="84734"/>
                </a:lnTo>
                <a:lnTo>
                  <a:pt x="0" y="424049"/>
                </a:lnTo>
                <a:lnTo>
                  <a:pt x="8072" y="461385"/>
                </a:lnTo>
                <a:lnTo>
                  <a:pt x="43375" y="500884"/>
                </a:lnTo>
                <a:lnTo>
                  <a:pt x="75650" y="508878"/>
                </a:lnTo>
                <a:lnTo>
                  <a:pt x="908030" y="508878"/>
                </a:lnTo>
                <a:close/>
              </a:path>
            </a:pathLst>
          </a:custGeom>
          <a:ln w="3175">
            <a:solidFill>
              <a:srgbClr val="000000"/>
            </a:solidFill>
          </a:ln>
        </p:spPr>
        <p:txBody>
          <a:bodyPr wrap="square" lIns="0" tIns="0" rIns="0" bIns="0" rtlCol="0"/>
          <a:lstStyle/>
          <a:p>
            <a:endParaRPr/>
          </a:p>
        </p:txBody>
      </p:sp>
      <p:sp>
        <p:nvSpPr>
          <p:cNvPr id="13" name="object 13"/>
          <p:cNvSpPr txBox="1"/>
          <p:nvPr/>
        </p:nvSpPr>
        <p:spPr>
          <a:xfrm>
            <a:off x="2078705" y="4326363"/>
            <a:ext cx="521970" cy="239809"/>
          </a:xfrm>
          <a:prstGeom prst="rect">
            <a:avLst/>
          </a:prstGeom>
        </p:spPr>
        <p:txBody>
          <a:bodyPr vert="horz" wrap="square" lIns="0" tIns="16510" rIns="0" bIns="0" rtlCol="0">
            <a:spAutoFit/>
          </a:bodyPr>
          <a:lstStyle/>
          <a:p>
            <a:pPr marL="12700">
              <a:spcBef>
                <a:spcPts val="130"/>
              </a:spcBef>
            </a:pPr>
            <a:r>
              <a:rPr sz="1450" spc="-65" dirty="0">
                <a:latin typeface="Arial MT"/>
                <a:cs typeface="Arial MT"/>
              </a:rPr>
              <a:t>Fishes</a:t>
            </a:r>
            <a:endParaRPr sz="1450">
              <a:latin typeface="Arial MT"/>
              <a:cs typeface="Arial MT"/>
            </a:endParaRPr>
          </a:p>
        </p:txBody>
      </p:sp>
      <p:sp>
        <p:nvSpPr>
          <p:cNvPr id="14" name="object 14"/>
          <p:cNvSpPr/>
          <p:nvPr/>
        </p:nvSpPr>
        <p:spPr>
          <a:xfrm>
            <a:off x="3361735" y="4216436"/>
            <a:ext cx="984885" cy="509270"/>
          </a:xfrm>
          <a:custGeom>
            <a:avLst/>
            <a:gdLst/>
            <a:ahLst/>
            <a:cxnLst/>
            <a:rect l="l" t="t" r="r" b="b"/>
            <a:pathLst>
              <a:path w="984885" h="509270">
                <a:moveTo>
                  <a:pt x="908963" y="508878"/>
                </a:moveTo>
                <a:lnTo>
                  <a:pt x="955383" y="490727"/>
                </a:lnTo>
                <a:lnTo>
                  <a:pt x="982629" y="443328"/>
                </a:lnTo>
                <a:lnTo>
                  <a:pt x="984647" y="424049"/>
                </a:lnTo>
                <a:lnTo>
                  <a:pt x="984647" y="84734"/>
                </a:lnTo>
                <a:lnTo>
                  <a:pt x="976574" y="47492"/>
                </a:lnTo>
                <a:lnTo>
                  <a:pt x="941255" y="7899"/>
                </a:lnTo>
                <a:lnTo>
                  <a:pt x="908963" y="0"/>
                </a:lnTo>
                <a:lnTo>
                  <a:pt x="75599" y="0"/>
                </a:lnTo>
                <a:lnTo>
                  <a:pt x="29264" y="18056"/>
                </a:lnTo>
                <a:lnTo>
                  <a:pt x="2018" y="65549"/>
                </a:lnTo>
                <a:lnTo>
                  <a:pt x="0" y="84734"/>
                </a:lnTo>
                <a:lnTo>
                  <a:pt x="0" y="424049"/>
                </a:lnTo>
                <a:lnTo>
                  <a:pt x="8072" y="461385"/>
                </a:lnTo>
                <a:lnTo>
                  <a:pt x="43308" y="500884"/>
                </a:lnTo>
                <a:lnTo>
                  <a:pt x="75599" y="508878"/>
                </a:lnTo>
                <a:lnTo>
                  <a:pt x="908963" y="508878"/>
                </a:lnTo>
                <a:close/>
              </a:path>
            </a:pathLst>
          </a:custGeom>
          <a:ln w="3175">
            <a:solidFill>
              <a:srgbClr val="000000"/>
            </a:solidFill>
          </a:ln>
        </p:spPr>
        <p:txBody>
          <a:bodyPr wrap="square" lIns="0" tIns="0" rIns="0" bIns="0" rtlCol="0"/>
          <a:lstStyle/>
          <a:p>
            <a:endParaRPr/>
          </a:p>
        </p:txBody>
      </p:sp>
      <p:sp>
        <p:nvSpPr>
          <p:cNvPr id="15" name="object 15"/>
          <p:cNvSpPr txBox="1"/>
          <p:nvPr/>
        </p:nvSpPr>
        <p:spPr>
          <a:xfrm>
            <a:off x="3400415" y="4326363"/>
            <a:ext cx="905510" cy="239809"/>
          </a:xfrm>
          <a:prstGeom prst="rect">
            <a:avLst/>
          </a:prstGeom>
        </p:spPr>
        <p:txBody>
          <a:bodyPr vert="horz" wrap="square" lIns="0" tIns="16510" rIns="0" bIns="0" rtlCol="0">
            <a:spAutoFit/>
          </a:bodyPr>
          <a:lstStyle/>
          <a:p>
            <a:pPr marL="12700">
              <a:spcBef>
                <a:spcPts val="130"/>
              </a:spcBef>
            </a:pPr>
            <a:r>
              <a:rPr sz="1450" spc="-65" dirty="0">
                <a:latin typeface="Arial MT"/>
                <a:cs typeface="Arial MT"/>
              </a:rPr>
              <a:t>Amphibians</a:t>
            </a:r>
            <a:endParaRPr sz="1450">
              <a:latin typeface="Arial MT"/>
              <a:cs typeface="Arial MT"/>
            </a:endParaRPr>
          </a:p>
        </p:txBody>
      </p:sp>
      <p:sp>
        <p:nvSpPr>
          <p:cNvPr id="16" name="object 16"/>
          <p:cNvSpPr/>
          <p:nvPr/>
        </p:nvSpPr>
        <p:spPr>
          <a:xfrm>
            <a:off x="4118238" y="5657942"/>
            <a:ext cx="984885" cy="508634"/>
          </a:xfrm>
          <a:custGeom>
            <a:avLst/>
            <a:gdLst/>
            <a:ahLst/>
            <a:cxnLst/>
            <a:rect l="l" t="t" r="r" b="b"/>
            <a:pathLst>
              <a:path w="984885" h="508635">
                <a:moveTo>
                  <a:pt x="908963" y="508606"/>
                </a:moveTo>
                <a:lnTo>
                  <a:pt x="955383" y="490523"/>
                </a:lnTo>
                <a:lnTo>
                  <a:pt x="982629" y="443053"/>
                </a:lnTo>
                <a:lnTo>
                  <a:pt x="984647" y="423838"/>
                </a:lnTo>
                <a:lnTo>
                  <a:pt x="984647" y="84772"/>
                </a:lnTo>
                <a:lnTo>
                  <a:pt x="967492" y="31646"/>
                </a:lnTo>
                <a:lnTo>
                  <a:pt x="925109" y="2266"/>
                </a:lnTo>
                <a:lnTo>
                  <a:pt x="908963" y="0"/>
                </a:lnTo>
                <a:lnTo>
                  <a:pt x="76608" y="0"/>
                </a:lnTo>
                <a:lnTo>
                  <a:pt x="29180" y="18084"/>
                </a:lnTo>
                <a:lnTo>
                  <a:pt x="2018" y="65558"/>
                </a:lnTo>
                <a:lnTo>
                  <a:pt x="0" y="84772"/>
                </a:lnTo>
                <a:lnTo>
                  <a:pt x="0" y="423838"/>
                </a:lnTo>
                <a:lnTo>
                  <a:pt x="8072" y="461137"/>
                </a:lnTo>
                <a:lnTo>
                  <a:pt x="43308" y="500695"/>
                </a:lnTo>
                <a:lnTo>
                  <a:pt x="76608" y="508606"/>
                </a:lnTo>
                <a:lnTo>
                  <a:pt x="908963" y="508606"/>
                </a:lnTo>
                <a:close/>
              </a:path>
            </a:pathLst>
          </a:custGeom>
          <a:ln w="3175">
            <a:solidFill>
              <a:srgbClr val="000000"/>
            </a:solidFill>
          </a:ln>
        </p:spPr>
        <p:txBody>
          <a:bodyPr wrap="square" lIns="0" tIns="0" rIns="0" bIns="0" rtlCol="0"/>
          <a:lstStyle/>
          <a:p>
            <a:endParaRPr/>
          </a:p>
        </p:txBody>
      </p:sp>
      <p:sp>
        <p:nvSpPr>
          <p:cNvPr id="17" name="object 17"/>
          <p:cNvSpPr txBox="1"/>
          <p:nvPr/>
        </p:nvSpPr>
        <p:spPr>
          <a:xfrm>
            <a:off x="4405246" y="5767680"/>
            <a:ext cx="409575" cy="239809"/>
          </a:xfrm>
          <a:prstGeom prst="rect">
            <a:avLst/>
          </a:prstGeom>
        </p:spPr>
        <p:txBody>
          <a:bodyPr vert="horz" wrap="square" lIns="0" tIns="16510" rIns="0" bIns="0" rtlCol="0">
            <a:spAutoFit/>
          </a:bodyPr>
          <a:lstStyle/>
          <a:p>
            <a:pPr marL="12700">
              <a:spcBef>
                <a:spcPts val="130"/>
              </a:spcBef>
            </a:pPr>
            <a:r>
              <a:rPr sz="1450" spc="-60" dirty="0">
                <a:latin typeface="Arial MT"/>
                <a:cs typeface="Arial MT"/>
              </a:rPr>
              <a:t>Birds</a:t>
            </a:r>
            <a:endParaRPr sz="1450">
              <a:latin typeface="Arial MT"/>
              <a:cs typeface="Arial MT"/>
            </a:endParaRPr>
          </a:p>
        </p:txBody>
      </p:sp>
      <p:sp>
        <p:nvSpPr>
          <p:cNvPr id="18" name="object 18"/>
          <p:cNvSpPr/>
          <p:nvPr/>
        </p:nvSpPr>
        <p:spPr>
          <a:xfrm>
            <a:off x="5632587" y="5657942"/>
            <a:ext cx="984250" cy="508634"/>
          </a:xfrm>
          <a:custGeom>
            <a:avLst/>
            <a:gdLst/>
            <a:ahLst/>
            <a:cxnLst/>
            <a:rect l="l" t="t" r="r" b="b"/>
            <a:pathLst>
              <a:path w="984250" h="508635">
                <a:moveTo>
                  <a:pt x="908038" y="508606"/>
                </a:moveTo>
                <a:lnTo>
                  <a:pt x="954373" y="490523"/>
                </a:lnTo>
                <a:lnTo>
                  <a:pt x="981620" y="443053"/>
                </a:lnTo>
                <a:lnTo>
                  <a:pt x="983638" y="423838"/>
                </a:lnTo>
                <a:lnTo>
                  <a:pt x="983638" y="84772"/>
                </a:lnTo>
                <a:lnTo>
                  <a:pt x="966483" y="31646"/>
                </a:lnTo>
                <a:lnTo>
                  <a:pt x="924184" y="2266"/>
                </a:lnTo>
                <a:lnTo>
                  <a:pt x="908038" y="0"/>
                </a:lnTo>
                <a:lnTo>
                  <a:pt x="75683" y="0"/>
                </a:lnTo>
                <a:lnTo>
                  <a:pt x="28255" y="18084"/>
                </a:lnTo>
                <a:lnTo>
                  <a:pt x="1009" y="65558"/>
                </a:lnTo>
                <a:lnTo>
                  <a:pt x="0" y="84772"/>
                </a:lnTo>
                <a:lnTo>
                  <a:pt x="0" y="423838"/>
                </a:lnTo>
                <a:lnTo>
                  <a:pt x="16145" y="476960"/>
                </a:lnTo>
                <a:lnTo>
                  <a:pt x="58528" y="506346"/>
                </a:lnTo>
                <a:lnTo>
                  <a:pt x="75683" y="508606"/>
                </a:lnTo>
                <a:lnTo>
                  <a:pt x="908038" y="508606"/>
                </a:lnTo>
                <a:close/>
              </a:path>
            </a:pathLst>
          </a:custGeom>
          <a:ln w="3175">
            <a:solidFill>
              <a:srgbClr val="000000"/>
            </a:solidFill>
          </a:ln>
        </p:spPr>
        <p:txBody>
          <a:bodyPr wrap="square" lIns="0" tIns="0" rIns="0" bIns="0" rtlCol="0"/>
          <a:lstStyle/>
          <a:p>
            <a:endParaRPr/>
          </a:p>
        </p:txBody>
      </p:sp>
      <p:sp>
        <p:nvSpPr>
          <p:cNvPr id="19" name="object 19"/>
          <p:cNvSpPr txBox="1"/>
          <p:nvPr/>
        </p:nvSpPr>
        <p:spPr>
          <a:xfrm>
            <a:off x="5806491" y="5767680"/>
            <a:ext cx="634365" cy="239809"/>
          </a:xfrm>
          <a:prstGeom prst="rect">
            <a:avLst/>
          </a:prstGeom>
        </p:spPr>
        <p:txBody>
          <a:bodyPr vert="horz" wrap="square" lIns="0" tIns="16510" rIns="0" bIns="0" rtlCol="0">
            <a:spAutoFit/>
          </a:bodyPr>
          <a:lstStyle/>
          <a:p>
            <a:pPr marL="12700">
              <a:spcBef>
                <a:spcPts val="130"/>
              </a:spcBef>
            </a:pPr>
            <a:r>
              <a:rPr sz="1450" spc="-60" dirty="0">
                <a:latin typeface="Arial MT"/>
                <a:cs typeface="Arial MT"/>
              </a:rPr>
              <a:t>Reptiles</a:t>
            </a:r>
            <a:endParaRPr sz="1450">
              <a:latin typeface="Arial MT"/>
              <a:cs typeface="Arial MT"/>
            </a:endParaRPr>
          </a:p>
        </p:txBody>
      </p:sp>
      <p:grpSp>
        <p:nvGrpSpPr>
          <p:cNvPr id="20" name="object 20"/>
          <p:cNvGrpSpPr/>
          <p:nvPr/>
        </p:nvGrpSpPr>
        <p:grpSpPr>
          <a:xfrm>
            <a:off x="2188165" y="1796230"/>
            <a:ext cx="3937000" cy="3870960"/>
            <a:chOff x="664165" y="1796230"/>
            <a:chExt cx="3937000" cy="3870960"/>
          </a:xfrm>
        </p:grpSpPr>
        <p:sp>
          <p:nvSpPr>
            <p:cNvPr id="21" name="object 21"/>
            <p:cNvSpPr/>
            <p:nvPr/>
          </p:nvSpPr>
          <p:spPr>
            <a:xfrm>
              <a:off x="665248" y="1797313"/>
              <a:ext cx="843915" cy="736600"/>
            </a:xfrm>
            <a:custGeom>
              <a:avLst/>
              <a:gdLst/>
              <a:ahLst/>
              <a:cxnLst/>
              <a:rect l="l" t="t" r="r" b="b"/>
              <a:pathLst>
                <a:path w="843915" h="736600">
                  <a:moveTo>
                    <a:pt x="821229" y="0"/>
                  </a:moveTo>
                  <a:lnTo>
                    <a:pt x="33485" y="669037"/>
                  </a:lnTo>
                  <a:lnTo>
                    <a:pt x="11293" y="636309"/>
                  </a:lnTo>
                  <a:lnTo>
                    <a:pt x="0" y="723583"/>
                  </a:lnTo>
                  <a:lnTo>
                    <a:pt x="77861" y="735997"/>
                  </a:lnTo>
                  <a:lnTo>
                    <a:pt x="55678" y="703175"/>
                  </a:lnTo>
                  <a:lnTo>
                    <a:pt x="843429" y="33856"/>
                  </a:lnTo>
                  <a:lnTo>
                    <a:pt x="821229" y="0"/>
                  </a:lnTo>
                  <a:close/>
                </a:path>
              </a:pathLst>
            </a:custGeom>
            <a:solidFill>
              <a:srgbClr val="FF0000"/>
            </a:solidFill>
          </p:spPr>
          <p:txBody>
            <a:bodyPr wrap="square" lIns="0" tIns="0" rIns="0" bIns="0" rtlCol="0"/>
            <a:lstStyle/>
            <a:p>
              <a:endParaRPr/>
            </a:p>
          </p:txBody>
        </p:sp>
        <p:sp>
          <p:nvSpPr>
            <p:cNvPr id="22" name="object 22"/>
            <p:cNvSpPr/>
            <p:nvPr/>
          </p:nvSpPr>
          <p:spPr>
            <a:xfrm>
              <a:off x="665248" y="1797313"/>
              <a:ext cx="843915" cy="736600"/>
            </a:xfrm>
            <a:custGeom>
              <a:avLst/>
              <a:gdLst/>
              <a:ahLst/>
              <a:cxnLst/>
              <a:rect l="l" t="t" r="r" b="b"/>
              <a:pathLst>
                <a:path w="843915" h="736600">
                  <a:moveTo>
                    <a:pt x="0" y="723583"/>
                  </a:moveTo>
                  <a:lnTo>
                    <a:pt x="77861" y="735997"/>
                  </a:lnTo>
                  <a:lnTo>
                    <a:pt x="55678" y="703175"/>
                  </a:lnTo>
                  <a:lnTo>
                    <a:pt x="843429" y="33856"/>
                  </a:lnTo>
                  <a:lnTo>
                    <a:pt x="821229" y="0"/>
                  </a:lnTo>
                  <a:lnTo>
                    <a:pt x="33485" y="669037"/>
                  </a:lnTo>
                  <a:lnTo>
                    <a:pt x="11293" y="636309"/>
                  </a:lnTo>
                  <a:lnTo>
                    <a:pt x="0" y="723583"/>
                  </a:lnTo>
                  <a:close/>
                </a:path>
              </a:pathLst>
            </a:custGeom>
            <a:ln w="3175">
              <a:solidFill>
                <a:srgbClr val="000000"/>
              </a:solidFill>
            </a:ln>
          </p:spPr>
          <p:txBody>
            <a:bodyPr wrap="square" lIns="0" tIns="0" rIns="0" bIns="0" rtlCol="0"/>
            <a:lstStyle/>
            <a:p>
              <a:endParaRPr/>
            </a:p>
          </p:txBody>
        </p:sp>
        <p:sp>
          <p:nvSpPr>
            <p:cNvPr id="23" name="object 23"/>
            <p:cNvSpPr/>
            <p:nvPr/>
          </p:nvSpPr>
          <p:spPr>
            <a:xfrm>
              <a:off x="1486477" y="1797313"/>
              <a:ext cx="843915" cy="736600"/>
            </a:xfrm>
            <a:custGeom>
              <a:avLst/>
              <a:gdLst/>
              <a:ahLst/>
              <a:cxnLst/>
              <a:rect l="l" t="t" r="r" b="b"/>
              <a:pathLst>
                <a:path w="843914" h="736600">
                  <a:moveTo>
                    <a:pt x="22200" y="0"/>
                  </a:moveTo>
                  <a:lnTo>
                    <a:pt x="0" y="33856"/>
                  </a:lnTo>
                  <a:lnTo>
                    <a:pt x="787953" y="703175"/>
                  </a:lnTo>
                  <a:lnTo>
                    <a:pt x="765752" y="735997"/>
                  </a:lnTo>
                  <a:lnTo>
                    <a:pt x="843454" y="723583"/>
                  </a:lnTo>
                  <a:lnTo>
                    <a:pt x="832354" y="636309"/>
                  </a:lnTo>
                  <a:lnTo>
                    <a:pt x="810154" y="669037"/>
                  </a:lnTo>
                  <a:lnTo>
                    <a:pt x="22200" y="0"/>
                  </a:lnTo>
                  <a:close/>
                </a:path>
              </a:pathLst>
            </a:custGeom>
            <a:solidFill>
              <a:srgbClr val="FF0000"/>
            </a:solidFill>
          </p:spPr>
          <p:txBody>
            <a:bodyPr wrap="square" lIns="0" tIns="0" rIns="0" bIns="0" rtlCol="0"/>
            <a:lstStyle/>
            <a:p>
              <a:endParaRPr/>
            </a:p>
          </p:txBody>
        </p:sp>
        <p:sp>
          <p:nvSpPr>
            <p:cNvPr id="24" name="object 24"/>
            <p:cNvSpPr/>
            <p:nvPr/>
          </p:nvSpPr>
          <p:spPr>
            <a:xfrm>
              <a:off x="1486477" y="1797313"/>
              <a:ext cx="843915" cy="736600"/>
            </a:xfrm>
            <a:custGeom>
              <a:avLst/>
              <a:gdLst/>
              <a:ahLst/>
              <a:cxnLst/>
              <a:rect l="l" t="t" r="r" b="b"/>
              <a:pathLst>
                <a:path w="843914" h="736600">
                  <a:moveTo>
                    <a:pt x="843454" y="723583"/>
                  </a:moveTo>
                  <a:lnTo>
                    <a:pt x="765752" y="735997"/>
                  </a:lnTo>
                  <a:lnTo>
                    <a:pt x="787953" y="703175"/>
                  </a:lnTo>
                  <a:lnTo>
                    <a:pt x="0" y="33856"/>
                  </a:lnTo>
                  <a:lnTo>
                    <a:pt x="22200" y="0"/>
                  </a:lnTo>
                  <a:lnTo>
                    <a:pt x="810154" y="669037"/>
                  </a:lnTo>
                  <a:lnTo>
                    <a:pt x="832354" y="636309"/>
                  </a:lnTo>
                  <a:lnTo>
                    <a:pt x="843454" y="723583"/>
                  </a:lnTo>
                  <a:close/>
                </a:path>
              </a:pathLst>
            </a:custGeom>
            <a:ln w="3175">
              <a:solidFill>
                <a:srgbClr val="000000"/>
              </a:solidFill>
            </a:ln>
          </p:spPr>
          <p:txBody>
            <a:bodyPr wrap="square" lIns="0" tIns="0" rIns="0" bIns="0" rtlCol="0"/>
            <a:lstStyle/>
            <a:p>
              <a:endParaRPr/>
            </a:p>
          </p:txBody>
        </p:sp>
        <p:sp>
          <p:nvSpPr>
            <p:cNvPr id="25" name="object 25"/>
            <p:cNvSpPr/>
            <p:nvPr/>
          </p:nvSpPr>
          <p:spPr>
            <a:xfrm>
              <a:off x="2274430" y="3255483"/>
              <a:ext cx="111125" cy="961390"/>
            </a:xfrm>
            <a:custGeom>
              <a:avLst/>
              <a:gdLst/>
              <a:ahLst/>
              <a:cxnLst/>
              <a:rect l="l" t="t" r="r" b="b"/>
              <a:pathLst>
                <a:path w="111125" h="961389">
                  <a:moveTo>
                    <a:pt x="74674" y="0"/>
                  </a:moveTo>
                  <a:lnTo>
                    <a:pt x="36328" y="0"/>
                  </a:lnTo>
                  <a:lnTo>
                    <a:pt x="36328" y="898789"/>
                  </a:lnTo>
                  <a:lnTo>
                    <a:pt x="0" y="898789"/>
                  </a:lnTo>
                  <a:lnTo>
                    <a:pt x="55501" y="960953"/>
                  </a:lnTo>
                  <a:lnTo>
                    <a:pt x="111003" y="898789"/>
                  </a:lnTo>
                  <a:lnTo>
                    <a:pt x="74674" y="898789"/>
                  </a:lnTo>
                  <a:lnTo>
                    <a:pt x="74674" y="0"/>
                  </a:lnTo>
                  <a:close/>
                </a:path>
              </a:pathLst>
            </a:custGeom>
            <a:solidFill>
              <a:srgbClr val="FF0000"/>
            </a:solidFill>
          </p:spPr>
          <p:txBody>
            <a:bodyPr wrap="square" lIns="0" tIns="0" rIns="0" bIns="0" rtlCol="0"/>
            <a:lstStyle/>
            <a:p>
              <a:endParaRPr/>
            </a:p>
          </p:txBody>
        </p:sp>
        <p:sp>
          <p:nvSpPr>
            <p:cNvPr id="26" name="object 26"/>
            <p:cNvSpPr/>
            <p:nvPr/>
          </p:nvSpPr>
          <p:spPr>
            <a:xfrm>
              <a:off x="2274430" y="3255483"/>
              <a:ext cx="111125" cy="961390"/>
            </a:xfrm>
            <a:custGeom>
              <a:avLst/>
              <a:gdLst/>
              <a:ahLst/>
              <a:cxnLst/>
              <a:rect l="l" t="t" r="r" b="b"/>
              <a:pathLst>
                <a:path w="111125" h="961389">
                  <a:moveTo>
                    <a:pt x="55501" y="960953"/>
                  </a:moveTo>
                  <a:lnTo>
                    <a:pt x="111003" y="898789"/>
                  </a:lnTo>
                  <a:lnTo>
                    <a:pt x="74674" y="898789"/>
                  </a:lnTo>
                  <a:lnTo>
                    <a:pt x="74674" y="0"/>
                  </a:lnTo>
                  <a:lnTo>
                    <a:pt x="36328" y="0"/>
                  </a:lnTo>
                  <a:lnTo>
                    <a:pt x="36328" y="898789"/>
                  </a:lnTo>
                  <a:lnTo>
                    <a:pt x="0" y="898789"/>
                  </a:lnTo>
                  <a:lnTo>
                    <a:pt x="55501" y="960953"/>
                  </a:lnTo>
                  <a:close/>
                </a:path>
              </a:pathLst>
            </a:custGeom>
            <a:ln w="3175">
              <a:solidFill>
                <a:srgbClr val="000000"/>
              </a:solidFill>
            </a:ln>
          </p:spPr>
          <p:txBody>
            <a:bodyPr wrap="square" lIns="0" tIns="0" rIns="0" bIns="0" rtlCol="0"/>
            <a:lstStyle/>
            <a:p>
              <a:endParaRPr/>
            </a:p>
          </p:txBody>
        </p:sp>
        <p:sp>
          <p:nvSpPr>
            <p:cNvPr id="27" name="object 27"/>
            <p:cNvSpPr/>
            <p:nvPr/>
          </p:nvSpPr>
          <p:spPr>
            <a:xfrm>
              <a:off x="816742" y="3237426"/>
              <a:ext cx="1522730" cy="1003300"/>
            </a:xfrm>
            <a:custGeom>
              <a:avLst/>
              <a:gdLst/>
              <a:ahLst/>
              <a:cxnLst/>
              <a:rect l="l" t="t" r="r" b="b"/>
              <a:pathLst>
                <a:path w="1522730" h="1003300">
                  <a:moveTo>
                    <a:pt x="1504108" y="0"/>
                  </a:moveTo>
                  <a:lnTo>
                    <a:pt x="39338" y="929260"/>
                  </a:lnTo>
                  <a:lnTo>
                    <a:pt x="21183" y="894275"/>
                  </a:lnTo>
                  <a:lnTo>
                    <a:pt x="0" y="979010"/>
                  </a:lnTo>
                  <a:lnTo>
                    <a:pt x="75650" y="1002709"/>
                  </a:lnTo>
                  <a:lnTo>
                    <a:pt x="57494" y="966596"/>
                  </a:lnTo>
                  <a:lnTo>
                    <a:pt x="1522272" y="36207"/>
                  </a:lnTo>
                  <a:lnTo>
                    <a:pt x="1504108" y="0"/>
                  </a:lnTo>
                  <a:close/>
                </a:path>
              </a:pathLst>
            </a:custGeom>
            <a:solidFill>
              <a:srgbClr val="FF0000"/>
            </a:solidFill>
          </p:spPr>
          <p:txBody>
            <a:bodyPr wrap="square" lIns="0" tIns="0" rIns="0" bIns="0" rtlCol="0"/>
            <a:lstStyle/>
            <a:p>
              <a:endParaRPr/>
            </a:p>
          </p:txBody>
        </p:sp>
        <p:sp>
          <p:nvSpPr>
            <p:cNvPr id="28" name="object 28"/>
            <p:cNvSpPr/>
            <p:nvPr/>
          </p:nvSpPr>
          <p:spPr>
            <a:xfrm>
              <a:off x="816742" y="3237426"/>
              <a:ext cx="1522730" cy="1003300"/>
            </a:xfrm>
            <a:custGeom>
              <a:avLst/>
              <a:gdLst/>
              <a:ahLst/>
              <a:cxnLst/>
              <a:rect l="l" t="t" r="r" b="b"/>
              <a:pathLst>
                <a:path w="1522730" h="1003300">
                  <a:moveTo>
                    <a:pt x="0" y="979010"/>
                  </a:moveTo>
                  <a:lnTo>
                    <a:pt x="75650" y="1002709"/>
                  </a:lnTo>
                  <a:lnTo>
                    <a:pt x="57494" y="966596"/>
                  </a:lnTo>
                  <a:lnTo>
                    <a:pt x="1522272" y="36207"/>
                  </a:lnTo>
                  <a:lnTo>
                    <a:pt x="1504108" y="0"/>
                  </a:lnTo>
                  <a:lnTo>
                    <a:pt x="39338" y="929260"/>
                  </a:lnTo>
                  <a:lnTo>
                    <a:pt x="21183" y="894275"/>
                  </a:lnTo>
                  <a:lnTo>
                    <a:pt x="0" y="979010"/>
                  </a:lnTo>
                  <a:close/>
                </a:path>
              </a:pathLst>
            </a:custGeom>
            <a:ln w="3175">
              <a:solidFill>
                <a:srgbClr val="000000"/>
              </a:solidFill>
            </a:ln>
          </p:spPr>
          <p:txBody>
            <a:bodyPr wrap="square" lIns="0" tIns="0" rIns="0" bIns="0" rtlCol="0"/>
            <a:lstStyle/>
            <a:p>
              <a:endParaRPr/>
            </a:p>
          </p:txBody>
        </p:sp>
        <p:sp>
          <p:nvSpPr>
            <p:cNvPr id="29" name="object 29"/>
            <p:cNvSpPr/>
            <p:nvPr/>
          </p:nvSpPr>
          <p:spPr>
            <a:xfrm>
              <a:off x="2320850" y="3237426"/>
              <a:ext cx="1522730" cy="1003300"/>
            </a:xfrm>
            <a:custGeom>
              <a:avLst/>
              <a:gdLst/>
              <a:ahLst/>
              <a:cxnLst/>
              <a:rect l="l" t="t" r="r" b="b"/>
              <a:pathLst>
                <a:path w="1522729" h="1003300">
                  <a:moveTo>
                    <a:pt x="18164" y="0"/>
                  </a:moveTo>
                  <a:lnTo>
                    <a:pt x="0" y="36207"/>
                  </a:lnTo>
                  <a:lnTo>
                    <a:pt x="1464987" y="966596"/>
                  </a:lnTo>
                  <a:lnTo>
                    <a:pt x="1446823" y="1002709"/>
                  </a:lnTo>
                  <a:lnTo>
                    <a:pt x="1522507" y="979010"/>
                  </a:lnTo>
                  <a:lnTo>
                    <a:pt x="1501316" y="894275"/>
                  </a:lnTo>
                  <a:lnTo>
                    <a:pt x="1483152" y="929260"/>
                  </a:lnTo>
                  <a:lnTo>
                    <a:pt x="18164" y="0"/>
                  </a:lnTo>
                  <a:close/>
                </a:path>
              </a:pathLst>
            </a:custGeom>
            <a:solidFill>
              <a:srgbClr val="FF0000"/>
            </a:solidFill>
          </p:spPr>
          <p:txBody>
            <a:bodyPr wrap="square" lIns="0" tIns="0" rIns="0" bIns="0" rtlCol="0"/>
            <a:lstStyle/>
            <a:p>
              <a:endParaRPr/>
            </a:p>
          </p:txBody>
        </p:sp>
        <p:sp>
          <p:nvSpPr>
            <p:cNvPr id="30" name="object 30"/>
            <p:cNvSpPr/>
            <p:nvPr/>
          </p:nvSpPr>
          <p:spPr>
            <a:xfrm>
              <a:off x="2320850" y="3237426"/>
              <a:ext cx="1522730" cy="1003300"/>
            </a:xfrm>
            <a:custGeom>
              <a:avLst/>
              <a:gdLst/>
              <a:ahLst/>
              <a:cxnLst/>
              <a:rect l="l" t="t" r="r" b="b"/>
              <a:pathLst>
                <a:path w="1522729" h="1003300">
                  <a:moveTo>
                    <a:pt x="1522507" y="979010"/>
                  </a:moveTo>
                  <a:lnTo>
                    <a:pt x="1501316" y="894275"/>
                  </a:lnTo>
                  <a:lnTo>
                    <a:pt x="1483152" y="929260"/>
                  </a:lnTo>
                  <a:lnTo>
                    <a:pt x="18164" y="0"/>
                  </a:lnTo>
                  <a:lnTo>
                    <a:pt x="0" y="36207"/>
                  </a:lnTo>
                  <a:lnTo>
                    <a:pt x="1464987" y="966596"/>
                  </a:lnTo>
                  <a:lnTo>
                    <a:pt x="1446823" y="1002709"/>
                  </a:lnTo>
                  <a:lnTo>
                    <a:pt x="1522507" y="979010"/>
                  </a:lnTo>
                  <a:close/>
                </a:path>
              </a:pathLst>
            </a:custGeom>
            <a:ln w="3175">
              <a:solidFill>
                <a:srgbClr val="000000"/>
              </a:solidFill>
            </a:ln>
          </p:spPr>
          <p:txBody>
            <a:bodyPr wrap="square" lIns="0" tIns="0" rIns="0" bIns="0" rtlCol="0"/>
            <a:lstStyle/>
            <a:p>
              <a:endParaRPr/>
            </a:p>
          </p:txBody>
        </p:sp>
        <p:sp>
          <p:nvSpPr>
            <p:cNvPr id="31" name="object 31"/>
            <p:cNvSpPr/>
            <p:nvPr/>
          </p:nvSpPr>
          <p:spPr>
            <a:xfrm>
              <a:off x="3086603" y="4935506"/>
              <a:ext cx="768985" cy="730885"/>
            </a:xfrm>
            <a:custGeom>
              <a:avLst/>
              <a:gdLst/>
              <a:ahLst/>
              <a:cxnLst/>
              <a:rect l="l" t="t" r="r" b="b"/>
              <a:pathLst>
                <a:path w="768985" h="730885">
                  <a:moveTo>
                    <a:pt x="744645" y="0"/>
                  </a:moveTo>
                  <a:lnTo>
                    <a:pt x="30273" y="665924"/>
                  </a:lnTo>
                  <a:lnTo>
                    <a:pt x="7063" y="634278"/>
                  </a:lnTo>
                  <a:lnTo>
                    <a:pt x="0" y="722436"/>
                  </a:lnTo>
                  <a:lnTo>
                    <a:pt x="78711" y="730345"/>
                  </a:lnTo>
                  <a:lnTo>
                    <a:pt x="54492" y="698699"/>
                  </a:lnTo>
                  <a:lnTo>
                    <a:pt x="768864" y="31599"/>
                  </a:lnTo>
                  <a:lnTo>
                    <a:pt x="744645" y="0"/>
                  </a:lnTo>
                  <a:close/>
                </a:path>
              </a:pathLst>
            </a:custGeom>
            <a:solidFill>
              <a:srgbClr val="FF0000"/>
            </a:solidFill>
          </p:spPr>
          <p:txBody>
            <a:bodyPr wrap="square" lIns="0" tIns="0" rIns="0" bIns="0" rtlCol="0"/>
            <a:lstStyle/>
            <a:p>
              <a:endParaRPr/>
            </a:p>
          </p:txBody>
        </p:sp>
        <p:sp>
          <p:nvSpPr>
            <p:cNvPr id="32" name="object 32"/>
            <p:cNvSpPr/>
            <p:nvPr/>
          </p:nvSpPr>
          <p:spPr>
            <a:xfrm>
              <a:off x="3086603" y="4935506"/>
              <a:ext cx="768985" cy="730885"/>
            </a:xfrm>
            <a:custGeom>
              <a:avLst/>
              <a:gdLst/>
              <a:ahLst/>
              <a:cxnLst/>
              <a:rect l="l" t="t" r="r" b="b"/>
              <a:pathLst>
                <a:path w="768985" h="730885">
                  <a:moveTo>
                    <a:pt x="0" y="722436"/>
                  </a:moveTo>
                  <a:lnTo>
                    <a:pt x="78711" y="730345"/>
                  </a:lnTo>
                  <a:lnTo>
                    <a:pt x="54492" y="698699"/>
                  </a:lnTo>
                  <a:lnTo>
                    <a:pt x="768864" y="31599"/>
                  </a:lnTo>
                  <a:lnTo>
                    <a:pt x="744645" y="0"/>
                  </a:lnTo>
                  <a:lnTo>
                    <a:pt x="30273" y="665924"/>
                  </a:lnTo>
                  <a:lnTo>
                    <a:pt x="7063" y="634278"/>
                  </a:lnTo>
                  <a:lnTo>
                    <a:pt x="0" y="722436"/>
                  </a:lnTo>
                  <a:close/>
                </a:path>
              </a:pathLst>
            </a:custGeom>
            <a:ln w="3175">
              <a:solidFill>
                <a:srgbClr val="000000"/>
              </a:solidFill>
            </a:ln>
          </p:spPr>
          <p:txBody>
            <a:bodyPr wrap="square" lIns="0" tIns="0" rIns="0" bIns="0" rtlCol="0"/>
            <a:lstStyle/>
            <a:p>
              <a:endParaRPr/>
            </a:p>
          </p:txBody>
        </p:sp>
        <p:sp>
          <p:nvSpPr>
            <p:cNvPr id="33" name="object 33"/>
            <p:cNvSpPr/>
            <p:nvPr/>
          </p:nvSpPr>
          <p:spPr>
            <a:xfrm>
              <a:off x="3831248" y="4935506"/>
              <a:ext cx="768985" cy="730885"/>
            </a:xfrm>
            <a:custGeom>
              <a:avLst/>
              <a:gdLst/>
              <a:ahLst/>
              <a:cxnLst/>
              <a:rect l="l" t="t" r="r" b="b"/>
              <a:pathLst>
                <a:path w="768985" h="730885">
                  <a:moveTo>
                    <a:pt x="24218" y="0"/>
                  </a:moveTo>
                  <a:lnTo>
                    <a:pt x="0" y="31599"/>
                  </a:lnTo>
                  <a:lnTo>
                    <a:pt x="714119" y="698699"/>
                  </a:lnTo>
                  <a:lnTo>
                    <a:pt x="689900" y="730345"/>
                  </a:lnTo>
                  <a:lnTo>
                    <a:pt x="768527" y="722436"/>
                  </a:lnTo>
                  <a:lnTo>
                    <a:pt x="761548" y="634278"/>
                  </a:lnTo>
                  <a:lnTo>
                    <a:pt x="738338" y="665924"/>
                  </a:lnTo>
                  <a:lnTo>
                    <a:pt x="24218" y="0"/>
                  </a:lnTo>
                  <a:close/>
                </a:path>
              </a:pathLst>
            </a:custGeom>
            <a:solidFill>
              <a:srgbClr val="FF0000"/>
            </a:solidFill>
          </p:spPr>
          <p:txBody>
            <a:bodyPr wrap="square" lIns="0" tIns="0" rIns="0" bIns="0" rtlCol="0"/>
            <a:lstStyle/>
            <a:p>
              <a:endParaRPr/>
            </a:p>
          </p:txBody>
        </p:sp>
        <p:sp>
          <p:nvSpPr>
            <p:cNvPr id="34" name="object 34"/>
            <p:cNvSpPr/>
            <p:nvPr/>
          </p:nvSpPr>
          <p:spPr>
            <a:xfrm>
              <a:off x="3831248" y="4935506"/>
              <a:ext cx="768985" cy="730885"/>
            </a:xfrm>
            <a:custGeom>
              <a:avLst/>
              <a:gdLst/>
              <a:ahLst/>
              <a:cxnLst/>
              <a:rect l="l" t="t" r="r" b="b"/>
              <a:pathLst>
                <a:path w="768985" h="730885">
                  <a:moveTo>
                    <a:pt x="768527" y="722436"/>
                  </a:moveTo>
                  <a:lnTo>
                    <a:pt x="761548" y="634278"/>
                  </a:lnTo>
                  <a:lnTo>
                    <a:pt x="738338" y="665924"/>
                  </a:lnTo>
                  <a:lnTo>
                    <a:pt x="24218" y="0"/>
                  </a:lnTo>
                  <a:lnTo>
                    <a:pt x="0" y="31599"/>
                  </a:lnTo>
                  <a:lnTo>
                    <a:pt x="714119" y="698699"/>
                  </a:lnTo>
                  <a:lnTo>
                    <a:pt x="689900" y="730345"/>
                  </a:lnTo>
                  <a:lnTo>
                    <a:pt x="768527" y="722436"/>
                  </a:lnTo>
                  <a:close/>
                </a:path>
              </a:pathLst>
            </a:custGeom>
            <a:ln w="3175">
              <a:solidFill>
                <a:srgbClr val="000000"/>
              </a:solidFill>
            </a:ln>
          </p:spPr>
          <p:txBody>
            <a:bodyPr wrap="square" lIns="0" tIns="0" rIns="0" bIns="0" rtlCol="0"/>
            <a:lstStyle/>
            <a:p>
              <a:endParaRPr/>
            </a:p>
          </p:txBody>
        </p:sp>
      </p:grpSp>
      <p:sp>
        <p:nvSpPr>
          <p:cNvPr id="35" name="object 35"/>
          <p:cNvSpPr txBox="1"/>
          <p:nvPr/>
        </p:nvSpPr>
        <p:spPr>
          <a:xfrm>
            <a:off x="2195914" y="1952193"/>
            <a:ext cx="316230" cy="239809"/>
          </a:xfrm>
          <a:prstGeom prst="rect">
            <a:avLst/>
          </a:prstGeom>
        </p:spPr>
        <p:txBody>
          <a:bodyPr vert="horz" wrap="square" lIns="0" tIns="16510" rIns="0" bIns="0" rtlCol="0">
            <a:spAutoFit/>
          </a:bodyPr>
          <a:lstStyle/>
          <a:p>
            <a:pPr marL="12700">
              <a:spcBef>
                <a:spcPts val="130"/>
              </a:spcBef>
            </a:pPr>
            <a:r>
              <a:rPr sz="1450" spc="-75" dirty="0">
                <a:latin typeface="Arial MT"/>
                <a:cs typeface="Arial MT"/>
              </a:rPr>
              <a:t>Yes</a:t>
            </a:r>
            <a:endParaRPr sz="1450">
              <a:latin typeface="Arial MT"/>
              <a:cs typeface="Arial MT"/>
            </a:endParaRPr>
          </a:p>
        </p:txBody>
      </p:sp>
      <p:sp>
        <p:nvSpPr>
          <p:cNvPr id="36" name="object 36"/>
          <p:cNvSpPr txBox="1"/>
          <p:nvPr/>
        </p:nvSpPr>
        <p:spPr>
          <a:xfrm>
            <a:off x="3519492" y="1951064"/>
            <a:ext cx="241935" cy="239809"/>
          </a:xfrm>
          <a:prstGeom prst="rect">
            <a:avLst/>
          </a:prstGeom>
        </p:spPr>
        <p:txBody>
          <a:bodyPr vert="horz" wrap="square" lIns="0" tIns="16510" rIns="0" bIns="0" rtlCol="0">
            <a:spAutoFit/>
          </a:bodyPr>
          <a:lstStyle/>
          <a:p>
            <a:pPr marL="12700">
              <a:spcBef>
                <a:spcPts val="130"/>
              </a:spcBef>
            </a:pPr>
            <a:r>
              <a:rPr sz="1450" spc="-80" dirty="0">
                <a:latin typeface="Arial MT"/>
                <a:cs typeface="Arial MT"/>
              </a:rPr>
              <a:t>No</a:t>
            </a:r>
            <a:endParaRPr sz="1450">
              <a:latin typeface="Arial MT"/>
              <a:cs typeface="Arial MT"/>
            </a:endParaRPr>
          </a:p>
        </p:txBody>
      </p:sp>
      <p:sp>
        <p:nvSpPr>
          <p:cNvPr id="37" name="object 37"/>
          <p:cNvSpPr txBox="1"/>
          <p:nvPr/>
        </p:nvSpPr>
        <p:spPr>
          <a:xfrm>
            <a:off x="3000804" y="3308982"/>
            <a:ext cx="316230" cy="239809"/>
          </a:xfrm>
          <a:prstGeom prst="rect">
            <a:avLst/>
          </a:prstGeom>
        </p:spPr>
        <p:txBody>
          <a:bodyPr vert="horz" wrap="square" lIns="0" tIns="16510" rIns="0" bIns="0" rtlCol="0">
            <a:spAutoFit/>
          </a:bodyPr>
          <a:lstStyle/>
          <a:p>
            <a:pPr marL="12700">
              <a:spcBef>
                <a:spcPts val="130"/>
              </a:spcBef>
            </a:pPr>
            <a:r>
              <a:rPr sz="1450" spc="-75" dirty="0">
                <a:latin typeface="Arial MT"/>
                <a:cs typeface="Arial MT"/>
              </a:rPr>
              <a:t>Yes</a:t>
            </a:r>
            <a:endParaRPr sz="1450">
              <a:latin typeface="Arial MT"/>
              <a:cs typeface="Arial MT"/>
            </a:endParaRPr>
          </a:p>
        </p:txBody>
      </p:sp>
      <p:sp>
        <p:nvSpPr>
          <p:cNvPr id="38" name="object 38"/>
          <p:cNvSpPr txBox="1"/>
          <p:nvPr/>
        </p:nvSpPr>
        <p:spPr>
          <a:xfrm>
            <a:off x="3873524" y="3902313"/>
            <a:ext cx="867410" cy="239809"/>
          </a:xfrm>
          <a:prstGeom prst="rect">
            <a:avLst/>
          </a:prstGeom>
        </p:spPr>
        <p:txBody>
          <a:bodyPr vert="horz" wrap="square" lIns="0" tIns="16510" rIns="0" bIns="0" rtlCol="0">
            <a:spAutoFit/>
          </a:bodyPr>
          <a:lstStyle/>
          <a:p>
            <a:pPr marL="12700">
              <a:spcBef>
                <a:spcPts val="130"/>
              </a:spcBef>
            </a:pPr>
            <a:r>
              <a:rPr sz="1450" spc="-85" dirty="0">
                <a:latin typeface="Arial MT"/>
                <a:cs typeface="Arial MT"/>
              </a:rPr>
              <a:t>Some</a:t>
            </a:r>
            <a:r>
              <a:rPr sz="1450" spc="-45" dirty="0">
                <a:latin typeface="Arial MT"/>
                <a:cs typeface="Arial MT"/>
              </a:rPr>
              <a:t>t</a:t>
            </a:r>
            <a:r>
              <a:rPr sz="1450" spc="-70" dirty="0">
                <a:latin typeface="Arial MT"/>
                <a:cs typeface="Arial MT"/>
              </a:rPr>
              <a:t>imes</a:t>
            </a:r>
            <a:endParaRPr sz="1450">
              <a:latin typeface="Arial MT"/>
              <a:cs typeface="Arial MT"/>
            </a:endParaRPr>
          </a:p>
        </p:txBody>
      </p:sp>
      <p:sp>
        <p:nvSpPr>
          <p:cNvPr id="39" name="object 39"/>
          <p:cNvSpPr txBox="1"/>
          <p:nvPr/>
        </p:nvSpPr>
        <p:spPr>
          <a:xfrm>
            <a:off x="4400201" y="3308982"/>
            <a:ext cx="241935" cy="239809"/>
          </a:xfrm>
          <a:prstGeom prst="rect">
            <a:avLst/>
          </a:prstGeom>
        </p:spPr>
        <p:txBody>
          <a:bodyPr vert="horz" wrap="square" lIns="0" tIns="16510" rIns="0" bIns="0" rtlCol="0">
            <a:spAutoFit/>
          </a:bodyPr>
          <a:lstStyle/>
          <a:p>
            <a:pPr marL="12700">
              <a:spcBef>
                <a:spcPts val="130"/>
              </a:spcBef>
            </a:pPr>
            <a:r>
              <a:rPr sz="1450" spc="-80" dirty="0">
                <a:latin typeface="Arial MT"/>
                <a:cs typeface="Arial MT"/>
              </a:rPr>
              <a:t>No</a:t>
            </a:r>
            <a:endParaRPr sz="1450">
              <a:latin typeface="Arial MT"/>
              <a:cs typeface="Arial MT"/>
            </a:endParaRPr>
          </a:p>
        </p:txBody>
      </p:sp>
      <p:sp>
        <p:nvSpPr>
          <p:cNvPr id="40" name="object 40"/>
          <p:cNvSpPr txBox="1"/>
          <p:nvPr/>
        </p:nvSpPr>
        <p:spPr>
          <a:xfrm>
            <a:off x="4617076" y="5089313"/>
            <a:ext cx="316230" cy="239809"/>
          </a:xfrm>
          <a:prstGeom prst="rect">
            <a:avLst/>
          </a:prstGeom>
        </p:spPr>
        <p:txBody>
          <a:bodyPr vert="horz" wrap="square" lIns="0" tIns="16510" rIns="0" bIns="0" rtlCol="0">
            <a:spAutoFit/>
          </a:bodyPr>
          <a:lstStyle/>
          <a:p>
            <a:pPr marL="12700">
              <a:spcBef>
                <a:spcPts val="130"/>
              </a:spcBef>
            </a:pPr>
            <a:r>
              <a:rPr sz="1450" spc="-75" dirty="0">
                <a:latin typeface="Arial MT"/>
                <a:cs typeface="Arial MT"/>
              </a:rPr>
              <a:t>Yes</a:t>
            </a:r>
            <a:endParaRPr sz="1450">
              <a:latin typeface="Arial MT"/>
              <a:cs typeface="Arial MT"/>
            </a:endParaRPr>
          </a:p>
        </p:txBody>
      </p:sp>
      <p:sp>
        <p:nvSpPr>
          <p:cNvPr id="41" name="object 41"/>
          <p:cNvSpPr txBox="1"/>
          <p:nvPr/>
        </p:nvSpPr>
        <p:spPr>
          <a:xfrm>
            <a:off x="5837774" y="5047492"/>
            <a:ext cx="241935" cy="239809"/>
          </a:xfrm>
          <a:prstGeom prst="rect">
            <a:avLst/>
          </a:prstGeom>
        </p:spPr>
        <p:txBody>
          <a:bodyPr vert="horz" wrap="square" lIns="0" tIns="16510" rIns="0" bIns="0" rtlCol="0">
            <a:spAutoFit/>
          </a:bodyPr>
          <a:lstStyle/>
          <a:p>
            <a:pPr marL="12700">
              <a:spcBef>
                <a:spcPts val="130"/>
              </a:spcBef>
            </a:pPr>
            <a:r>
              <a:rPr sz="1450" spc="-80" dirty="0">
                <a:latin typeface="Arial MT"/>
                <a:cs typeface="Arial MT"/>
              </a:rPr>
              <a:t>No</a:t>
            </a:r>
            <a:endParaRPr sz="1450">
              <a:latin typeface="Arial MT"/>
              <a:cs typeface="Arial MT"/>
            </a:endParaRPr>
          </a:p>
        </p:txBody>
      </p:sp>
      <p:sp>
        <p:nvSpPr>
          <p:cNvPr id="42" name="object 42"/>
          <p:cNvSpPr txBox="1"/>
          <p:nvPr/>
        </p:nvSpPr>
        <p:spPr>
          <a:xfrm>
            <a:off x="6785229" y="3229482"/>
            <a:ext cx="837565" cy="258404"/>
          </a:xfrm>
          <a:prstGeom prst="rect">
            <a:avLst/>
          </a:prstGeom>
        </p:spPr>
        <p:txBody>
          <a:bodyPr vert="horz" wrap="square" lIns="0" tIns="12065" rIns="0" bIns="0" rtlCol="0">
            <a:spAutoFit/>
          </a:bodyPr>
          <a:lstStyle/>
          <a:p>
            <a:pPr marL="12700">
              <a:spcBef>
                <a:spcPts val="95"/>
              </a:spcBef>
            </a:pPr>
            <a:r>
              <a:rPr sz="1600" spc="-5" dirty="0">
                <a:latin typeface="Arial MT"/>
                <a:cs typeface="Arial MT"/>
              </a:rPr>
              <a:t>RIPPER:</a:t>
            </a:r>
            <a:endParaRPr sz="1600">
              <a:latin typeface="Arial MT"/>
              <a:cs typeface="Arial MT"/>
            </a:endParaRPr>
          </a:p>
        </p:txBody>
      </p:sp>
      <p:sp>
        <p:nvSpPr>
          <p:cNvPr id="43" name="object 43"/>
          <p:cNvSpPr txBox="1"/>
          <p:nvPr/>
        </p:nvSpPr>
        <p:spPr>
          <a:xfrm>
            <a:off x="5169822" y="1748918"/>
            <a:ext cx="5065395" cy="2825115"/>
          </a:xfrm>
          <a:prstGeom prst="rect">
            <a:avLst/>
          </a:prstGeom>
        </p:spPr>
        <p:txBody>
          <a:bodyPr vert="horz" wrap="square" lIns="0" tIns="12700" rIns="0" bIns="0" rtlCol="0">
            <a:spAutoFit/>
          </a:bodyPr>
          <a:lstStyle/>
          <a:p>
            <a:pPr marL="255904" marR="236220">
              <a:lnSpc>
                <a:spcPct val="150100"/>
              </a:lnSpc>
              <a:spcBef>
                <a:spcPts val="100"/>
              </a:spcBef>
            </a:pPr>
            <a:r>
              <a:rPr spc="-5" dirty="0">
                <a:latin typeface="Arial MT"/>
                <a:cs typeface="Arial MT"/>
              </a:rPr>
              <a:t>(Give</a:t>
            </a:r>
            <a:r>
              <a:rPr dirty="0">
                <a:latin typeface="Arial MT"/>
                <a:cs typeface="Arial MT"/>
              </a:rPr>
              <a:t> </a:t>
            </a:r>
            <a:r>
              <a:rPr spc="-5" dirty="0">
                <a:latin typeface="Arial MT"/>
                <a:cs typeface="Arial MT"/>
              </a:rPr>
              <a:t>Birth=No,</a:t>
            </a:r>
            <a:r>
              <a:rPr spc="5" dirty="0">
                <a:latin typeface="Arial MT"/>
                <a:cs typeface="Arial MT"/>
              </a:rPr>
              <a:t> </a:t>
            </a:r>
            <a:r>
              <a:rPr spc="-5" dirty="0">
                <a:latin typeface="Arial MT"/>
                <a:cs typeface="Arial MT"/>
              </a:rPr>
              <a:t>Live</a:t>
            </a:r>
            <a:r>
              <a:rPr spc="5" dirty="0">
                <a:latin typeface="Arial MT"/>
                <a:cs typeface="Arial MT"/>
              </a:rPr>
              <a:t> </a:t>
            </a:r>
            <a:r>
              <a:rPr spc="-5" dirty="0">
                <a:latin typeface="Arial MT"/>
                <a:cs typeface="Arial MT"/>
              </a:rPr>
              <a:t>in</a:t>
            </a:r>
            <a:r>
              <a:rPr spc="-10" dirty="0">
                <a:latin typeface="Arial MT"/>
                <a:cs typeface="Arial MT"/>
              </a:rPr>
              <a:t> </a:t>
            </a:r>
            <a:r>
              <a:rPr spc="-25" dirty="0">
                <a:latin typeface="Arial MT"/>
                <a:cs typeface="Arial MT"/>
              </a:rPr>
              <a:t>Water=Yes)</a:t>
            </a:r>
            <a:r>
              <a:rPr spc="10" dirty="0">
                <a:latin typeface="Arial MT"/>
                <a:cs typeface="Arial MT"/>
              </a:rPr>
              <a:t> </a:t>
            </a:r>
            <a:r>
              <a:rPr dirty="0">
                <a:latin typeface="Symbol"/>
                <a:cs typeface="Symbol"/>
              </a:rPr>
              <a:t></a:t>
            </a:r>
            <a:r>
              <a:rPr spc="50" dirty="0">
                <a:latin typeface="Times New Roman"/>
                <a:cs typeface="Times New Roman"/>
              </a:rPr>
              <a:t> </a:t>
            </a:r>
            <a:r>
              <a:rPr spc="-5" dirty="0">
                <a:latin typeface="Arial MT"/>
                <a:cs typeface="Arial MT"/>
              </a:rPr>
              <a:t>Fishes </a:t>
            </a:r>
            <a:r>
              <a:rPr spc="-484" dirty="0">
                <a:latin typeface="Arial MT"/>
                <a:cs typeface="Arial MT"/>
              </a:rPr>
              <a:t> </a:t>
            </a:r>
            <a:r>
              <a:rPr dirty="0">
                <a:latin typeface="Arial MT"/>
                <a:cs typeface="Arial MT"/>
              </a:rPr>
              <a:t>(Give</a:t>
            </a:r>
            <a:r>
              <a:rPr spc="-5" dirty="0">
                <a:latin typeface="Arial MT"/>
                <a:cs typeface="Arial MT"/>
              </a:rPr>
              <a:t> </a:t>
            </a:r>
            <a:r>
              <a:rPr spc="-20" dirty="0">
                <a:latin typeface="Arial MT"/>
                <a:cs typeface="Arial MT"/>
              </a:rPr>
              <a:t>Birth=Yes)</a:t>
            </a:r>
            <a:r>
              <a:rPr dirty="0">
                <a:latin typeface="Arial MT"/>
                <a:cs typeface="Arial MT"/>
              </a:rPr>
              <a:t> </a:t>
            </a:r>
            <a:r>
              <a:rPr dirty="0">
                <a:latin typeface="Symbol"/>
                <a:cs typeface="Symbol"/>
              </a:rPr>
              <a:t></a:t>
            </a:r>
            <a:r>
              <a:rPr spc="50" dirty="0">
                <a:latin typeface="Times New Roman"/>
                <a:cs typeface="Times New Roman"/>
              </a:rPr>
              <a:t> </a:t>
            </a:r>
            <a:r>
              <a:rPr spc="-5" dirty="0">
                <a:latin typeface="Arial MT"/>
                <a:cs typeface="Arial MT"/>
              </a:rPr>
              <a:t>Mammals</a:t>
            </a:r>
            <a:endParaRPr>
              <a:latin typeface="Arial MT"/>
              <a:cs typeface="Arial MT"/>
            </a:endParaRPr>
          </a:p>
          <a:p>
            <a:pPr marL="255904">
              <a:spcBef>
                <a:spcPts val="1080"/>
              </a:spcBef>
            </a:pPr>
            <a:r>
              <a:rPr spc="-5" dirty="0">
                <a:latin typeface="Arial MT"/>
                <a:cs typeface="Arial MT"/>
              </a:rPr>
              <a:t>(Give Birth=No,</a:t>
            </a:r>
            <a:r>
              <a:rPr spc="5" dirty="0">
                <a:latin typeface="Arial MT"/>
                <a:cs typeface="Arial MT"/>
              </a:rPr>
              <a:t> </a:t>
            </a:r>
            <a:r>
              <a:rPr spc="-5" dirty="0">
                <a:latin typeface="Arial MT"/>
                <a:cs typeface="Arial MT"/>
              </a:rPr>
              <a:t>Can</a:t>
            </a:r>
            <a:r>
              <a:rPr spc="5" dirty="0">
                <a:latin typeface="Arial MT"/>
                <a:cs typeface="Arial MT"/>
              </a:rPr>
              <a:t> </a:t>
            </a:r>
            <a:r>
              <a:rPr spc="-5" dirty="0">
                <a:latin typeface="Arial MT"/>
                <a:cs typeface="Arial MT"/>
              </a:rPr>
              <a:t>Fly=No,</a:t>
            </a:r>
            <a:r>
              <a:rPr spc="10" dirty="0">
                <a:latin typeface="Arial MT"/>
                <a:cs typeface="Arial MT"/>
              </a:rPr>
              <a:t> </a:t>
            </a:r>
            <a:r>
              <a:rPr spc="-5" dirty="0">
                <a:latin typeface="Arial MT"/>
                <a:cs typeface="Arial MT"/>
              </a:rPr>
              <a:t>Live</a:t>
            </a:r>
            <a:r>
              <a:rPr spc="5" dirty="0">
                <a:latin typeface="Arial MT"/>
                <a:cs typeface="Arial MT"/>
              </a:rPr>
              <a:t> </a:t>
            </a:r>
            <a:r>
              <a:rPr spc="-5" dirty="0">
                <a:latin typeface="Arial MT"/>
                <a:cs typeface="Arial MT"/>
              </a:rPr>
              <a:t>in</a:t>
            </a:r>
            <a:r>
              <a:rPr spc="-10" dirty="0">
                <a:latin typeface="Arial MT"/>
                <a:cs typeface="Arial MT"/>
              </a:rPr>
              <a:t> Water=No)</a:t>
            </a:r>
            <a:endParaRPr>
              <a:latin typeface="Arial MT"/>
              <a:cs typeface="Arial MT"/>
            </a:endParaRPr>
          </a:p>
          <a:p>
            <a:pPr marL="255904"/>
            <a:r>
              <a:rPr dirty="0">
                <a:latin typeface="Symbol"/>
                <a:cs typeface="Symbol"/>
              </a:rPr>
              <a:t></a:t>
            </a:r>
            <a:r>
              <a:rPr spc="10" dirty="0">
                <a:latin typeface="Times New Roman"/>
                <a:cs typeface="Times New Roman"/>
              </a:rPr>
              <a:t> </a:t>
            </a:r>
            <a:r>
              <a:rPr spc="-5" dirty="0">
                <a:latin typeface="Arial MT"/>
                <a:cs typeface="Arial MT"/>
              </a:rPr>
              <a:t>Reptiles</a:t>
            </a:r>
            <a:endParaRPr>
              <a:latin typeface="Arial MT"/>
              <a:cs typeface="Arial MT"/>
            </a:endParaRPr>
          </a:p>
          <a:p>
            <a:pPr marL="255904">
              <a:lnSpc>
                <a:spcPts val="1920"/>
              </a:lnSpc>
              <a:spcBef>
                <a:spcPts val="1080"/>
              </a:spcBef>
            </a:pPr>
            <a:r>
              <a:rPr dirty="0">
                <a:latin typeface="Arial MT"/>
                <a:cs typeface="Arial MT"/>
              </a:rPr>
              <a:t>(</a:t>
            </a:r>
            <a:r>
              <a:rPr spc="-25" dirty="0">
                <a:latin typeface="Arial MT"/>
                <a:cs typeface="Arial MT"/>
              </a:rPr>
              <a:t> </a:t>
            </a:r>
            <a:r>
              <a:rPr dirty="0">
                <a:latin typeface="Arial MT"/>
                <a:cs typeface="Arial MT"/>
              </a:rPr>
              <a:t>)</a:t>
            </a:r>
            <a:r>
              <a:rPr spc="-25" dirty="0">
                <a:latin typeface="Arial MT"/>
                <a:cs typeface="Arial MT"/>
              </a:rPr>
              <a:t> </a:t>
            </a:r>
            <a:r>
              <a:rPr dirty="0">
                <a:latin typeface="Symbol"/>
                <a:cs typeface="Symbol"/>
              </a:rPr>
              <a:t></a:t>
            </a:r>
            <a:r>
              <a:rPr spc="-60" dirty="0">
                <a:latin typeface="Times New Roman"/>
                <a:cs typeface="Times New Roman"/>
              </a:rPr>
              <a:t> </a:t>
            </a:r>
            <a:r>
              <a:rPr spc="-5" dirty="0">
                <a:latin typeface="Arial MT"/>
                <a:cs typeface="Arial MT"/>
              </a:rPr>
              <a:t>Amphibians</a:t>
            </a:r>
            <a:endParaRPr>
              <a:latin typeface="Arial MT"/>
              <a:cs typeface="Arial MT"/>
            </a:endParaRPr>
          </a:p>
          <a:p>
            <a:pPr marL="1627505">
              <a:lnSpc>
                <a:spcPts val="1920"/>
              </a:lnSpc>
            </a:pPr>
            <a:r>
              <a:rPr spc="-5" dirty="0">
                <a:latin typeface="Arial MT"/>
                <a:cs typeface="Arial MT"/>
              </a:rPr>
              <a:t>(Live</a:t>
            </a:r>
            <a:r>
              <a:rPr spc="-15" dirty="0">
                <a:latin typeface="Arial MT"/>
                <a:cs typeface="Arial MT"/>
              </a:rPr>
              <a:t> </a:t>
            </a:r>
            <a:r>
              <a:rPr dirty="0">
                <a:latin typeface="Arial MT"/>
                <a:cs typeface="Arial MT"/>
              </a:rPr>
              <a:t>in</a:t>
            </a:r>
            <a:r>
              <a:rPr spc="-20" dirty="0">
                <a:latin typeface="Arial MT"/>
                <a:cs typeface="Arial MT"/>
              </a:rPr>
              <a:t> </a:t>
            </a:r>
            <a:r>
              <a:rPr spc="-25" dirty="0">
                <a:latin typeface="Arial MT"/>
                <a:cs typeface="Arial MT"/>
              </a:rPr>
              <a:t>Water=Yes)</a:t>
            </a:r>
            <a:r>
              <a:rPr spc="-5" dirty="0">
                <a:latin typeface="Arial MT"/>
                <a:cs typeface="Arial MT"/>
              </a:rPr>
              <a:t> </a:t>
            </a:r>
            <a:r>
              <a:rPr dirty="0">
                <a:latin typeface="Symbol"/>
                <a:cs typeface="Symbol"/>
              </a:rPr>
              <a:t></a:t>
            </a:r>
            <a:r>
              <a:rPr spc="40" dirty="0">
                <a:latin typeface="Times New Roman"/>
                <a:cs typeface="Times New Roman"/>
              </a:rPr>
              <a:t> </a:t>
            </a:r>
            <a:r>
              <a:rPr spc="-5" dirty="0">
                <a:latin typeface="Arial MT"/>
                <a:cs typeface="Arial MT"/>
              </a:rPr>
              <a:t>Fishes</a:t>
            </a:r>
            <a:endParaRPr>
              <a:latin typeface="Arial MT"/>
              <a:cs typeface="Arial MT"/>
            </a:endParaRPr>
          </a:p>
          <a:p>
            <a:pPr marL="1627505">
              <a:lnSpc>
                <a:spcPts val="2105"/>
              </a:lnSpc>
              <a:spcBef>
                <a:spcPts val="1080"/>
              </a:spcBef>
            </a:pPr>
            <a:r>
              <a:rPr spc="-5" dirty="0">
                <a:latin typeface="Arial MT"/>
                <a:cs typeface="Arial MT"/>
              </a:rPr>
              <a:t>(Have</a:t>
            </a:r>
            <a:r>
              <a:rPr spc="-10" dirty="0">
                <a:latin typeface="Arial MT"/>
                <a:cs typeface="Arial MT"/>
              </a:rPr>
              <a:t> </a:t>
            </a:r>
            <a:r>
              <a:rPr spc="-5" dirty="0">
                <a:latin typeface="Arial MT"/>
                <a:cs typeface="Arial MT"/>
              </a:rPr>
              <a:t>Legs=No)</a:t>
            </a:r>
            <a:r>
              <a:rPr spc="10" dirty="0">
                <a:latin typeface="Arial MT"/>
                <a:cs typeface="Arial MT"/>
              </a:rPr>
              <a:t> </a:t>
            </a:r>
            <a:r>
              <a:rPr dirty="0">
                <a:latin typeface="Symbol"/>
                <a:cs typeface="Symbol"/>
              </a:rPr>
              <a:t></a:t>
            </a:r>
            <a:r>
              <a:rPr spc="30" dirty="0">
                <a:latin typeface="Times New Roman"/>
                <a:cs typeface="Times New Roman"/>
              </a:rPr>
              <a:t> </a:t>
            </a:r>
            <a:r>
              <a:rPr spc="-5" dirty="0">
                <a:latin typeface="Arial MT"/>
                <a:cs typeface="Arial MT"/>
              </a:rPr>
              <a:t>Reptiles</a:t>
            </a:r>
            <a:endParaRPr>
              <a:latin typeface="Arial MT"/>
              <a:cs typeface="Arial MT"/>
            </a:endParaRPr>
          </a:p>
          <a:p>
            <a:pPr marL="12700">
              <a:lnSpc>
                <a:spcPts val="2045"/>
              </a:lnSpc>
            </a:pPr>
            <a:r>
              <a:rPr sz="1750" spc="-105" dirty="0">
                <a:latin typeface="Arial MT"/>
                <a:cs typeface="Arial MT"/>
              </a:rPr>
              <a:t>Can</a:t>
            </a:r>
            <a:endParaRPr sz="1750">
              <a:latin typeface="Arial MT"/>
              <a:cs typeface="Arial MT"/>
            </a:endParaRPr>
          </a:p>
        </p:txBody>
      </p:sp>
      <p:sp>
        <p:nvSpPr>
          <p:cNvPr id="44" name="object 44"/>
          <p:cNvSpPr txBox="1"/>
          <p:nvPr/>
        </p:nvSpPr>
        <p:spPr>
          <a:xfrm>
            <a:off x="6785228" y="4432173"/>
            <a:ext cx="3670300" cy="1946275"/>
          </a:xfrm>
          <a:prstGeom prst="rect">
            <a:avLst/>
          </a:prstGeom>
        </p:spPr>
        <p:txBody>
          <a:bodyPr vert="horz" wrap="square" lIns="0" tIns="12700" rIns="0" bIns="0" rtlCol="0">
            <a:spAutoFit/>
          </a:bodyPr>
          <a:lstStyle/>
          <a:p>
            <a:pPr marL="12700" marR="5080">
              <a:spcBef>
                <a:spcPts val="100"/>
              </a:spcBef>
            </a:pPr>
            <a:r>
              <a:rPr spc="-5" dirty="0">
                <a:latin typeface="Arial MT"/>
                <a:cs typeface="Arial MT"/>
              </a:rPr>
              <a:t>(Give Birth=No,</a:t>
            </a:r>
            <a:r>
              <a:rPr dirty="0">
                <a:latin typeface="Arial MT"/>
                <a:cs typeface="Arial MT"/>
              </a:rPr>
              <a:t> </a:t>
            </a:r>
            <a:r>
              <a:rPr spc="-5" dirty="0">
                <a:latin typeface="Arial MT"/>
                <a:cs typeface="Arial MT"/>
              </a:rPr>
              <a:t>Can</a:t>
            </a:r>
            <a:r>
              <a:rPr dirty="0">
                <a:latin typeface="Arial MT"/>
                <a:cs typeface="Arial MT"/>
              </a:rPr>
              <a:t> </a:t>
            </a:r>
            <a:r>
              <a:rPr spc="-5" dirty="0">
                <a:latin typeface="Arial MT"/>
                <a:cs typeface="Arial MT"/>
              </a:rPr>
              <a:t>Fly=No,</a:t>
            </a:r>
            <a:r>
              <a:rPr spc="10" dirty="0">
                <a:latin typeface="Arial MT"/>
                <a:cs typeface="Arial MT"/>
              </a:rPr>
              <a:t> </a:t>
            </a:r>
            <a:r>
              <a:rPr spc="-5" dirty="0">
                <a:latin typeface="Arial MT"/>
                <a:cs typeface="Arial MT"/>
              </a:rPr>
              <a:t>Live</a:t>
            </a:r>
            <a:r>
              <a:rPr dirty="0">
                <a:latin typeface="Arial MT"/>
                <a:cs typeface="Arial MT"/>
              </a:rPr>
              <a:t> In </a:t>
            </a:r>
            <a:r>
              <a:rPr spc="-484" dirty="0">
                <a:latin typeface="Arial MT"/>
                <a:cs typeface="Arial MT"/>
              </a:rPr>
              <a:t> </a:t>
            </a:r>
            <a:r>
              <a:rPr spc="-15" dirty="0">
                <a:latin typeface="Arial MT"/>
                <a:cs typeface="Arial MT"/>
              </a:rPr>
              <a:t>Water=No)</a:t>
            </a:r>
            <a:endParaRPr>
              <a:latin typeface="Arial MT"/>
              <a:cs typeface="Arial MT"/>
            </a:endParaRPr>
          </a:p>
          <a:p>
            <a:pPr marL="927100"/>
            <a:r>
              <a:rPr dirty="0">
                <a:latin typeface="Symbol"/>
                <a:cs typeface="Symbol"/>
              </a:rPr>
              <a:t></a:t>
            </a:r>
            <a:r>
              <a:rPr spc="5" dirty="0">
                <a:latin typeface="Times New Roman"/>
                <a:cs typeface="Times New Roman"/>
              </a:rPr>
              <a:t> </a:t>
            </a:r>
            <a:r>
              <a:rPr spc="-5" dirty="0">
                <a:latin typeface="Arial MT"/>
                <a:cs typeface="Arial MT"/>
              </a:rPr>
              <a:t>Reptiles</a:t>
            </a:r>
            <a:endParaRPr>
              <a:latin typeface="Arial MT"/>
              <a:cs typeface="Arial MT"/>
            </a:endParaRPr>
          </a:p>
          <a:p>
            <a:pPr marL="12700">
              <a:spcBef>
                <a:spcPts val="1080"/>
              </a:spcBef>
            </a:pPr>
            <a:r>
              <a:rPr spc="-5" dirty="0">
                <a:latin typeface="Arial MT"/>
                <a:cs typeface="Arial MT"/>
              </a:rPr>
              <a:t>(Can</a:t>
            </a:r>
            <a:r>
              <a:rPr dirty="0">
                <a:latin typeface="Arial MT"/>
                <a:cs typeface="Arial MT"/>
              </a:rPr>
              <a:t> </a:t>
            </a:r>
            <a:r>
              <a:rPr spc="-20" dirty="0">
                <a:latin typeface="Arial MT"/>
                <a:cs typeface="Arial MT"/>
              </a:rPr>
              <a:t>Fly=Yes,Give</a:t>
            </a:r>
            <a:r>
              <a:rPr spc="5" dirty="0">
                <a:latin typeface="Arial MT"/>
                <a:cs typeface="Arial MT"/>
              </a:rPr>
              <a:t> </a:t>
            </a:r>
            <a:r>
              <a:rPr spc="-5" dirty="0">
                <a:latin typeface="Arial MT"/>
                <a:cs typeface="Arial MT"/>
              </a:rPr>
              <a:t>Birth=No)</a:t>
            </a:r>
            <a:r>
              <a:rPr spc="20" dirty="0">
                <a:latin typeface="Arial MT"/>
                <a:cs typeface="Arial MT"/>
              </a:rPr>
              <a:t> </a:t>
            </a:r>
            <a:r>
              <a:rPr dirty="0">
                <a:latin typeface="Symbol"/>
                <a:cs typeface="Symbol"/>
              </a:rPr>
              <a:t></a:t>
            </a:r>
            <a:endParaRPr>
              <a:latin typeface="Symbol"/>
              <a:cs typeface="Symbol"/>
            </a:endParaRPr>
          </a:p>
          <a:p>
            <a:pPr marL="12700"/>
            <a:r>
              <a:rPr spc="-5" dirty="0">
                <a:latin typeface="Arial MT"/>
                <a:cs typeface="Arial MT"/>
              </a:rPr>
              <a:t>Birds</a:t>
            </a:r>
            <a:endParaRPr>
              <a:latin typeface="Arial MT"/>
              <a:cs typeface="Arial MT"/>
            </a:endParaRPr>
          </a:p>
          <a:p>
            <a:pPr marL="12700">
              <a:spcBef>
                <a:spcPts val="1080"/>
              </a:spcBef>
            </a:pPr>
            <a:r>
              <a:rPr dirty="0">
                <a:latin typeface="Arial MT"/>
                <a:cs typeface="Arial MT"/>
              </a:rPr>
              <a:t>()</a:t>
            </a:r>
            <a:r>
              <a:rPr spc="-25" dirty="0">
                <a:latin typeface="Arial MT"/>
                <a:cs typeface="Arial MT"/>
              </a:rPr>
              <a:t> </a:t>
            </a:r>
            <a:r>
              <a:rPr dirty="0">
                <a:latin typeface="Symbol"/>
                <a:cs typeface="Symbol"/>
              </a:rPr>
              <a:t></a:t>
            </a:r>
            <a:r>
              <a:rPr spc="15" dirty="0">
                <a:latin typeface="Times New Roman"/>
                <a:cs typeface="Times New Roman"/>
              </a:rPr>
              <a:t> </a:t>
            </a:r>
            <a:r>
              <a:rPr spc="-5" dirty="0">
                <a:latin typeface="Arial MT"/>
                <a:cs typeface="Arial MT"/>
              </a:rPr>
              <a:t>Mammals</a:t>
            </a:r>
            <a:endParaRPr>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7B8AF-91A5-57A3-EFF2-94243C30571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7979E58-F61C-7579-ACD0-CF67E077FD6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261FEA7-1D3E-6CB6-2CAA-C113D1194FE0}"/>
              </a:ext>
            </a:extLst>
          </p:cNvPr>
          <p:cNvPicPr>
            <a:picLocks noChangeAspect="1"/>
          </p:cNvPicPr>
          <p:nvPr/>
        </p:nvPicPr>
        <p:blipFill>
          <a:blip r:embed="rId2"/>
          <a:stretch>
            <a:fillRect/>
          </a:stretch>
        </p:blipFill>
        <p:spPr>
          <a:xfrm>
            <a:off x="2085975" y="185737"/>
            <a:ext cx="8020050" cy="6486525"/>
          </a:xfrm>
          <a:prstGeom prst="rect">
            <a:avLst/>
          </a:prstGeom>
        </p:spPr>
      </p:pic>
    </p:spTree>
    <p:extLst>
      <p:ext uri="{BB962C8B-B14F-4D97-AF65-F5344CB8AC3E}">
        <p14:creationId xmlns:p14="http://schemas.microsoft.com/office/powerpoint/2010/main" val="1355848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140" y="215935"/>
            <a:ext cx="6685280" cy="1300355"/>
          </a:xfrm>
          <a:prstGeom prst="rect">
            <a:avLst/>
          </a:prstGeom>
        </p:spPr>
        <p:txBody>
          <a:bodyPr vert="horz" wrap="square" lIns="0" tIns="259079" rIns="0" bIns="0" rtlCol="0">
            <a:spAutoFit/>
          </a:bodyPr>
          <a:lstStyle/>
          <a:p>
            <a:pPr marL="1252220">
              <a:spcBef>
                <a:spcPts val="2039"/>
              </a:spcBef>
            </a:pPr>
            <a:r>
              <a:rPr dirty="0"/>
              <a:t>C4.5rules</a:t>
            </a:r>
            <a:r>
              <a:rPr spc="-55" dirty="0"/>
              <a:t> </a:t>
            </a:r>
            <a:r>
              <a:rPr spc="-20" dirty="0"/>
              <a:t>versus </a:t>
            </a:r>
            <a:r>
              <a:rPr dirty="0"/>
              <a:t>RIPPER</a:t>
            </a:r>
          </a:p>
          <a:p>
            <a:pPr marL="12700">
              <a:spcBef>
                <a:spcPts val="885"/>
              </a:spcBef>
            </a:pPr>
            <a:r>
              <a:rPr sz="2000" dirty="0">
                <a:latin typeface="Arial MT"/>
                <a:cs typeface="Arial MT"/>
              </a:rPr>
              <a:t>C4.5</a:t>
            </a:r>
            <a:r>
              <a:rPr sz="2000" spc="-40" dirty="0">
                <a:latin typeface="Arial MT"/>
                <a:cs typeface="Arial MT"/>
              </a:rPr>
              <a:t> </a:t>
            </a:r>
            <a:r>
              <a:rPr sz="2000" dirty="0">
                <a:latin typeface="Arial MT"/>
                <a:cs typeface="Arial MT"/>
              </a:rPr>
              <a:t>and</a:t>
            </a:r>
            <a:r>
              <a:rPr sz="2000" spc="-40" dirty="0">
                <a:latin typeface="Arial MT"/>
                <a:cs typeface="Arial MT"/>
              </a:rPr>
              <a:t> </a:t>
            </a:r>
            <a:r>
              <a:rPr sz="2000" dirty="0">
                <a:latin typeface="Arial MT"/>
                <a:cs typeface="Arial MT"/>
              </a:rPr>
              <a:t>C4.5rules:</a:t>
            </a:r>
            <a:endParaRPr sz="2000">
              <a:latin typeface="Arial MT"/>
              <a:cs typeface="Arial MT"/>
            </a:endParaRPr>
          </a:p>
        </p:txBody>
      </p:sp>
      <p:graphicFrame>
        <p:nvGraphicFramePr>
          <p:cNvPr id="3" name="object 3"/>
          <p:cNvGraphicFramePr>
            <a:graphicFrameLocks noGrp="1"/>
          </p:cNvGraphicFramePr>
          <p:nvPr/>
        </p:nvGraphicFramePr>
        <p:xfrm>
          <a:off x="2667001" y="4000397"/>
          <a:ext cx="7361553" cy="1809686"/>
        </p:xfrm>
        <a:graphic>
          <a:graphicData uri="http://schemas.openxmlformats.org/drawingml/2006/table">
            <a:tbl>
              <a:tblPr firstRow="1" bandRow="1">
                <a:tableStyleId>{2D5ABB26-0587-4C30-8999-92F81FD0307C}</a:tableStyleId>
              </a:tblPr>
              <a:tblGrid>
                <a:gridCol w="982980">
                  <a:extLst>
                    <a:ext uri="{9D8B030D-6E8A-4147-A177-3AD203B41FA5}">
                      <a16:colId xmlns:a16="http://schemas.microsoft.com/office/drawing/2014/main" val="20000"/>
                    </a:ext>
                  </a:extLst>
                </a:gridCol>
                <a:gridCol w="1263650">
                  <a:extLst>
                    <a:ext uri="{9D8B030D-6E8A-4147-A177-3AD203B41FA5}">
                      <a16:colId xmlns:a16="http://schemas.microsoft.com/office/drawing/2014/main" val="20001"/>
                    </a:ext>
                  </a:extLst>
                </a:gridCol>
                <a:gridCol w="1231265">
                  <a:extLst>
                    <a:ext uri="{9D8B030D-6E8A-4147-A177-3AD203B41FA5}">
                      <a16:colId xmlns:a16="http://schemas.microsoft.com/office/drawing/2014/main" val="20002"/>
                    </a:ext>
                  </a:extLst>
                </a:gridCol>
                <a:gridCol w="961389">
                  <a:extLst>
                    <a:ext uri="{9D8B030D-6E8A-4147-A177-3AD203B41FA5}">
                      <a16:colId xmlns:a16="http://schemas.microsoft.com/office/drawing/2014/main" val="20003"/>
                    </a:ext>
                  </a:extLst>
                </a:gridCol>
                <a:gridCol w="961389">
                  <a:extLst>
                    <a:ext uri="{9D8B030D-6E8A-4147-A177-3AD203B41FA5}">
                      <a16:colId xmlns:a16="http://schemas.microsoft.com/office/drawing/2014/main" val="20004"/>
                    </a:ext>
                  </a:extLst>
                </a:gridCol>
                <a:gridCol w="962025">
                  <a:extLst>
                    <a:ext uri="{9D8B030D-6E8A-4147-A177-3AD203B41FA5}">
                      <a16:colId xmlns:a16="http://schemas.microsoft.com/office/drawing/2014/main" val="20005"/>
                    </a:ext>
                  </a:extLst>
                </a:gridCol>
                <a:gridCol w="998855">
                  <a:extLst>
                    <a:ext uri="{9D8B030D-6E8A-4147-A177-3AD203B41FA5}">
                      <a16:colId xmlns:a16="http://schemas.microsoft.com/office/drawing/2014/main" val="20006"/>
                    </a:ext>
                  </a:extLst>
                </a:gridCol>
              </a:tblGrid>
              <a:tr h="258296">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gridSpan="3">
                  <a:txBody>
                    <a:bodyPr/>
                    <a:lstStyle/>
                    <a:p>
                      <a:pPr marL="37465">
                        <a:lnSpc>
                          <a:spcPts val="1935"/>
                        </a:lnSpc>
                      </a:pPr>
                      <a:r>
                        <a:rPr sz="1700" b="1" spc="-40" dirty="0">
                          <a:latin typeface="Arial"/>
                          <a:cs typeface="Arial"/>
                        </a:rPr>
                        <a:t>PREDICTED</a:t>
                      </a:r>
                      <a:r>
                        <a:rPr sz="1700" b="1" spc="-65" dirty="0">
                          <a:latin typeface="Arial"/>
                          <a:cs typeface="Arial"/>
                        </a:rPr>
                        <a:t> </a:t>
                      </a:r>
                      <a:r>
                        <a:rPr sz="1700" b="1" spc="-55" dirty="0">
                          <a:latin typeface="Arial"/>
                          <a:cs typeface="Arial"/>
                        </a:rPr>
                        <a:t>CLASS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R="30480">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0"/>
                  </a:ext>
                </a:extLst>
              </a:tr>
              <a:tr h="258541">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1905" algn="r">
                        <a:lnSpc>
                          <a:spcPts val="1935"/>
                        </a:lnSpc>
                      </a:pPr>
                      <a:r>
                        <a:rPr sz="1700" b="1" spc="-45" dirty="0">
                          <a:latin typeface="Arial"/>
                          <a:cs typeface="Arial"/>
                        </a:rPr>
                        <a:t>Amphibians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Fishes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50" dirty="0">
                          <a:latin typeface="Arial"/>
                          <a:cs typeface="Arial"/>
                        </a:rPr>
                        <a:t>Reptiles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Birds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gn="r">
                        <a:lnSpc>
                          <a:spcPts val="1935"/>
                        </a:lnSpc>
                      </a:pPr>
                      <a:r>
                        <a:rPr sz="1700" b="1" spc="-35" dirty="0">
                          <a:latin typeface="Arial"/>
                          <a:cs typeface="Arial"/>
                        </a:rPr>
                        <a:t>Mammals</a:t>
                      </a:r>
                      <a:endParaRPr sz="1700">
                        <a:latin typeface="Arial"/>
                        <a:cs typeface="Arial"/>
                      </a:endParaRPr>
                    </a:p>
                  </a:txBody>
                  <a:tcPr marL="0" marR="0" marT="0" marB="0">
                    <a:lnL w="12700">
                      <a:solidFill>
                        <a:srgbClr val="C0C0C0"/>
                      </a:solidFill>
                      <a:prstDash val="solid"/>
                    </a:lnL>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1"/>
                  </a:ext>
                </a:extLst>
              </a:tr>
              <a:tr h="258525">
                <a:tc>
                  <a:txBody>
                    <a:bodyPr/>
                    <a:lstStyle/>
                    <a:p>
                      <a:pPr marL="37465">
                        <a:lnSpc>
                          <a:spcPts val="1935"/>
                        </a:lnSpc>
                      </a:pPr>
                      <a:r>
                        <a:rPr sz="1700" b="1" spc="-65" dirty="0">
                          <a:latin typeface="Arial"/>
                          <a:cs typeface="Arial"/>
                        </a:rPr>
                        <a:t>ACTUAL</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45" dirty="0">
                          <a:latin typeface="Arial"/>
                          <a:cs typeface="Arial"/>
                        </a:rPr>
                        <a:t>Amphibians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2</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2"/>
                  </a:ext>
                </a:extLst>
              </a:tr>
              <a:tr h="258546">
                <a:tc>
                  <a:txBody>
                    <a:bodyPr/>
                    <a:lstStyle/>
                    <a:p>
                      <a:pPr marL="37465">
                        <a:lnSpc>
                          <a:spcPts val="1935"/>
                        </a:lnSpc>
                      </a:pPr>
                      <a:r>
                        <a:rPr sz="1700" b="1" spc="-55" dirty="0">
                          <a:latin typeface="Arial"/>
                          <a:cs typeface="Arial"/>
                        </a:rPr>
                        <a:t>CLASS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Fishes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3</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3"/>
                  </a:ext>
                </a:extLst>
              </a:tr>
              <a:tr h="258890">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9"/>
                        </a:lnSpc>
                      </a:pPr>
                      <a:r>
                        <a:rPr sz="1700" b="1" spc="-50" dirty="0">
                          <a:latin typeface="Arial"/>
                          <a:cs typeface="Arial"/>
                        </a:rPr>
                        <a:t>Reptiles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9"/>
                        </a:lnSpc>
                      </a:pPr>
                      <a:r>
                        <a:rPr sz="1700" dirty="0">
                          <a:latin typeface="Arial MT"/>
                          <a:cs typeface="Arial MT"/>
                        </a:rPr>
                        <a:t>3</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9"/>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4"/>
                  </a:ext>
                </a:extLst>
              </a:tr>
              <a:tr h="258541">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Birds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2</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5"/>
                  </a:ext>
                </a:extLst>
              </a:tr>
              <a:tr h="258347">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5" dirty="0">
                          <a:latin typeface="Arial"/>
                          <a:cs typeface="Arial"/>
                        </a:rPr>
                        <a:t>Mammals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2</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4</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6"/>
                  </a:ext>
                </a:extLst>
              </a:tr>
            </a:tbl>
          </a:graphicData>
        </a:graphic>
      </p:graphicFrame>
      <p:graphicFrame>
        <p:nvGraphicFramePr>
          <p:cNvPr id="4" name="object 4"/>
          <p:cNvGraphicFramePr>
            <a:graphicFrameLocks noGrp="1"/>
          </p:cNvGraphicFramePr>
          <p:nvPr/>
        </p:nvGraphicFramePr>
        <p:xfrm>
          <a:off x="2667001" y="1671536"/>
          <a:ext cx="7361553" cy="1809686"/>
        </p:xfrm>
        <a:graphic>
          <a:graphicData uri="http://schemas.openxmlformats.org/drawingml/2006/table">
            <a:tbl>
              <a:tblPr firstRow="1" bandRow="1">
                <a:tableStyleId>{2D5ABB26-0587-4C30-8999-92F81FD0307C}</a:tableStyleId>
              </a:tblPr>
              <a:tblGrid>
                <a:gridCol w="982980">
                  <a:extLst>
                    <a:ext uri="{9D8B030D-6E8A-4147-A177-3AD203B41FA5}">
                      <a16:colId xmlns:a16="http://schemas.microsoft.com/office/drawing/2014/main" val="20000"/>
                    </a:ext>
                  </a:extLst>
                </a:gridCol>
                <a:gridCol w="1263650">
                  <a:extLst>
                    <a:ext uri="{9D8B030D-6E8A-4147-A177-3AD203B41FA5}">
                      <a16:colId xmlns:a16="http://schemas.microsoft.com/office/drawing/2014/main" val="20001"/>
                    </a:ext>
                  </a:extLst>
                </a:gridCol>
                <a:gridCol w="1231265">
                  <a:extLst>
                    <a:ext uri="{9D8B030D-6E8A-4147-A177-3AD203B41FA5}">
                      <a16:colId xmlns:a16="http://schemas.microsoft.com/office/drawing/2014/main" val="20002"/>
                    </a:ext>
                  </a:extLst>
                </a:gridCol>
                <a:gridCol w="961389">
                  <a:extLst>
                    <a:ext uri="{9D8B030D-6E8A-4147-A177-3AD203B41FA5}">
                      <a16:colId xmlns:a16="http://schemas.microsoft.com/office/drawing/2014/main" val="20003"/>
                    </a:ext>
                  </a:extLst>
                </a:gridCol>
                <a:gridCol w="961389">
                  <a:extLst>
                    <a:ext uri="{9D8B030D-6E8A-4147-A177-3AD203B41FA5}">
                      <a16:colId xmlns:a16="http://schemas.microsoft.com/office/drawing/2014/main" val="20004"/>
                    </a:ext>
                  </a:extLst>
                </a:gridCol>
                <a:gridCol w="962025">
                  <a:extLst>
                    <a:ext uri="{9D8B030D-6E8A-4147-A177-3AD203B41FA5}">
                      <a16:colId xmlns:a16="http://schemas.microsoft.com/office/drawing/2014/main" val="20005"/>
                    </a:ext>
                  </a:extLst>
                </a:gridCol>
                <a:gridCol w="998855">
                  <a:extLst>
                    <a:ext uri="{9D8B030D-6E8A-4147-A177-3AD203B41FA5}">
                      <a16:colId xmlns:a16="http://schemas.microsoft.com/office/drawing/2014/main" val="20006"/>
                    </a:ext>
                  </a:extLst>
                </a:gridCol>
              </a:tblGrid>
              <a:tr h="258296">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gridSpan="3">
                  <a:txBody>
                    <a:bodyPr/>
                    <a:lstStyle/>
                    <a:p>
                      <a:pPr marL="37465">
                        <a:lnSpc>
                          <a:spcPts val="1935"/>
                        </a:lnSpc>
                      </a:pPr>
                      <a:r>
                        <a:rPr sz="1700" b="1" spc="-40" dirty="0">
                          <a:latin typeface="Arial"/>
                          <a:cs typeface="Arial"/>
                        </a:rPr>
                        <a:t>PREDICTED</a:t>
                      </a:r>
                      <a:r>
                        <a:rPr sz="1700" b="1" spc="-65" dirty="0">
                          <a:latin typeface="Arial"/>
                          <a:cs typeface="Arial"/>
                        </a:rPr>
                        <a:t> </a:t>
                      </a:r>
                      <a:r>
                        <a:rPr sz="1700" b="1" spc="-55" dirty="0">
                          <a:latin typeface="Arial"/>
                          <a:cs typeface="Arial"/>
                        </a:rPr>
                        <a:t>CLASS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R="30480">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0"/>
                  </a:ext>
                </a:extLst>
              </a:tr>
              <a:tr h="258541">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1905" algn="r">
                        <a:lnSpc>
                          <a:spcPts val="1935"/>
                        </a:lnSpc>
                      </a:pPr>
                      <a:r>
                        <a:rPr sz="1700" b="1" spc="-45" dirty="0">
                          <a:latin typeface="Arial"/>
                          <a:cs typeface="Arial"/>
                        </a:rPr>
                        <a:t>Amphibians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Fishes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50" dirty="0">
                          <a:latin typeface="Arial"/>
                          <a:cs typeface="Arial"/>
                        </a:rPr>
                        <a:t>Reptiles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Birds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algn="r">
                        <a:lnSpc>
                          <a:spcPts val="1935"/>
                        </a:lnSpc>
                      </a:pPr>
                      <a:r>
                        <a:rPr sz="1700" b="1" spc="-35" dirty="0">
                          <a:latin typeface="Arial"/>
                          <a:cs typeface="Arial"/>
                        </a:rPr>
                        <a:t>Mammals</a:t>
                      </a:r>
                      <a:endParaRPr sz="1700">
                        <a:latin typeface="Arial"/>
                        <a:cs typeface="Arial"/>
                      </a:endParaRPr>
                    </a:p>
                  </a:txBody>
                  <a:tcPr marL="0" marR="0" marT="0" marB="0">
                    <a:lnL w="12700">
                      <a:solidFill>
                        <a:srgbClr val="C0C0C0"/>
                      </a:solidFill>
                      <a:prstDash val="solid"/>
                    </a:lnL>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1"/>
                  </a:ext>
                </a:extLst>
              </a:tr>
              <a:tr h="258525">
                <a:tc>
                  <a:txBody>
                    <a:bodyPr/>
                    <a:lstStyle/>
                    <a:p>
                      <a:pPr marL="37465">
                        <a:lnSpc>
                          <a:spcPts val="1935"/>
                        </a:lnSpc>
                      </a:pPr>
                      <a:r>
                        <a:rPr sz="1700" b="1" spc="-65" dirty="0">
                          <a:latin typeface="Arial"/>
                          <a:cs typeface="Arial"/>
                        </a:rPr>
                        <a:t>ACTUAL</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45" dirty="0">
                          <a:latin typeface="Arial"/>
                          <a:cs typeface="Arial"/>
                        </a:rPr>
                        <a:t>Amphibians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2</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2"/>
                  </a:ext>
                </a:extLst>
              </a:tr>
              <a:tr h="258546">
                <a:tc>
                  <a:txBody>
                    <a:bodyPr/>
                    <a:lstStyle/>
                    <a:p>
                      <a:pPr marL="37465">
                        <a:lnSpc>
                          <a:spcPts val="1935"/>
                        </a:lnSpc>
                      </a:pPr>
                      <a:r>
                        <a:rPr sz="1700" b="1" spc="-55" dirty="0">
                          <a:latin typeface="Arial"/>
                          <a:cs typeface="Arial"/>
                        </a:rPr>
                        <a:t>CLASS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Fishes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2</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3"/>
                  </a:ext>
                </a:extLst>
              </a:tr>
              <a:tr h="258890">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9"/>
                        </a:lnSpc>
                      </a:pPr>
                      <a:r>
                        <a:rPr sz="1700" b="1" spc="-50" dirty="0">
                          <a:latin typeface="Arial"/>
                          <a:cs typeface="Arial"/>
                        </a:rPr>
                        <a:t>Reptiles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9"/>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9"/>
                        </a:lnSpc>
                      </a:pPr>
                      <a:r>
                        <a:rPr sz="1700" dirty="0">
                          <a:latin typeface="Arial MT"/>
                          <a:cs typeface="Arial MT"/>
                        </a:rPr>
                        <a:t>3</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9"/>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4"/>
                  </a:ext>
                </a:extLst>
              </a:tr>
              <a:tr h="258541">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0" dirty="0">
                          <a:latin typeface="Arial"/>
                          <a:cs typeface="Arial"/>
                        </a:rPr>
                        <a:t>Birds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3</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5"/>
                  </a:ext>
                </a:extLst>
              </a:tr>
              <a:tr h="258347">
                <a:tc>
                  <a:txBody>
                    <a:bodyPr/>
                    <a:lstStyle/>
                    <a:p>
                      <a:pPr>
                        <a:lnSpc>
                          <a:spcPct val="100000"/>
                        </a:lnSpc>
                      </a:pPr>
                      <a:endParaRPr sz="1500">
                        <a:latin typeface="Times New Roman"/>
                        <a:cs typeface="Times New Roman"/>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L="37465">
                        <a:lnSpc>
                          <a:spcPts val="1935"/>
                        </a:lnSpc>
                      </a:pPr>
                      <a:r>
                        <a:rPr sz="1700" b="1" spc="-35" dirty="0">
                          <a:latin typeface="Arial"/>
                          <a:cs typeface="Arial"/>
                        </a:rPr>
                        <a:t>Mammals</a:t>
                      </a:r>
                      <a:endParaRPr sz="1700">
                        <a:latin typeface="Arial"/>
                        <a:cs typeface="Arial"/>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4290"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1</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33655" algn="r">
                        <a:lnSpc>
                          <a:spcPts val="1935"/>
                        </a:lnSpc>
                      </a:pPr>
                      <a:r>
                        <a:rPr sz="1700" dirty="0">
                          <a:latin typeface="Arial MT"/>
                          <a:cs typeface="Arial MT"/>
                        </a:rPr>
                        <a:t>0</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tc>
                  <a:txBody>
                    <a:bodyPr/>
                    <a:lstStyle/>
                    <a:p>
                      <a:pPr marR="71120" algn="r">
                        <a:lnSpc>
                          <a:spcPts val="1935"/>
                        </a:lnSpc>
                      </a:pPr>
                      <a:r>
                        <a:rPr sz="1700" dirty="0">
                          <a:latin typeface="Arial MT"/>
                          <a:cs typeface="Arial MT"/>
                        </a:rPr>
                        <a:t>6</a:t>
                      </a:r>
                      <a:endParaRPr sz="1700">
                        <a:latin typeface="Arial MT"/>
                        <a:cs typeface="Arial MT"/>
                      </a:endParaRPr>
                    </a:p>
                  </a:txBody>
                  <a:tcPr marL="0" marR="0" marT="0" marB="0">
                    <a:lnL w="12700">
                      <a:solidFill>
                        <a:srgbClr val="C0C0C0"/>
                      </a:solidFill>
                      <a:prstDash val="solid"/>
                    </a:lnL>
                    <a:lnR w="12700">
                      <a:solidFill>
                        <a:srgbClr val="C0C0C0"/>
                      </a:solidFill>
                      <a:prstDash val="solid"/>
                    </a:lnR>
                    <a:lnT w="12700">
                      <a:solidFill>
                        <a:srgbClr val="C0C0C0"/>
                      </a:solidFill>
                      <a:prstDash val="solid"/>
                    </a:lnT>
                    <a:lnB w="12700">
                      <a:solidFill>
                        <a:srgbClr val="C0C0C0"/>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2136141" y="3607690"/>
            <a:ext cx="1042669" cy="330835"/>
          </a:xfrm>
          <a:prstGeom prst="rect">
            <a:avLst/>
          </a:prstGeom>
        </p:spPr>
        <p:txBody>
          <a:bodyPr vert="horz" wrap="square" lIns="0" tIns="12700" rIns="0" bIns="0" rtlCol="0">
            <a:spAutoFit/>
          </a:bodyPr>
          <a:lstStyle/>
          <a:p>
            <a:pPr marL="12700">
              <a:spcBef>
                <a:spcPts val="100"/>
              </a:spcBef>
            </a:pPr>
            <a:r>
              <a:rPr sz="2000" dirty="0">
                <a:latin typeface="Arial MT"/>
                <a:cs typeface="Arial MT"/>
              </a:rPr>
              <a:t>RIP</a:t>
            </a:r>
            <a:r>
              <a:rPr sz="2000" spc="-10" dirty="0">
                <a:latin typeface="Arial MT"/>
                <a:cs typeface="Arial MT"/>
              </a:rPr>
              <a:t>P</a:t>
            </a:r>
            <a:r>
              <a:rPr sz="2000" dirty="0">
                <a:latin typeface="Arial MT"/>
                <a:cs typeface="Arial MT"/>
              </a:rPr>
              <a:t>ER:</a:t>
            </a:r>
            <a:endParaRPr sz="2000">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1344" y="126315"/>
            <a:ext cx="5910580" cy="1244571"/>
          </a:xfrm>
          <a:prstGeom prst="rect">
            <a:avLst/>
          </a:prstGeom>
        </p:spPr>
        <p:txBody>
          <a:bodyPr vert="horz" wrap="square" lIns="0" tIns="13335" rIns="0" bIns="0" rtlCol="0">
            <a:spAutoFit/>
          </a:bodyPr>
          <a:lstStyle/>
          <a:p>
            <a:pPr marL="1832610" marR="5080" indent="-1820545">
              <a:spcBef>
                <a:spcPts val="105"/>
              </a:spcBef>
            </a:pPr>
            <a:r>
              <a:rPr spc="-15" dirty="0"/>
              <a:t>Advantages</a:t>
            </a:r>
            <a:r>
              <a:rPr spc="-40" dirty="0"/>
              <a:t> </a:t>
            </a:r>
            <a:r>
              <a:rPr dirty="0"/>
              <a:t>of</a:t>
            </a:r>
            <a:r>
              <a:rPr spc="-60" dirty="0"/>
              <a:t> </a:t>
            </a:r>
            <a:r>
              <a:rPr dirty="0"/>
              <a:t>Rule-Based </a:t>
            </a:r>
            <a:r>
              <a:rPr spc="-980" dirty="0"/>
              <a:t> </a:t>
            </a:r>
            <a:r>
              <a:rPr spc="-10" dirty="0"/>
              <a:t>Classifiers</a:t>
            </a:r>
          </a:p>
        </p:txBody>
      </p:sp>
      <p:sp>
        <p:nvSpPr>
          <p:cNvPr id="3" name="object 3"/>
          <p:cNvSpPr txBox="1"/>
          <p:nvPr/>
        </p:nvSpPr>
        <p:spPr>
          <a:xfrm>
            <a:off x="2059941" y="1510259"/>
            <a:ext cx="7359015" cy="2984149"/>
          </a:xfrm>
          <a:prstGeom prst="rect">
            <a:avLst/>
          </a:prstGeom>
        </p:spPr>
        <p:txBody>
          <a:bodyPr vert="horz" wrap="square" lIns="0" tIns="110489" rIns="0" bIns="0" rtlCol="0">
            <a:spAutoFit/>
          </a:bodyPr>
          <a:lstStyle/>
          <a:p>
            <a:pPr marL="355600" indent="-343535">
              <a:spcBef>
                <a:spcPts val="869"/>
              </a:spcBef>
              <a:buFont typeface="Arial MT"/>
              <a:buChar char="•"/>
              <a:tabLst>
                <a:tab pos="355600" algn="l"/>
                <a:tab pos="356235" algn="l"/>
              </a:tabLst>
            </a:pPr>
            <a:r>
              <a:rPr sz="3200" dirty="0">
                <a:latin typeface="Calibri"/>
                <a:cs typeface="Calibri"/>
              </a:rPr>
              <a:t>As</a:t>
            </a:r>
            <a:r>
              <a:rPr sz="3200" spc="-25" dirty="0">
                <a:latin typeface="Calibri"/>
                <a:cs typeface="Calibri"/>
              </a:rPr>
              <a:t> </a:t>
            </a:r>
            <a:r>
              <a:rPr sz="3200" spc="-5" dirty="0">
                <a:latin typeface="Calibri"/>
                <a:cs typeface="Calibri"/>
              </a:rPr>
              <a:t>highly</a:t>
            </a:r>
            <a:r>
              <a:rPr sz="3200" spc="5" dirty="0">
                <a:latin typeface="Calibri"/>
                <a:cs typeface="Calibri"/>
              </a:rPr>
              <a:t> </a:t>
            </a:r>
            <a:r>
              <a:rPr sz="3200" spc="-15" dirty="0">
                <a:latin typeface="Calibri"/>
                <a:cs typeface="Calibri"/>
              </a:rPr>
              <a:t>expressive</a:t>
            </a:r>
            <a:r>
              <a:rPr sz="3200" spc="-20" dirty="0">
                <a:latin typeface="Calibri"/>
                <a:cs typeface="Calibri"/>
              </a:rPr>
              <a:t> </a:t>
            </a:r>
            <a:r>
              <a:rPr sz="3200" dirty="0">
                <a:latin typeface="Calibri"/>
                <a:cs typeface="Calibri"/>
              </a:rPr>
              <a:t>as</a:t>
            </a:r>
            <a:r>
              <a:rPr sz="3200" spc="-5" dirty="0">
                <a:latin typeface="Calibri"/>
                <a:cs typeface="Calibri"/>
              </a:rPr>
              <a:t> decision</a:t>
            </a:r>
            <a:r>
              <a:rPr sz="3200" spc="-10" dirty="0">
                <a:latin typeface="Calibri"/>
                <a:cs typeface="Calibri"/>
              </a:rPr>
              <a:t> trees</a:t>
            </a:r>
            <a:endParaRPr sz="3200">
              <a:latin typeface="Calibri"/>
              <a:cs typeface="Calibri"/>
            </a:endParaRPr>
          </a:p>
          <a:p>
            <a:pPr marL="355600" indent="-343535">
              <a:spcBef>
                <a:spcPts val="770"/>
              </a:spcBef>
              <a:buFont typeface="Arial MT"/>
              <a:buChar char="•"/>
              <a:tabLst>
                <a:tab pos="355600" algn="l"/>
                <a:tab pos="356235" algn="l"/>
              </a:tabLst>
            </a:pPr>
            <a:r>
              <a:rPr sz="3200" spc="-30" dirty="0">
                <a:latin typeface="Calibri"/>
                <a:cs typeface="Calibri"/>
              </a:rPr>
              <a:t>Easy</a:t>
            </a:r>
            <a:r>
              <a:rPr sz="3200" spc="-40" dirty="0">
                <a:latin typeface="Calibri"/>
                <a:cs typeface="Calibri"/>
              </a:rPr>
              <a:t> </a:t>
            </a:r>
            <a:r>
              <a:rPr sz="3200" spc="-25" dirty="0">
                <a:latin typeface="Calibri"/>
                <a:cs typeface="Calibri"/>
              </a:rPr>
              <a:t>to</a:t>
            </a:r>
            <a:r>
              <a:rPr sz="3200" spc="-30" dirty="0">
                <a:latin typeface="Calibri"/>
                <a:cs typeface="Calibri"/>
              </a:rPr>
              <a:t> </a:t>
            </a:r>
            <a:r>
              <a:rPr sz="3200" spc="-15" dirty="0">
                <a:latin typeface="Calibri"/>
                <a:cs typeface="Calibri"/>
              </a:rPr>
              <a:t>interpret</a:t>
            </a:r>
            <a:endParaRPr sz="3200">
              <a:latin typeface="Calibri"/>
              <a:cs typeface="Calibri"/>
            </a:endParaRPr>
          </a:p>
          <a:p>
            <a:pPr marL="355600" indent="-343535">
              <a:spcBef>
                <a:spcPts val="770"/>
              </a:spcBef>
              <a:buFont typeface="Arial MT"/>
              <a:buChar char="•"/>
              <a:tabLst>
                <a:tab pos="355600" algn="l"/>
                <a:tab pos="356235" algn="l"/>
              </a:tabLst>
            </a:pPr>
            <a:r>
              <a:rPr sz="3200" spc="-30" dirty="0">
                <a:latin typeface="Calibri"/>
                <a:cs typeface="Calibri"/>
              </a:rPr>
              <a:t>Easy</a:t>
            </a:r>
            <a:r>
              <a:rPr sz="3200" spc="-35" dirty="0">
                <a:latin typeface="Calibri"/>
                <a:cs typeface="Calibri"/>
              </a:rPr>
              <a:t> </a:t>
            </a:r>
            <a:r>
              <a:rPr sz="3200" spc="-25" dirty="0">
                <a:latin typeface="Calibri"/>
                <a:cs typeface="Calibri"/>
              </a:rPr>
              <a:t>to</a:t>
            </a:r>
            <a:r>
              <a:rPr sz="3200" spc="-30" dirty="0">
                <a:latin typeface="Calibri"/>
                <a:cs typeface="Calibri"/>
              </a:rPr>
              <a:t> </a:t>
            </a:r>
            <a:r>
              <a:rPr sz="3200" spc="-20" dirty="0">
                <a:latin typeface="Calibri"/>
                <a:cs typeface="Calibri"/>
              </a:rPr>
              <a:t>generate</a:t>
            </a:r>
            <a:endParaRPr sz="3200">
              <a:latin typeface="Calibri"/>
              <a:cs typeface="Calibri"/>
            </a:endParaRPr>
          </a:p>
          <a:p>
            <a:pPr marL="355600" indent="-343535">
              <a:spcBef>
                <a:spcPts val="770"/>
              </a:spcBef>
              <a:buFont typeface="Arial MT"/>
              <a:buChar char="•"/>
              <a:tabLst>
                <a:tab pos="355600" algn="l"/>
                <a:tab pos="356235" algn="l"/>
              </a:tabLst>
            </a:pPr>
            <a:r>
              <a:rPr sz="3200" spc="-5" dirty="0">
                <a:latin typeface="Calibri"/>
                <a:cs typeface="Calibri"/>
              </a:rPr>
              <a:t>Can classify</a:t>
            </a:r>
            <a:r>
              <a:rPr sz="3200" spc="15" dirty="0">
                <a:latin typeface="Calibri"/>
                <a:cs typeface="Calibri"/>
              </a:rPr>
              <a:t> </a:t>
            </a:r>
            <a:r>
              <a:rPr sz="3200" spc="-5" dirty="0">
                <a:latin typeface="Calibri"/>
                <a:cs typeface="Calibri"/>
              </a:rPr>
              <a:t>new</a:t>
            </a:r>
            <a:r>
              <a:rPr sz="3200" spc="-20" dirty="0">
                <a:latin typeface="Calibri"/>
                <a:cs typeface="Calibri"/>
              </a:rPr>
              <a:t> </a:t>
            </a:r>
            <a:r>
              <a:rPr sz="3200" spc="-10" dirty="0">
                <a:latin typeface="Calibri"/>
                <a:cs typeface="Calibri"/>
              </a:rPr>
              <a:t>instances</a:t>
            </a:r>
            <a:r>
              <a:rPr sz="3200" dirty="0">
                <a:latin typeface="Calibri"/>
                <a:cs typeface="Calibri"/>
              </a:rPr>
              <a:t> </a:t>
            </a:r>
            <a:r>
              <a:rPr sz="3200" spc="-10" dirty="0">
                <a:latin typeface="Calibri"/>
                <a:cs typeface="Calibri"/>
              </a:rPr>
              <a:t>rapidly</a:t>
            </a:r>
            <a:endParaRPr sz="3200">
              <a:latin typeface="Calibri"/>
              <a:cs typeface="Calibri"/>
            </a:endParaRPr>
          </a:p>
          <a:p>
            <a:pPr marL="355600" indent="-343535">
              <a:spcBef>
                <a:spcPts val="765"/>
              </a:spcBef>
              <a:buFont typeface="Arial MT"/>
              <a:buChar char="•"/>
              <a:tabLst>
                <a:tab pos="355600" algn="l"/>
                <a:tab pos="356235" algn="l"/>
              </a:tabLst>
            </a:pPr>
            <a:r>
              <a:rPr sz="3200" spc="-15" dirty="0">
                <a:latin typeface="Calibri"/>
                <a:cs typeface="Calibri"/>
              </a:rPr>
              <a:t>Performance</a:t>
            </a:r>
            <a:r>
              <a:rPr sz="3200" spc="-35" dirty="0">
                <a:latin typeface="Calibri"/>
                <a:cs typeface="Calibri"/>
              </a:rPr>
              <a:t> </a:t>
            </a:r>
            <a:r>
              <a:rPr sz="3200" spc="-10" dirty="0">
                <a:latin typeface="Calibri"/>
                <a:cs typeface="Calibri"/>
              </a:rPr>
              <a:t>comparable </a:t>
            </a:r>
            <a:r>
              <a:rPr sz="3200" spc="-30" dirty="0">
                <a:latin typeface="Calibri"/>
                <a:cs typeface="Calibri"/>
              </a:rPr>
              <a:t>to</a:t>
            </a:r>
            <a:r>
              <a:rPr sz="3200" dirty="0">
                <a:latin typeface="Calibri"/>
                <a:cs typeface="Calibri"/>
              </a:rPr>
              <a:t> </a:t>
            </a:r>
            <a:r>
              <a:rPr sz="3200" spc="-5" dirty="0">
                <a:latin typeface="Calibri"/>
                <a:cs typeface="Calibri"/>
              </a:rPr>
              <a:t>decision</a:t>
            </a:r>
            <a:r>
              <a:rPr sz="3200" spc="-10" dirty="0">
                <a:latin typeface="Calibri"/>
                <a:cs typeface="Calibri"/>
              </a:rPr>
              <a:t> trees</a:t>
            </a:r>
            <a:endParaRPr sz="320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FBD08B-D56D-B17D-6B65-B76D434CA5DC}"/>
              </a:ext>
            </a:extLst>
          </p:cNvPr>
          <p:cNvSpPr txBox="1"/>
          <p:nvPr/>
        </p:nvSpPr>
        <p:spPr>
          <a:xfrm>
            <a:off x="762000" y="533400"/>
            <a:ext cx="10287000" cy="3693319"/>
          </a:xfrm>
          <a:prstGeom prst="rect">
            <a:avLst/>
          </a:prstGeom>
          <a:noFill/>
        </p:spPr>
        <p:txBody>
          <a:bodyPr wrap="square">
            <a:spAutoFit/>
          </a:bodyPr>
          <a:lstStyle/>
          <a:p>
            <a:pPr algn="just"/>
            <a:r>
              <a:rPr lang="en-US" b="1" i="0" dirty="0">
                <a:solidFill>
                  <a:srgbClr val="610B38"/>
                </a:solidFill>
                <a:effectLst/>
                <a:latin typeface="erdana"/>
              </a:rPr>
              <a:t>Support Vector Machine Algorithm</a:t>
            </a:r>
          </a:p>
          <a:p>
            <a:pPr algn="just"/>
            <a:r>
              <a:rPr lang="en-US"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p>
          <a:p>
            <a:pPr algn="just"/>
            <a:r>
              <a:rPr lang="en-US"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b="0" i="0" dirty="0">
                <a:solidFill>
                  <a:srgbClr val="333333"/>
                </a:solidFill>
                <a:effectLst/>
                <a:latin typeface="inter-regular"/>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a:p>
            <a:br>
              <a:rPr lang="en-US" dirty="0"/>
            </a:br>
            <a:endParaRPr lang="en-IN" dirty="0"/>
          </a:p>
        </p:txBody>
      </p:sp>
      <p:pic>
        <p:nvPicPr>
          <p:cNvPr id="1026" name="Picture 2" descr="Support Vector Machine Algorithm">
            <a:extLst>
              <a:ext uri="{FF2B5EF4-FFF2-40B4-BE49-F238E27FC236}">
                <a16:creationId xmlns:a16="http://schemas.microsoft.com/office/drawing/2014/main" id="{EB3B1ECF-4D21-2B7D-5CFC-76976FC40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505200"/>
            <a:ext cx="4038600" cy="269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ECCEAD-C1CC-9361-2D60-ACBCBAEE93E1}"/>
              </a:ext>
            </a:extLst>
          </p:cNvPr>
          <p:cNvSpPr txBox="1"/>
          <p:nvPr/>
        </p:nvSpPr>
        <p:spPr>
          <a:xfrm>
            <a:off x="702294" y="292090"/>
            <a:ext cx="10651506" cy="2031325"/>
          </a:xfrm>
          <a:prstGeom prst="rect">
            <a:avLst/>
          </a:prstGeom>
          <a:noFill/>
        </p:spPr>
        <p:txBody>
          <a:bodyPr wrap="square">
            <a:spAutoFit/>
          </a:bodyPr>
          <a:lstStyle/>
          <a:p>
            <a:r>
              <a:rPr lang="en-US" b="1" i="0" dirty="0">
                <a:solidFill>
                  <a:srgbClr val="333333"/>
                </a:solidFill>
                <a:effectLst/>
                <a:latin typeface="inter-bold"/>
              </a:rPr>
              <a:t>Example:</a:t>
            </a:r>
            <a:r>
              <a:rPr lang="en-US" b="0" i="0" dirty="0">
                <a:solidFill>
                  <a:srgbClr val="333333"/>
                </a:solidFill>
                <a:effectLst/>
                <a:latin typeface="inter-regular"/>
              </a:rPr>
              <a:t> SVM can be understood with the example that we have used in the KNN classifier.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Consider the below diagram:</a:t>
            </a:r>
            <a:endParaRPr lang="en-IN" dirty="0"/>
          </a:p>
        </p:txBody>
      </p:sp>
      <p:pic>
        <p:nvPicPr>
          <p:cNvPr id="2050" name="Picture 2" descr="Support Vector Machine Algorithm">
            <a:extLst>
              <a:ext uri="{FF2B5EF4-FFF2-40B4-BE49-F238E27FC236}">
                <a16:creationId xmlns:a16="http://schemas.microsoft.com/office/drawing/2014/main" id="{3A843FAD-14E8-14AF-30F1-1066F74DA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81505"/>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15DF6-481D-76F7-6D4A-CE1001E45426}"/>
              </a:ext>
            </a:extLst>
          </p:cNvPr>
          <p:cNvSpPr txBox="1"/>
          <p:nvPr/>
        </p:nvSpPr>
        <p:spPr>
          <a:xfrm>
            <a:off x="1409700" y="5576529"/>
            <a:ext cx="8877300" cy="923330"/>
          </a:xfrm>
          <a:prstGeom prst="rect">
            <a:avLst/>
          </a:prstGeom>
          <a:noFill/>
        </p:spPr>
        <p:txBody>
          <a:bodyPr wrap="square">
            <a:spAutoFit/>
          </a:bodyPr>
          <a:lstStyle/>
          <a:p>
            <a:pPr algn="just"/>
            <a:r>
              <a:rPr lang="en-US" b="0" i="0" dirty="0">
                <a:solidFill>
                  <a:srgbClr val="333333"/>
                </a:solidFill>
                <a:effectLst/>
                <a:latin typeface="inter-regular"/>
              </a:rPr>
              <a:t>SVM algorithm can be used for </a:t>
            </a:r>
            <a:r>
              <a:rPr lang="en-US" b="1" i="0" dirty="0">
                <a:solidFill>
                  <a:srgbClr val="333333"/>
                </a:solidFill>
                <a:effectLst/>
                <a:latin typeface="inter-bold"/>
              </a:rPr>
              <a:t>Face detection, image classification, text categorization,</a:t>
            </a:r>
            <a:r>
              <a:rPr lang="en-US" b="0" i="0" dirty="0">
                <a:solidFill>
                  <a:srgbClr val="333333"/>
                </a:solidFill>
                <a:effectLst/>
                <a:latin typeface="inter-regular"/>
              </a:rPr>
              <a:t> etc.</a:t>
            </a:r>
          </a:p>
          <a:p>
            <a:br>
              <a:rPr lang="en-US" dirty="0"/>
            </a:br>
            <a:endParaRPr lang="en-IN" dirty="0"/>
          </a:p>
        </p:txBody>
      </p:sp>
    </p:spTree>
    <p:extLst>
      <p:ext uri="{BB962C8B-B14F-4D97-AF65-F5344CB8AC3E}">
        <p14:creationId xmlns:p14="http://schemas.microsoft.com/office/powerpoint/2010/main" val="36012830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1693F7-956A-AE62-570F-735159CE93AF}"/>
              </a:ext>
            </a:extLst>
          </p:cNvPr>
          <p:cNvSpPr txBox="1"/>
          <p:nvPr/>
        </p:nvSpPr>
        <p:spPr>
          <a:xfrm>
            <a:off x="685800" y="533400"/>
            <a:ext cx="10287000" cy="5632311"/>
          </a:xfrm>
          <a:prstGeom prst="rect">
            <a:avLst/>
          </a:prstGeom>
          <a:noFill/>
        </p:spPr>
        <p:txBody>
          <a:bodyPr wrap="square">
            <a:spAutoFit/>
          </a:bodyPr>
          <a:lstStyle/>
          <a:p>
            <a:pPr algn="just"/>
            <a:r>
              <a:rPr lang="en-US" b="0" i="0" dirty="0">
                <a:solidFill>
                  <a:srgbClr val="610B4B"/>
                </a:solidFill>
                <a:effectLst/>
                <a:latin typeface="erdana"/>
              </a:rPr>
              <a:t>Types of SVM</a:t>
            </a:r>
          </a:p>
          <a:p>
            <a:pPr algn="just"/>
            <a:r>
              <a:rPr lang="en-US" b="1" i="0" dirty="0">
                <a:solidFill>
                  <a:srgbClr val="333333"/>
                </a:solidFill>
                <a:effectLst/>
                <a:latin typeface="inter-bold"/>
              </a:rPr>
              <a:t>SVM can be of two types:</a:t>
            </a:r>
          </a:p>
          <a:p>
            <a:pPr algn="just">
              <a:buFont typeface="Arial" panose="020B0604020202020204" pitchFamily="34" charset="0"/>
              <a:buChar char="•"/>
            </a:pPr>
            <a:r>
              <a:rPr lang="en-US" b="1" i="0" dirty="0">
                <a:solidFill>
                  <a:srgbClr val="000000"/>
                </a:solidFill>
                <a:effectLst/>
                <a:latin typeface="inter-bold"/>
              </a:rPr>
              <a:t>Linear SVM:</a:t>
            </a:r>
            <a:r>
              <a:rPr lang="en-US" b="0" i="0" dirty="0">
                <a:solidFill>
                  <a:srgbClr val="000000"/>
                </a:solidFill>
                <a:effectLst/>
                <a:latin typeface="inter-regular"/>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r>
              <a:rPr lang="en-US" b="1" i="0" dirty="0">
                <a:solidFill>
                  <a:srgbClr val="000000"/>
                </a:solidFill>
                <a:effectLst/>
                <a:latin typeface="inter-bold"/>
              </a:rPr>
              <a:t>Non-linear SVM:</a:t>
            </a:r>
            <a:r>
              <a:rPr lang="en-US" b="0" i="0" dirty="0">
                <a:solidFill>
                  <a:srgbClr val="000000"/>
                </a:solidFill>
                <a:effectLst/>
                <a:latin typeface="inter-regular"/>
              </a:rPr>
              <a:t> Non-Linear SVM is used for non-linearly separated data, which means if a dataset cannot be classified by using a straight line, then such data is termed as non-linear data and classifier used is called as Non-linear SVM classifier.</a:t>
            </a:r>
          </a:p>
          <a:p>
            <a:pPr algn="just"/>
            <a:r>
              <a:rPr lang="en-US" b="0" i="0" dirty="0">
                <a:solidFill>
                  <a:srgbClr val="610B4B"/>
                </a:solidFill>
                <a:effectLst/>
                <a:latin typeface="erdana"/>
              </a:rPr>
              <a:t>Hyperplane and Support Vectors in the SVM algorithm:</a:t>
            </a:r>
          </a:p>
          <a:p>
            <a:pPr algn="just"/>
            <a:r>
              <a:rPr lang="en-US" b="1" i="0" dirty="0">
                <a:solidFill>
                  <a:srgbClr val="333333"/>
                </a:solidFill>
                <a:effectLst/>
                <a:latin typeface="inter-bold"/>
              </a:rPr>
              <a:t>Hyperplane:</a:t>
            </a:r>
            <a:r>
              <a:rPr lang="en-US" b="0" i="0" dirty="0">
                <a:solidFill>
                  <a:srgbClr val="333333"/>
                </a:solidFill>
                <a:effectLst/>
                <a:latin typeface="inter-regular"/>
              </a:rPr>
              <a:t> There can be multiple lines/decision boundaries to segregate the classes in n-dimensional space, but we need to find out the best decision boundary that helps to classify the data points. This best boundary is known as the hyperplane of SVM.</a:t>
            </a:r>
          </a:p>
          <a:p>
            <a:pPr algn="just"/>
            <a:r>
              <a:rPr lang="en-US" b="0" i="0" dirty="0">
                <a:solidFill>
                  <a:srgbClr val="333333"/>
                </a:solidFill>
                <a:effectLst/>
                <a:latin typeface="inter-regular"/>
              </a:rPr>
              <a:t>The dimensions of the hyperplane depend on the features present in the dataset, which means if there are 2 features (as shown in image), then hyperplane will be a straight line. And if there are 3 features, then hyperplane will be a 2-dimension plane.</a:t>
            </a:r>
          </a:p>
          <a:p>
            <a:pPr algn="just"/>
            <a:r>
              <a:rPr lang="en-US" b="0" i="0" dirty="0">
                <a:solidFill>
                  <a:srgbClr val="333333"/>
                </a:solidFill>
                <a:effectLst/>
                <a:latin typeface="inter-regular"/>
              </a:rPr>
              <a:t>We always create a hyperplane that has a maximum margin, which means the maximum distance between the data points.</a:t>
            </a:r>
          </a:p>
          <a:p>
            <a:pPr algn="just"/>
            <a:r>
              <a:rPr lang="en-US" b="1" i="0" dirty="0">
                <a:solidFill>
                  <a:srgbClr val="333333"/>
                </a:solidFill>
                <a:effectLst/>
                <a:latin typeface="inter-bold"/>
              </a:rPr>
              <a:t>Support Vectors:</a:t>
            </a:r>
            <a:endParaRPr lang="en-US" b="0" i="0" dirty="0">
              <a:solidFill>
                <a:srgbClr val="333333"/>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333333"/>
              </a:solidFill>
              <a:effectLst/>
              <a:latin typeface="inter-regular"/>
            </a:endParaRPr>
          </a:p>
        </p:txBody>
      </p:sp>
    </p:spTree>
    <p:extLst>
      <p:ext uri="{BB962C8B-B14F-4D97-AF65-F5344CB8AC3E}">
        <p14:creationId xmlns:p14="http://schemas.microsoft.com/office/powerpoint/2010/main" val="908443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F1E8AB-0C25-1C46-E492-412CBC3E89CA}"/>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74DADE09-1811-776C-DD12-029F750F5A4D}"/>
              </a:ext>
            </a:extLst>
          </p:cNvPr>
          <p:cNvSpPr txBox="1"/>
          <p:nvPr/>
        </p:nvSpPr>
        <p:spPr>
          <a:xfrm>
            <a:off x="392731" y="190125"/>
            <a:ext cx="6110748" cy="4247317"/>
          </a:xfrm>
          <a:prstGeom prst="rect">
            <a:avLst/>
          </a:prstGeom>
          <a:noFill/>
        </p:spPr>
        <p:txBody>
          <a:bodyPr wrap="square">
            <a:spAutoFit/>
          </a:bodyPr>
          <a:lstStyle/>
          <a:p>
            <a:pPr algn="just"/>
            <a:r>
              <a:rPr lang="en-US" b="0" i="0" dirty="0">
                <a:solidFill>
                  <a:srgbClr val="333333"/>
                </a:solidFill>
                <a:effectLst/>
                <a:latin typeface="inter-regular"/>
              </a:rPr>
              <a:t>The data points or vectors that are the closest to the hyperplane and which affect the position of the hyperplane are termed as Support Vector. Since these vectors support the hyperplane, hence called a Support vector.</a:t>
            </a:r>
          </a:p>
          <a:p>
            <a:pPr algn="just"/>
            <a:r>
              <a:rPr lang="en-US" b="0" i="0" dirty="0">
                <a:solidFill>
                  <a:srgbClr val="610B4B"/>
                </a:solidFill>
                <a:effectLst/>
                <a:latin typeface="erdana"/>
              </a:rPr>
              <a:t>How does SVM works?</a:t>
            </a:r>
          </a:p>
          <a:p>
            <a:pPr algn="just"/>
            <a:r>
              <a:rPr lang="en-US" b="1" i="0" dirty="0">
                <a:solidFill>
                  <a:srgbClr val="333333"/>
                </a:solidFill>
                <a:effectLst/>
                <a:latin typeface="inter-bold"/>
              </a:rPr>
              <a:t>Linear SVM:</a:t>
            </a:r>
            <a:endParaRPr lang="en-US" b="0" i="0" dirty="0">
              <a:solidFill>
                <a:srgbClr val="333333"/>
              </a:solidFill>
              <a:effectLst/>
              <a:latin typeface="inter-regular"/>
            </a:endParaRPr>
          </a:p>
          <a:p>
            <a:pPr algn="just"/>
            <a:r>
              <a:rPr lang="en-US" b="0" i="0" dirty="0">
                <a:solidFill>
                  <a:srgbClr val="333333"/>
                </a:solidFill>
                <a:effectLst/>
                <a:latin typeface="inter-regular"/>
              </a:rPr>
              <a:t>The working of the SVM algorithm can be understood by using an example. Suppose we have a dataset that has two tags (green and blue), and the dataset has two features x1 and x2. We want a classifier that can classify the pair(x1, x2) of coordinates in either green or blue. Consider the below image:</a:t>
            </a:r>
          </a:p>
          <a:p>
            <a:br>
              <a:rPr lang="en-US" dirty="0"/>
            </a:br>
            <a:r>
              <a:rPr lang="en-US" b="0" i="0" dirty="0">
                <a:solidFill>
                  <a:srgbClr val="333333"/>
                </a:solidFill>
                <a:effectLst/>
                <a:latin typeface="inter-regular"/>
              </a:rPr>
              <a:t>So as it is 2-d space so by just using a straight line, we can easily separate these two classes. But there can be multiple lines that can separate these classes. Consider the below image:</a:t>
            </a:r>
            <a:endParaRPr lang="en-IN" dirty="0"/>
          </a:p>
        </p:txBody>
      </p:sp>
      <p:pic>
        <p:nvPicPr>
          <p:cNvPr id="3074" name="Picture 2" descr="Support Vector Machine Algorithm">
            <a:extLst>
              <a:ext uri="{FF2B5EF4-FFF2-40B4-BE49-F238E27FC236}">
                <a16:creationId xmlns:a16="http://schemas.microsoft.com/office/drawing/2014/main" id="{1E3F61EB-5D3D-8237-A38E-D0E2F5EB6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928" y="214706"/>
            <a:ext cx="4257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upport Vector Machine Algorithm">
            <a:extLst>
              <a:ext uri="{FF2B5EF4-FFF2-40B4-BE49-F238E27FC236}">
                <a16:creationId xmlns:a16="http://schemas.microsoft.com/office/drawing/2014/main" id="{A359C800-FFFB-03FF-E093-F98E60B8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928" y="3719906"/>
            <a:ext cx="3481623" cy="293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7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6C5BC-46EC-C1B6-0CC6-F864FEA21D23}"/>
              </a:ext>
            </a:extLst>
          </p:cNvPr>
          <p:cNvSpPr>
            <a:spLocks noGrp="1"/>
          </p:cNvSpPr>
          <p:nvPr>
            <p:ph type="body" idx="1"/>
          </p:nvPr>
        </p:nvSpPr>
        <p:spPr/>
        <p:txBody>
          <a:bodyPr/>
          <a:lstStyle/>
          <a:p>
            <a:endParaRPr lang="en-IN"/>
          </a:p>
        </p:txBody>
      </p:sp>
      <p:pic>
        <p:nvPicPr>
          <p:cNvPr id="4098" name="Picture 2" descr="Support Vector Machine Algorithm">
            <a:extLst>
              <a:ext uri="{FF2B5EF4-FFF2-40B4-BE49-F238E27FC236}">
                <a16:creationId xmlns:a16="http://schemas.microsoft.com/office/drawing/2014/main" id="{F4BD18CC-2B41-9024-4E6F-BCC080C6B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189" y="381000"/>
            <a:ext cx="4457700" cy="376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1BAC5B-6F75-1765-D020-95C3F6376F60}"/>
              </a:ext>
            </a:extLst>
          </p:cNvPr>
          <p:cNvSpPr txBox="1"/>
          <p:nvPr/>
        </p:nvSpPr>
        <p:spPr>
          <a:xfrm>
            <a:off x="284146" y="358877"/>
            <a:ext cx="6110748" cy="2308324"/>
          </a:xfrm>
          <a:prstGeom prst="rect">
            <a:avLst/>
          </a:prstGeom>
          <a:noFill/>
        </p:spPr>
        <p:txBody>
          <a:bodyPr wrap="square">
            <a:spAutoFit/>
          </a:bodyPr>
          <a:lstStyle/>
          <a:p>
            <a:r>
              <a:rPr lang="en-US" b="0" i="0" dirty="0">
                <a:solidFill>
                  <a:srgbClr val="333333"/>
                </a:solidFill>
                <a:effectLst/>
                <a:latin typeface="inter-regular"/>
              </a:rPr>
              <a:t>Hence, the SVM algorithm helps to find the best line or decision boundary; this best boundary or region is called as a </a:t>
            </a:r>
            <a:r>
              <a:rPr lang="en-US" b="1" i="0" dirty="0">
                <a:solidFill>
                  <a:srgbClr val="333333"/>
                </a:solidFill>
                <a:effectLst/>
                <a:latin typeface="inter-bold"/>
              </a:rPr>
              <a:t>hyperplane</a:t>
            </a:r>
            <a:r>
              <a:rPr lang="en-US" b="0" i="0" dirty="0">
                <a:solidFill>
                  <a:srgbClr val="333333"/>
                </a:solidFill>
                <a:effectLst/>
                <a:latin typeface="inter-regular"/>
              </a:rPr>
              <a:t>. SVM algorithm finds the closest point of the lines from both the classes. These points are called support vectors. The distance between the vectors and the hyperplane is called as </a:t>
            </a:r>
            <a:r>
              <a:rPr lang="en-US" b="1" i="0" dirty="0">
                <a:solidFill>
                  <a:srgbClr val="333333"/>
                </a:solidFill>
                <a:effectLst/>
                <a:latin typeface="inter-bold"/>
              </a:rPr>
              <a:t>margin</a:t>
            </a:r>
            <a:r>
              <a:rPr lang="en-US" b="0" i="0" dirty="0">
                <a:solidFill>
                  <a:srgbClr val="333333"/>
                </a:solidFill>
                <a:effectLst/>
                <a:latin typeface="inter-regular"/>
              </a:rPr>
              <a:t>. And the goal of SVM is to maximize this margin. The </a:t>
            </a:r>
            <a:r>
              <a:rPr lang="en-US" b="1" i="0" dirty="0">
                <a:solidFill>
                  <a:srgbClr val="333333"/>
                </a:solidFill>
                <a:effectLst/>
                <a:latin typeface="inter-bold"/>
              </a:rPr>
              <a:t>hyperplane</a:t>
            </a:r>
            <a:r>
              <a:rPr lang="en-US" b="0" i="0" dirty="0">
                <a:solidFill>
                  <a:srgbClr val="333333"/>
                </a:solidFill>
                <a:effectLst/>
                <a:latin typeface="inter-regular"/>
              </a:rPr>
              <a:t> with maximum margin is called the </a:t>
            </a:r>
            <a:r>
              <a:rPr lang="en-US" b="1" i="0" dirty="0">
                <a:solidFill>
                  <a:srgbClr val="333333"/>
                </a:solidFill>
                <a:effectLst/>
                <a:latin typeface="inter-bold"/>
              </a:rPr>
              <a:t>optimal hyperplane</a:t>
            </a:r>
            <a:r>
              <a:rPr lang="en-US" b="0" i="0" dirty="0">
                <a:solidFill>
                  <a:srgbClr val="333333"/>
                </a:solidFill>
                <a:effectLst/>
                <a:latin typeface="inter-regular"/>
              </a:rPr>
              <a:t>.</a:t>
            </a:r>
            <a:endParaRPr lang="en-IN" dirty="0"/>
          </a:p>
        </p:txBody>
      </p:sp>
      <p:pic>
        <p:nvPicPr>
          <p:cNvPr id="4100" name="Picture 4" descr="Support Vector Machine Algorithm">
            <a:extLst>
              <a:ext uri="{FF2B5EF4-FFF2-40B4-BE49-F238E27FC236}">
                <a16:creationId xmlns:a16="http://schemas.microsoft.com/office/drawing/2014/main" id="{DCDAC96D-3518-4F2D-7FC9-955D81F15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81915"/>
            <a:ext cx="45720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2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021D85-0043-9FE2-ABC4-EE3771FA20F6}"/>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23C409AB-A1BC-38D2-5AC0-4DF8B4B843EC}"/>
              </a:ext>
            </a:extLst>
          </p:cNvPr>
          <p:cNvSpPr txBox="1"/>
          <p:nvPr/>
        </p:nvSpPr>
        <p:spPr>
          <a:xfrm>
            <a:off x="702294" y="373787"/>
            <a:ext cx="6110748" cy="1754326"/>
          </a:xfrm>
          <a:prstGeom prst="rect">
            <a:avLst/>
          </a:prstGeom>
          <a:noFill/>
        </p:spPr>
        <p:txBody>
          <a:bodyPr wrap="square">
            <a:spAutoFit/>
          </a:bodyPr>
          <a:lstStyle/>
          <a:p>
            <a:r>
              <a:rPr lang="en-US" b="1" dirty="0">
                <a:effectLst/>
                <a:latin typeface="inter-bold"/>
              </a:rPr>
              <a:t>Non-Linear SVM:</a:t>
            </a:r>
            <a:endParaRPr lang="en-US" dirty="0">
              <a:effectLst/>
            </a:endParaRPr>
          </a:p>
          <a:p>
            <a:r>
              <a:rPr lang="en-US" dirty="0"/>
              <a:t>If data is linearly arranged, then we can separate it by using a straight line, but for non-linear data, we cannot draw a single straight line. Consider the below image:</a:t>
            </a:r>
          </a:p>
          <a:p>
            <a:br>
              <a:rPr lang="en-US" dirty="0">
                <a:effectLst/>
              </a:rPr>
            </a:br>
            <a:endParaRPr lang="en-IN" dirty="0"/>
          </a:p>
        </p:txBody>
      </p:sp>
      <p:pic>
        <p:nvPicPr>
          <p:cNvPr id="5122" name="Picture 2" descr="Support Vector Machine Algorithm">
            <a:extLst>
              <a:ext uri="{FF2B5EF4-FFF2-40B4-BE49-F238E27FC236}">
                <a16:creationId xmlns:a16="http://schemas.microsoft.com/office/drawing/2014/main" id="{86FB8579-8C5D-A5AF-9D5A-D7893F99D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556952"/>
            <a:ext cx="2462212" cy="22086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0A1404F7-8A6F-3E35-9F96-C134FB083F11}"/>
              </a:ext>
            </a:extLst>
          </p:cNvPr>
          <p:cNvSpPr>
            <a:spLocks noChangeArrowheads="1"/>
          </p:cNvSpPr>
          <p:nvPr/>
        </p:nvSpPr>
        <p:spPr bwMode="auto">
          <a:xfrm>
            <a:off x="547995" y="3214043"/>
            <a:ext cx="10439400" cy="117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91440" bIns="3174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inter-regular"/>
              </a:rPr>
              <a:t>So to separate these data points, we need to add one more dimension. For linear data, we have used two dimensions x and y, so for non-linear data, we will add a third dimension z. It can be calculated as:</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Unicode MS"/>
              </a:rPr>
              <a:t>z=x</a:t>
            </a:r>
            <a:r>
              <a:rPr kumimoji="0" lang="en-US" altLang="en-US" b="0" i="0" u="none" strike="noStrike" cap="none" normalizeH="0" baseline="30000" dirty="0">
                <a:ln>
                  <a:noFill/>
                </a:ln>
                <a:solidFill>
                  <a:srgbClr val="333333"/>
                </a:solidFill>
                <a:effectLst/>
                <a:latin typeface="Arial Unicode MS"/>
              </a:rPr>
              <a:t>2</a:t>
            </a:r>
            <a:r>
              <a:rPr kumimoji="0" lang="en-US" altLang="en-US" b="0" i="0" u="none" strike="noStrike" cap="none" normalizeH="0" baseline="0" dirty="0">
                <a:ln>
                  <a:noFill/>
                </a:ln>
                <a:solidFill>
                  <a:srgbClr val="333333"/>
                </a:solidFill>
                <a:effectLst/>
                <a:latin typeface="Arial Unicode MS"/>
              </a:rPr>
              <a:t> +y</a:t>
            </a:r>
            <a:r>
              <a:rPr kumimoji="0" lang="en-US" altLang="en-US" b="0" i="0" u="none" strike="noStrike" cap="none" normalizeH="0" baseline="30000" dirty="0">
                <a:ln>
                  <a:noFill/>
                </a:ln>
                <a:solidFill>
                  <a:srgbClr val="333333"/>
                </a:solidFill>
                <a:effectLst/>
                <a:latin typeface="Arial Unicode MS"/>
              </a:rPr>
              <a:t>2</a:t>
            </a:r>
            <a:r>
              <a:rPr kumimoji="0" lang="en-US" altLang="en-US" b="0" i="0" u="none" strike="noStrike" cap="none" normalizeH="0" baseline="0" dirty="0">
                <a:ln>
                  <a:noFill/>
                </a:ln>
                <a:solidFill>
                  <a:srgbClr val="333333"/>
                </a:solidFill>
                <a:effectLst/>
                <a:latin typeface="Arial Unicode MS"/>
              </a:rPr>
              <a:t> </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inter-regular"/>
              </a:rPr>
              <a:t>By adding the third dimension, the sample space will become as below image: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127" name="Picture 7" descr="Support Vector Machine Algorithm">
            <a:extLst>
              <a:ext uri="{FF2B5EF4-FFF2-40B4-BE49-F238E27FC236}">
                <a16:creationId xmlns:a16="http://schemas.microsoft.com/office/drawing/2014/main" id="{BA3A51D8-2CB6-B23D-017E-262F131A5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400" y="4267200"/>
            <a:ext cx="2138363"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516553-55A9-1D99-A6C9-471D576596A1}"/>
              </a:ext>
            </a:extLst>
          </p:cNvPr>
          <p:cNvSpPr txBox="1"/>
          <p:nvPr/>
        </p:nvSpPr>
        <p:spPr>
          <a:xfrm>
            <a:off x="1417624" y="5607050"/>
            <a:ext cx="6096000" cy="923330"/>
          </a:xfrm>
          <a:prstGeom prst="rect">
            <a:avLst/>
          </a:prstGeom>
          <a:noFill/>
        </p:spPr>
        <p:txBody>
          <a:bodyPr wrap="square">
            <a:spAutoFit/>
          </a:bodyPr>
          <a:lstStyle/>
          <a:p>
            <a:r>
              <a:rPr lang="en-US" b="0" i="0" dirty="0">
                <a:solidFill>
                  <a:srgbClr val="333333"/>
                </a:solidFill>
                <a:effectLst/>
                <a:latin typeface="inter-regular"/>
              </a:rPr>
              <a:t>So now, SVM will divide the datasets into classes in the following way. Consider the below image:</a:t>
            </a:r>
            <a:br>
              <a:rPr lang="en-US" b="0" i="0" dirty="0">
                <a:solidFill>
                  <a:srgbClr val="333333"/>
                </a:solidFill>
                <a:effectLst/>
                <a:latin typeface="inter-regular"/>
              </a:rPr>
            </a:br>
            <a:endParaRPr lang="en-IN" dirty="0"/>
          </a:p>
        </p:txBody>
      </p:sp>
    </p:spTree>
    <p:extLst>
      <p:ext uri="{BB962C8B-B14F-4D97-AF65-F5344CB8AC3E}">
        <p14:creationId xmlns:p14="http://schemas.microsoft.com/office/powerpoint/2010/main" val="21085140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E646-78F7-2CF4-4CE6-00399AA186E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4A1866A-8CDC-EA2E-AE04-E044E3DCD637}"/>
              </a:ext>
            </a:extLst>
          </p:cNvPr>
          <p:cNvSpPr>
            <a:spLocks noGrp="1"/>
          </p:cNvSpPr>
          <p:nvPr>
            <p:ph type="body" idx="1"/>
          </p:nvPr>
        </p:nvSpPr>
        <p:spPr/>
        <p:txBody>
          <a:bodyPr/>
          <a:lstStyle/>
          <a:p>
            <a:endParaRPr lang="en-IN" dirty="0"/>
          </a:p>
        </p:txBody>
      </p:sp>
      <p:pic>
        <p:nvPicPr>
          <p:cNvPr id="6146" name="Picture 2" descr="Support Vector Machine Algorithm">
            <a:extLst>
              <a:ext uri="{FF2B5EF4-FFF2-40B4-BE49-F238E27FC236}">
                <a16:creationId xmlns:a16="http://schemas.microsoft.com/office/drawing/2014/main" id="{53634787-D430-4C2E-1E76-92DE04A10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715" y="264998"/>
            <a:ext cx="406717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3A0A76-CD83-2480-7891-3FCBD5056D33}"/>
              </a:ext>
            </a:extLst>
          </p:cNvPr>
          <p:cNvSpPr txBox="1"/>
          <p:nvPr/>
        </p:nvSpPr>
        <p:spPr>
          <a:xfrm>
            <a:off x="1905000" y="4495800"/>
            <a:ext cx="6110748" cy="923330"/>
          </a:xfrm>
          <a:prstGeom prst="rect">
            <a:avLst/>
          </a:prstGeom>
          <a:noFill/>
        </p:spPr>
        <p:txBody>
          <a:bodyPr wrap="square">
            <a:spAutoFit/>
          </a:bodyPr>
          <a:lstStyle/>
          <a:p>
            <a:r>
              <a:rPr lang="en-US" b="0" i="0" dirty="0">
                <a:solidFill>
                  <a:srgbClr val="333333"/>
                </a:solidFill>
                <a:effectLst/>
                <a:latin typeface="inter-regular"/>
              </a:rPr>
              <a:t>Since we are in 3-d Space, hence it is looking like a plane parallel to the x-axis. If we convert it in 2d space with z=1, then it will become as:</a:t>
            </a:r>
            <a:endParaRPr lang="en-IN" dirty="0"/>
          </a:p>
        </p:txBody>
      </p:sp>
      <p:pic>
        <p:nvPicPr>
          <p:cNvPr id="6150" name="Picture 6" descr="Support Vector Machine Algorithm">
            <a:extLst>
              <a:ext uri="{FF2B5EF4-FFF2-40B4-BE49-F238E27FC236}">
                <a16:creationId xmlns:a16="http://schemas.microsoft.com/office/drawing/2014/main" id="{486EF06B-3EFE-BAFA-0CA2-1F029A8CB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371" y="2362200"/>
            <a:ext cx="42672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9885B2-248C-2A3A-7137-D8BD4ABA5C97}"/>
              </a:ext>
            </a:extLst>
          </p:cNvPr>
          <p:cNvSpPr txBox="1"/>
          <p:nvPr/>
        </p:nvSpPr>
        <p:spPr>
          <a:xfrm>
            <a:off x="1996256" y="5657671"/>
            <a:ext cx="6110748" cy="1200329"/>
          </a:xfrm>
          <a:prstGeom prst="rect">
            <a:avLst/>
          </a:prstGeom>
          <a:noFill/>
        </p:spPr>
        <p:txBody>
          <a:bodyPr wrap="square">
            <a:spAutoFit/>
          </a:bodyPr>
          <a:lstStyle/>
          <a:p>
            <a:pPr algn="just"/>
            <a:r>
              <a:rPr lang="en-US" b="0" i="0" dirty="0">
                <a:solidFill>
                  <a:srgbClr val="333333"/>
                </a:solidFill>
                <a:effectLst/>
                <a:latin typeface="inter-regular"/>
              </a:rPr>
              <a:t>Hence we get a circumference of radius 1 in case of non-linear data.</a:t>
            </a:r>
          </a:p>
          <a:p>
            <a:br>
              <a:rPr lang="en-US" b="0" i="0" dirty="0">
                <a:solidFill>
                  <a:srgbClr val="333333"/>
                </a:solidFill>
                <a:effectLst/>
                <a:latin typeface="inter-regular"/>
              </a:rPr>
            </a:br>
            <a:endParaRPr lang="en-IN" dirty="0"/>
          </a:p>
        </p:txBody>
      </p:sp>
    </p:spTree>
    <p:extLst>
      <p:ext uri="{BB962C8B-B14F-4D97-AF65-F5344CB8AC3E}">
        <p14:creationId xmlns:p14="http://schemas.microsoft.com/office/powerpoint/2010/main" val="2498015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0205" y="2786329"/>
            <a:ext cx="6106795" cy="574675"/>
          </a:xfrm>
          <a:prstGeom prst="rect">
            <a:avLst/>
          </a:prstGeom>
        </p:spPr>
        <p:txBody>
          <a:bodyPr vert="horz" wrap="square" lIns="0" tIns="12700" rIns="0" bIns="0" rtlCol="0">
            <a:spAutoFit/>
          </a:bodyPr>
          <a:lstStyle/>
          <a:p>
            <a:pPr marL="12700">
              <a:lnSpc>
                <a:spcPct val="100000"/>
              </a:lnSpc>
              <a:spcBef>
                <a:spcPts val="100"/>
              </a:spcBef>
            </a:pPr>
            <a:r>
              <a:rPr sz="3600" u="sng" dirty="0">
                <a:uFill>
                  <a:solidFill>
                    <a:srgbClr val="C00000"/>
                  </a:solidFill>
                </a:uFill>
              </a:rPr>
              <a:t>SVM</a:t>
            </a:r>
            <a:r>
              <a:rPr sz="3600" u="sng" spc="-80" dirty="0">
                <a:uFill>
                  <a:solidFill>
                    <a:srgbClr val="C00000"/>
                  </a:solidFill>
                </a:uFill>
              </a:rPr>
              <a:t> </a:t>
            </a:r>
            <a:r>
              <a:rPr sz="3600" u="sng" dirty="0">
                <a:uFill>
                  <a:solidFill>
                    <a:srgbClr val="C00000"/>
                  </a:solidFill>
                </a:uFill>
              </a:rPr>
              <a:t>–</a:t>
            </a:r>
            <a:r>
              <a:rPr sz="3600" u="sng" spc="-95" dirty="0">
                <a:uFill>
                  <a:solidFill>
                    <a:srgbClr val="C00000"/>
                  </a:solidFill>
                </a:uFill>
              </a:rPr>
              <a:t> </a:t>
            </a:r>
            <a:r>
              <a:rPr sz="3600" u="sng" dirty="0">
                <a:uFill>
                  <a:solidFill>
                    <a:srgbClr val="C00000"/>
                  </a:solidFill>
                </a:uFill>
              </a:rPr>
              <a:t>Support</a:t>
            </a:r>
            <a:r>
              <a:rPr sz="3600" u="sng" spc="-110" dirty="0">
                <a:uFill>
                  <a:solidFill>
                    <a:srgbClr val="C00000"/>
                  </a:solidFill>
                </a:uFill>
              </a:rPr>
              <a:t> </a:t>
            </a:r>
            <a:r>
              <a:rPr sz="3600" u="sng" spc="-20" dirty="0">
                <a:uFill>
                  <a:solidFill>
                    <a:srgbClr val="C00000"/>
                  </a:solidFill>
                </a:uFill>
              </a:rPr>
              <a:t>Vector</a:t>
            </a:r>
            <a:r>
              <a:rPr sz="3600" u="sng" spc="-105" dirty="0">
                <a:uFill>
                  <a:solidFill>
                    <a:srgbClr val="C00000"/>
                  </a:solidFill>
                </a:uFill>
              </a:rPr>
              <a:t> </a:t>
            </a:r>
            <a:r>
              <a:rPr sz="3600" u="sng" spc="-10" dirty="0">
                <a:uFill>
                  <a:solidFill>
                    <a:srgbClr val="C00000"/>
                  </a:solidFill>
                </a:uFill>
              </a:rPr>
              <a:t>machines</a:t>
            </a:r>
            <a:endParaRPr sz="3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TotalTime>
  <Words>7540</Words>
  <Application>Microsoft Office PowerPoint</Application>
  <PresentationFormat>Widescreen</PresentationFormat>
  <Paragraphs>1234</Paragraphs>
  <Slides>121</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121</vt:i4>
      </vt:variant>
    </vt:vector>
  </HeadingPairs>
  <TitlesOfParts>
    <vt:vector size="138" baseType="lpstr">
      <vt:lpstr>Arial</vt:lpstr>
      <vt:lpstr>Arial MT</vt:lpstr>
      <vt:lpstr>Arial Unicode MS</vt:lpstr>
      <vt:lpstr>Calibri</vt:lpstr>
      <vt:lpstr>Calibri Light</vt:lpstr>
      <vt:lpstr>Comic Sans MS</vt:lpstr>
      <vt:lpstr>Courier New</vt:lpstr>
      <vt:lpstr>erdana</vt:lpstr>
      <vt:lpstr>inter-bold</vt:lpstr>
      <vt:lpstr>inter-regular</vt:lpstr>
      <vt:lpstr>Microsoft Sans Serif</vt:lpstr>
      <vt:lpstr>Nunito</vt:lpstr>
      <vt:lpstr>Söhne</vt:lpstr>
      <vt:lpstr>Symbol</vt:lpstr>
      <vt:lpstr>Times New Roman</vt:lpstr>
      <vt:lpstr>Wingdings</vt:lpstr>
      <vt:lpstr>Office Theme</vt:lpstr>
      <vt:lpstr>UNIT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Evaluation</vt:lpstr>
      <vt:lpstr>Linear Regression</vt:lpstr>
      <vt:lpstr>Simple Linear Regression</vt:lpstr>
      <vt:lpstr>Simple Linear Regression</vt:lpstr>
      <vt:lpstr>Slop in Linear Regression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Differences Between Linear and Logistic Regression </vt:lpstr>
      <vt:lpstr>d</vt:lpstr>
      <vt:lpstr>Strengths of decision tree</vt:lpstr>
      <vt:lpstr>Weaknesses of decision tree</vt:lpstr>
      <vt:lpstr>Rule-Based Classifier</vt:lpstr>
      <vt:lpstr>Rule-Based Classifier</vt:lpstr>
      <vt:lpstr>Rule-Based Classifier</vt:lpstr>
      <vt:lpstr>Example: Below is the dataset to classify mushrooms as edible or poisonous:</vt:lpstr>
      <vt:lpstr>Rule-Based Classifier</vt:lpstr>
      <vt:lpstr>Algorithm for generating the model incrementally:</vt:lpstr>
      <vt:lpstr>Classifying a record:</vt:lpstr>
      <vt:lpstr>Once a decision tree has been constructed, it is a simple matter to convert it into an equivalent set of rules.</vt:lpstr>
      <vt:lpstr>PowerPoint Presentation</vt:lpstr>
      <vt:lpstr>PowerPoint Presentation</vt:lpstr>
      <vt:lpstr>Rule-Based Classifier</vt:lpstr>
      <vt:lpstr>Rule-based Classifier (Example) for Vertebrate Classification Problem</vt:lpstr>
      <vt:lpstr>Application of Rule-Based Classifier</vt:lpstr>
      <vt:lpstr>Rule Coverage and Accuracy</vt:lpstr>
      <vt:lpstr>How does Rule-based Classifier Work?</vt:lpstr>
      <vt:lpstr>Characteristics of Rule-Based  Classifier</vt:lpstr>
      <vt:lpstr>From Decision Trees To Rules</vt:lpstr>
      <vt:lpstr>Rules Can Be Simplified</vt:lpstr>
      <vt:lpstr>Effect of Rule Simplification</vt:lpstr>
      <vt:lpstr>Ordered Rule Set</vt:lpstr>
      <vt:lpstr>Rule Ordering Schemes</vt:lpstr>
      <vt:lpstr>Building Classification Rules</vt:lpstr>
      <vt:lpstr>Direct Method: Sequential  Covering</vt:lpstr>
      <vt:lpstr>Example of Sequential Covering</vt:lpstr>
      <vt:lpstr>Example of Sequential Covering…</vt:lpstr>
      <vt:lpstr>Aspects of Sequential Covering</vt:lpstr>
      <vt:lpstr>Rule Growing</vt:lpstr>
      <vt:lpstr>Rule Growing (Examples)</vt:lpstr>
      <vt:lpstr>Instance Elimination</vt:lpstr>
      <vt:lpstr>Rule Evaluation</vt:lpstr>
      <vt:lpstr>Stopping Criterion and Rule  Pruning</vt:lpstr>
      <vt:lpstr>Summary of Direct Method</vt:lpstr>
      <vt:lpstr>Direct Method: RIPPER</vt:lpstr>
      <vt:lpstr>Direct Method: RIPPER</vt:lpstr>
      <vt:lpstr>Direct Method: RIPPER</vt:lpstr>
      <vt:lpstr>Direct Method: RIPPER</vt:lpstr>
      <vt:lpstr>Indirect Methods</vt:lpstr>
      <vt:lpstr>Indirect Method: C4.5rules</vt:lpstr>
      <vt:lpstr>Indirect Method: C4.5rules</vt:lpstr>
      <vt:lpstr>Example</vt:lpstr>
      <vt:lpstr>C4.5rules versus RIPPER</vt:lpstr>
      <vt:lpstr>C4.5rules versus RIPPER C4.5 and C4.5rules:</vt:lpstr>
      <vt:lpstr>Advantages of Rule-Based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 – Support Vector machines</vt:lpstr>
      <vt:lpstr>PowerPoint Presentation</vt:lpstr>
      <vt:lpstr>PowerPoint Presentation</vt:lpstr>
      <vt:lpstr>SVM – Support Vector machines</vt:lpstr>
      <vt:lpstr>SVM – Support Vector machines</vt:lpstr>
      <vt:lpstr>PowerPoint Presentation</vt:lpstr>
      <vt:lpstr>PowerPoint Presentation</vt:lpstr>
      <vt:lpstr>PowerPoint Presentation</vt:lpstr>
      <vt:lpstr>SVM – Support Vector machines</vt:lpstr>
      <vt:lpstr>SVM – Support Vector machines</vt:lpstr>
      <vt:lpstr>PowerPoint Presentation</vt:lpstr>
      <vt:lpstr>PowerPoint Presentation</vt:lpstr>
      <vt:lpstr>Example</vt:lpstr>
      <vt:lpstr>PowerPoint Presentation</vt:lpstr>
      <vt:lpstr>Prior Probability</vt:lpstr>
      <vt:lpstr>Prior Probability</vt:lpstr>
      <vt:lpstr>PowerPoint Presentation</vt:lpstr>
      <vt:lpstr>PowerPoint Presentation</vt:lpstr>
      <vt:lpstr>PowerPoint Presentation</vt:lpstr>
      <vt:lpstr>Bayesian Belief Networks</vt:lpstr>
      <vt:lpstr>Bayesian Belief Networks</vt:lpstr>
      <vt:lpstr>Bayesian Belief Networks</vt:lpstr>
      <vt:lpstr>Bayesian Belief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Deekshith Balaji</dc:creator>
  <cp:lastModifiedBy>SARMILA KESAVAN</cp:lastModifiedBy>
  <cp:revision>34</cp:revision>
  <dcterms:created xsi:type="dcterms:W3CDTF">2024-02-21T15:29:14Z</dcterms:created>
  <dcterms:modified xsi:type="dcterms:W3CDTF">2024-11-08T03:16:10Z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2023-10-11T00:00:00Z</vt:filetime>
  </property>
  <property fmtid="{D5CDD505-2E9C-101B-9397-08002B2CF9AE}" pid="3" name="Creator">
    <vt:lpwstr>Microsoft® PowerPoint® 2016</vt:lpwstr>
  </property>
  <property fmtid="{D5CDD505-2E9C-101B-9397-08002B2CF9AE}" pid="4" name="LastSaved">
    <vt:filetime>2024-02-21T00:00:00Z</vt:filetime>
  </property>
  <property fmtid="{D5CDD505-2E9C-101B-9397-08002B2CF9AE}" pid="5" name="Producer">
    <vt:lpwstr>www.ilovepdf.com</vt:lpwstr>
  </property>
</Properties>
</file>